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0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68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77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8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43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995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52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9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09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29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14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88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4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0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8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2CF3-814C-4ED7-BB18-EF0F0F3BECDE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74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ularagon.org/files/espa/ON_Line/Geografia/CMLG9ActEcon/CMLG9_PAG6.htm" TargetMode="External"/><Relationship Id="rId13" Type="http://schemas.openxmlformats.org/officeDocument/2006/relationships/hyperlink" Target="http://www.taringa.net/posts/info/18326711/6-consejos-para-saber-que-estudiar.html" TargetMode="External"/><Relationship Id="rId18" Type="http://schemas.openxmlformats.org/officeDocument/2006/relationships/image" Target="../media/image10.jpeg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12" Type="http://schemas.openxmlformats.org/officeDocument/2006/relationships/image" Target="../media/image6.jpeg"/><Relationship Id="rId17" Type="http://schemas.openxmlformats.org/officeDocument/2006/relationships/image" Target="../media/image9.jpeg"/><Relationship Id="rId2" Type="http://schemas.openxmlformats.org/officeDocument/2006/relationships/hyperlink" Target="http://www.taringa.net/posts/humor/18158382/El-mundo-segun-Casciari.html" TargetMode="External"/><Relationship Id="rId16" Type="http://schemas.openxmlformats.org/officeDocument/2006/relationships/image" Target="../media/image8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ulian-sistemasviafara.blogspot.com/2010/08/la-administracion-tambien-conocida-como.html" TargetMode="External"/><Relationship Id="rId11" Type="http://schemas.openxmlformats.org/officeDocument/2006/relationships/hyperlink" Target="http://www.elespectador.com/noticias/elmundo/arranca-cumbre-de-paises-desarrollados-y-emergentes-del-articulo-353808" TargetMode="External"/><Relationship Id="rId5" Type="http://schemas.openxmlformats.org/officeDocument/2006/relationships/image" Target="../media/image4.jpeg"/><Relationship Id="rId15" Type="http://schemas.openxmlformats.org/officeDocument/2006/relationships/hyperlink" Target="http://www.freepik.es/vector-gratis/forma-de-flecha-violeta_517377.htm" TargetMode="External"/><Relationship Id="rId10" Type="http://schemas.openxmlformats.org/officeDocument/2006/relationships/hyperlink" Target="https://www.google.com.mx/search?tbs=sbi:AMhZZivITVMjX3qc6o0t35QbgCVnxP9w5UAntfEE4vNYr-XR-pdGcnvzynzxT3k7-SjWtdhrpGy7NyLHfXK39j8uXYOgF3sdIbc4meWV9XC7tDWeYb8_1L7wFvpypnthzxhsMsUKz0yrN5FDDrzo0JIiI5HuQki6myLtNCdS48FbTIPTTQVUZwpy-vsu7kbPglWEX8Bmk5n86dJHZeGcUXeYKcfK_1g_1j5krZmrh4pY9e846RDUanwuXGCBTFl16r7HjjdUUOvLF6pBUW_1pcCzPzv5ntzOWne-NKbXUVEdEMf00aShtKnjBnyUYEpr9v_1Zhg32eUYVGREZUw4_1dWo6UrgDqJU9AdVselrlCkERogjpCYxfOLDCaQVKUCpXVi5h_1PqDEdb65jYT&amp;ei=O1obVcLNJcWtogShyYLgCA" TargetMode="External"/><Relationship Id="rId19" Type="http://schemas.openxmlformats.org/officeDocument/2006/relationships/hyperlink" Target="http://www.google.com.mx/imgres?imgurl=http://www.elartedelamemoria.org/wp-content/uploads/2009/10/llaveAbre.png&amp;imgrefurl=http://www.elartedelamemoria.org/2009/10/21/cuando-subraya-al-estudiar/&amp;h=100&amp;w=37&amp;tbnid=OzbQOg4OFhbyFM:&amp;zoom=1&amp;docid=Cry20znuqx4vnM&amp;ei=uWgbVcmyGIjsoATDhIDoAg&amp;tbm=isch&amp;ved=0CB8QMygAMAA" TargetMode="External"/><Relationship Id="rId4" Type="http://schemas.openxmlformats.org/officeDocument/2006/relationships/hyperlink" Target="http://elinpc.com.mx/inflacion-ocde/" TargetMode="External"/><Relationship Id="rId9" Type="http://schemas.openxmlformats.org/officeDocument/2006/relationships/hyperlink" Target="https://www.google.com.mx/search?q=imagen+de+paises+desarrollados&amp;sa=X&amp;espv=2&amp;biw=1006&amp;bih=637&amp;tbm=isch&amp;tbs=simg:CAQSpwEJLmahO8PAnn8akgELELCMpwgaiAEKOggCEhTNFa4W1ROnHZIRwgyYDogihBnOFxogI_1UvlX7ALllUsVMn0R_1vuwA5B3f2BSkMyHZ9uDPyXugKSggDEhSzA80H2AnMCNII1gjhCcYHxQfRCBowC_1AeljjHC7aTkOgKwlbDlfI1a8mLAq-kedcUN_1ZrUXT785RpRM0HueXVAn8rzoJ2DCEE28nvYyXVDg" TargetMode="External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44762" y="2862804"/>
            <a:ext cx="2414444" cy="892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MAPAS MENTALES</a:t>
            </a:r>
          </a:p>
          <a:p>
            <a:pPr algn="ctr"/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Actividad </a:t>
            </a:r>
            <a:r>
              <a:rPr lang="es-MX" sz="32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s-MX" sz="32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457" y="5923180"/>
            <a:ext cx="499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Black" panose="020B0A04020102020204" pitchFamily="34" charset="0"/>
              </a:rPr>
              <a:t>CATEDRÁTICO:</a:t>
            </a:r>
            <a:r>
              <a:rPr lang="es-MX" sz="1400" dirty="0" smtClean="0"/>
              <a:t> DRA. MAGDA ELIZABETH JAN ARGUELLO</a:t>
            </a:r>
          </a:p>
          <a:p>
            <a:endParaRPr lang="es-MX" sz="14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40522" y="6282945"/>
            <a:ext cx="381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Black" panose="020B0A04020102020204" pitchFamily="34" charset="0"/>
              </a:rPr>
              <a:t>ALUMNO:</a:t>
            </a:r>
            <a:r>
              <a:rPr lang="es-MX" sz="1400" dirty="0" smtClean="0"/>
              <a:t> </a:t>
            </a:r>
            <a:r>
              <a:rPr lang="es-MX" sz="1400" b="1" dirty="0" smtClean="0"/>
              <a:t>EDÍN POMPILIO SÁNCHEZ LÓPEZ</a:t>
            </a:r>
            <a:endParaRPr lang="es-MX" sz="1400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13498" y="5549897"/>
            <a:ext cx="3907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Black" panose="020B0A04020102020204" pitchFamily="34" charset="0"/>
              </a:rPr>
              <a:t>ASIGNATURA:</a:t>
            </a:r>
            <a:r>
              <a:rPr lang="es-MX" sz="1400" dirty="0" smtClean="0"/>
              <a:t> GESTIÓN PARA RESULTADOS</a:t>
            </a:r>
            <a:endParaRPr lang="es-MX" sz="1400" b="1" dirty="0"/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07" y="523074"/>
            <a:ext cx="2419350" cy="90297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5525386" y="772947"/>
            <a:ext cx="3018155" cy="403224"/>
            <a:chOff x="0" y="0"/>
            <a:chExt cx="3018449" cy="403224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0" y="241540"/>
              <a:ext cx="26289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 de texto 2"/>
            <p:cNvSpPr txBox="1">
              <a:spLocks noChangeArrowheads="1"/>
            </p:cNvSpPr>
            <p:nvPr/>
          </p:nvSpPr>
          <p:spPr bwMode="auto">
            <a:xfrm>
              <a:off x="51730" y="0"/>
              <a:ext cx="2966719" cy="40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“La Casa de los Servidores Públicos”</a:t>
              </a:r>
              <a:endPara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7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ángulo 106"/>
          <p:cNvSpPr/>
          <p:nvPr/>
        </p:nvSpPr>
        <p:spPr>
          <a:xfrm>
            <a:off x="577520" y="3441032"/>
            <a:ext cx="1347537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Elipse 107"/>
          <p:cNvSpPr/>
          <p:nvPr/>
        </p:nvSpPr>
        <p:spPr>
          <a:xfrm>
            <a:off x="548055" y="2743200"/>
            <a:ext cx="1371600" cy="10587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624972" y="2880836"/>
            <a:ext cx="12298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GESTIÓN  PARA</a:t>
            </a:r>
          </a:p>
          <a:p>
            <a:r>
              <a:rPr lang="es-MX" sz="1050" b="1" dirty="0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RESULTADOS</a:t>
            </a:r>
            <a:endParaRPr lang="es-MX" sz="1050" b="1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6" name="Conector recto de flecha 115"/>
          <p:cNvCxnSpPr/>
          <p:nvPr/>
        </p:nvCxnSpPr>
        <p:spPr>
          <a:xfrm flipV="1">
            <a:off x="1012089" y="3285530"/>
            <a:ext cx="382137" cy="3038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515219" y="373211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Mejora la calidad y </a:t>
            </a:r>
          </a:p>
          <a:p>
            <a:r>
              <a:rPr lang="es-MX" sz="12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Eficiencia del gasto</a:t>
            </a:r>
          </a:p>
          <a:p>
            <a:r>
              <a:rPr lang="es-MX" sz="12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gubernamental</a:t>
            </a:r>
            <a:endParaRPr lang="es-MX" sz="1200" b="1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9" name="Flecha a la derecha con bandas 118"/>
          <p:cNvSpPr/>
          <p:nvPr/>
        </p:nvSpPr>
        <p:spPr>
          <a:xfrm rot="540000">
            <a:off x="2097510" y="3743244"/>
            <a:ext cx="552450" cy="94100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0" name="Imagen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13" y="3989583"/>
            <a:ext cx="1183352" cy="1048366"/>
          </a:xfrm>
          <a:prstGeom prst="rect">
            <a:avLst/>
          </a:prstGeom>
        </p:spPr>
      </p:pic>
      <p:sp>
        <p:nvSpPr>
          <p:cNvPr id="121" name="CuadroTexto 120"/>
          <p:cNvSpPr txBox="1"/>
          <p:nvPr/>
        </p:nvSpPr>
        <p:spPr>
          <a:xfrm rot="20747331">
            <a:off x="3008732" y="3985134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PPTO</a:t>
            </a:r>
          </a:p>
          <a:p>
            <a:r>
              <a:rPr lang="es-MX" sz="105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BASADO</a:t>
            </a:r>
          </a:p>
          <a:p>
            <a:r>
              <a:rPr lang="es-MX" sz="105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EN</a:t>
            </a:r>
          </a:p>
          <a:p>
            <a:r>
              <a:rPr lang="es-MX" sz="105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RESULTADOS</a:t>
            </a:r>
            <a:endParaRPr lang="es-MX" sz="105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4" name="CuadroTexto 123"/>
          <p:cNvSpPr txBox="1"/>
          <p:nvPr/>
        </p:nvSpPr>
        <p:spPr>
          <a:xfrm rot="20055249">
            <a:off x="3829560" y="5329537"/>
            <a:ext cx="144783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9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presentacional</a:t>
            </a:r>
          </a:p>
          <a:p>
            <a:endParaRPr lang="es-MX" sz="900" b="1" dirty="0" smtClean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9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9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informado</a:t>
            </a:r>
          </a:p>
          <a:p>
            <a:endParaRPr lang="es-MX" sz="900" b="1" dirty="0" smtClean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9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9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de formula directa</a:t>
            </a:r>
            <a:endParaRPr lang="es-MX" sz="9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5462340" y="168442"/>
            <a:ext cx="284403" cy="642486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Flecha a la derecha con bandas 125"/>
          <p:cNvSpPr/>
          <p:nvPr/>
        </p:nvSpPr>
        <p:spPr>
          <a:xfrm>
            <a:off x="5844337" y="45549"/>
            <a:ext cx="552450" cy="94100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Flecha a la derecha con bandas 126"/>
          <p:cNvSpPr/>
          <p:nvPr/>
        </p:nvSpPr>
        <p:spPr>
          <a:xfrm>
            <a:off x="5876422" y="1377040"/>
            <a:ext cx="552450" cy="94100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6979316" y="345910"/>
            <a:ext cx="3392908" cy="2887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7217271" y="357217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EXPERIENCIA INTERNACIONAL</a:t>
            </a:r>
            <a:endParaRPr lang="es-MX" sz="1400" b="1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0" name="Rectángulo redondeado 129"/>
          <p:cNvSpPr/>
          <p:nvPr/>
        </p:nvSpPr>
        <p:spPr>
          <a:xfrm>
            <a:off x="7043579" y="1718164"/>
            <a:ext cx="3392908" cy="2887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CuadroTexto 130"/>
          <p:cNvSpPr txBox="1"/>
          <p:nvPr/>
        </p:nvSpPr>
        <p:spPr>
          <a:xfrm>
            <a:off x="7401849" y="1729471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IMPLANTACIÓN EN MÉXICO</a:t>
            </a:r>
            <a:endParaRPr lang="es-MX" sz="1400" b="1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6928514" y="766290"/>
            <a:ext cx="47115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1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se centra en la eficiencia y efectividad del gasto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1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Implica adecuaciones que impactan en las relaciones</a:t>
            </a:r>
          </a:p>
          <a:p>
            <a:r>
              <a:rPr lang="es-MX" sz="1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políticas y organizacionales</a:t>
            </a:r>
            <a:endParaRPr lang="es-MX" sz="1400" b="1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3" name="Cerrar llave 132"/>
          <p:cNvSpPr/>
          <p:nvPr/>
        </p:nvSpPr>
        <p:spPr>
          <a:xfrm rot="5400000">
            <a:off x="6392010" y="2383398"/>
            <a:ext cx="171954" cy="914400"/>
          </a:xfrm>
          <a:prstGeom prst="rightBrac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CuadroTexto 133"/>
          <p:cNvSpPr txBox="1"/>
          <p:nvPr/>
        </p:nvSpPr>
        <p:spPr>
          <a:xfrm>
            <a:off x="5951240" y="2602797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PLANEACIÓN</a:t>
            </a:r>
            <a:endParaRPr lang="es-MX" sz="105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5" name="CuadroTexto 134"/>
          <p:cNvSpPr txBox="1"/>
          <p:nvPr/>
        </p:nvSpPr>
        <p:spPr>
          <a:xfrm>
            <a:off x="5918524" y="3097200"/>
            <a:ext cx="146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Alineación de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objetivos</a:t>
            </a:r>
            <a:endParaRPr lang="es-MX" sz="1050" b="1" dirty="0" smtClean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Construcción de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indicadores</a:t>
            </a:r>
            <a:endParaRPr lang="es-MX" sz="12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6" name="Cerrar llave 135"/>
          <p:cNvSpPr/>
          <p:nvPr/>
        </p:nvSpPr>
        <p:spPr>
          <a:xfrm rot="5400000">
            <a:off x="8371406" y="2227551"/>
            <a:ext cx="182460" cy="1236600"/>
          </a:xfrm>
          <a:prstGeom prst="rightBrac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CuadroTexto 136"/>
          <p:cNvSpPr txBox="1"/>
          <p:nvPr/>
        </p:nvSpPr>
        <p:spPr>
          <a:xfrm>
            <a:off x="7806321" y="2629069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PROGRAMACIÓN</a:t>
            </a:r>
            <a:endParaRPr lang="es-MX" sz="105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7742073" y="3107706"/>
            <a:ext cx="229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establecen metas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y fechas de cumplimiento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enfatizan los programas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de desarrollo social</a:t>
            </a:r>
            <a:endParaRPr lang="es-MX" sz="12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9" name="Cerrar llave 138"/>
          <p:cNvSpPr/>
          <p:nvPr/>
        </p:nvSpPr>
        <p:spPr>
          <a:xfrm rot="5400000">
            <a:off x="10808324" y="2302612"/>
            <a:ext cx="194645" cy="1119674"/>
          </a:xfrm>
          <a:prstGeom prst="rightBrac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CuadroTexto 139"/>
          <p:cNvSpPr txBox="1"/>
          <p:nvPr/>
        </p:nvSpPr>
        <p:spPr>
          <a:xfrm>
            <a:off x="10323561" y="2639575"/>
            <a:ext cx="1157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ELABORACIÓN</a:t>
            </a:r>
            <a:endParaRPr lang="es-MX" sz="1050" b="1" dirty="0">
              <a:solidFill>
                <a:schemeClr val="accent1">
                  <a:lumMod val="20000"/>
                  <a:lumOff val="8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1" name="CuadroTexto 140"/>
          <p:cNvSpPr txBox="1"/>
          <p:nvPr/>
        </p:nvSpPr>
        <p:spPr>
          <a:xfrm>
            <a:off x="10243547" y="3118212"/>
            <a:ext cx="1991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 integran las depen-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dencias ejecutoras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 envían a SHCP para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validación e integración</a:t>
            </a:r>
            <a:endParaRPr lang="es-MX" sz="12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2" name="Flecha a la derecha con bandas 141"/>
          <p:cNvSpPr/>
          <p:nvPr/>
        </p:nvSpPr>
        <p:spPr>
          <a:xfrm>
            <a:off x="7495018" y="3097507"/>
            <a:ext cx="149461" cy="807598"/>
          </a:xfrm>
          <a:prstGeom prst="stripedRight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Flecha a la derecha con bandas 142"/>
          <p:cNvSpPr/>
          <p:nvPr/>
        </p:nvSpPr>
        <p:spPr>
          <a:xfrm>
            <a:off x="10012261" y="3092247"/>
            <a:ext cx="149461" cy="807598"/>
          </a:xfrm>
          <a:prstGeom prst="stripedRight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Cerrar llave 144"/>
          <p:cNvSpPr/>
          <p:nvPr/>
        </p:nvSpPr>
        <p:spPr>
          <a:xfrm rot="5400000">
            <a:off x="6847735" y="3845332"/>
            <a:ext cx="228420" cy="1066146"/>
          </a:xfrm>
          <a:prstGeom prst="rightBrac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CuadroTexto 145"/>
          <p:cNvSpPr txBox="1"/>
          <p:nvPr/>
        </p:nvSpPr>
        <p:spPr>
          <a:xfrm>
            <a:off x="6397935" y="4168836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INTEGRACIÓN</a:t>
            </a:r>
            <a:endParaRPr lang="es-MX" sz="105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6270623" y="4663239"/>
            <a:ext cx="2106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SHCP integra el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proyecto de presupuesto 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y lo envía a la Cámara de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Diputados</a:t>
            </a:r>
            <a:endParaRPr lang="es-MX" sz="12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8" name="Cerrar llave 147"/>
          <p:cNvSpPr/>
          <p:nvPr/>
        </p:nvSpPr>
        <p:spPr>
          <a:xfrm rot="5400000">
            <a:off x="9223083" y="3840073"/>
            <a:ext cx="228420" cy="1066146"/>
          </a:xfrm>
          <a:prstGeom prst="rightBrac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CuadroTexto 148"/>
          <p:cNvSpPr txBox="1"/>
          <p:nvPr/>
        </p:nvSpPr>
        <p:spPr>
          <a:xfrm>
            <a:off x="8789049" y="4163577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APROBACIÓN</a:t>
            </a:r>
            <a:endParaRPr lang="es-MX" sz="105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8645971" y="4657980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Cámara de Diputados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revisa y aprueba el presupuesto 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de egresos del gobierno federal</a:t>
            </a:r>
            <a:endParaRPr lang="es-MX" sz="12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1" name="Flecha a la derecha con bandas 150"/>
          <p:cNvSpPr/>
          <p:nvPr/>
        </p:nvSpPr>
        <p:spPr>
          <a:xfrm>
            <a:off x="8456180" y="4616243"/>
            <a:ext cx="149461" cy="807598"/>
          </a:xfrm>
          <a:prstGeom prst="stripedRight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Flecha a la derecha con bandas 151"/>
          <p:cNvSpPr/>
          <p:nvPr/>
        </p:nvSpPr>
        <p:spPr>
          <a:xfrm>
            <a:off x="5884444" y="5644237"/>
            <a:ext cx="552450" cy="94100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Rectángulo redondeado 152"/>
          <p:cNvSpPr/>
          <p:nvPr/>
        </p:nvSpPr>
        <p:spPr>
          <a:xfrm>
            <a:off x="7179938" y="5648479"/>
            <a:ext cx="3392908" cy="2887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CuadroTexto 153"/>
          <p:cNvSpPr txBox="1"/>
          <p:nvPr/>
        </p:nvSpPr>
        <p:spPr>
          <a:xfrm>
            <a:off x="7826964" y="5659786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ALCANCES Y LÍMITES</a:t>
            </a:r>
            <a:endParaRPr lang="es-MX" sz="1400" b="1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5" name="Flecha a la derecha con bandas 154"/>
          <p:cNvSpPr/>
          <p:nvPr/>
        </p:nvSpPr>
        <p:spPr>
          <a:xfrm>
            <a:off x="4468593" y="3919707"/>
            <a:ext cx="552450" cy="94100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6" name="CuadroTexto 155"/>
          <p:cNvSpPr txBox="1"/>
          <p:nvPr/>
        </p:nvSpPr>
        <p:spPr>
          <a:xfrm>
            <a:off x="6492372" y="6043136"/>
            <a:ext cx="22044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proceso ha sido incremental</a:t>
            </a:r>
          </a:p>
          <a:p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Y paulatino</a:t>
            </a:r>
            <a:endParaRPr lang="es-MX" sz="1050" b="1" dirty="0">
              <a:solidFill>
                <a:schemeClr val="accent6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7" name="CuadroTexto 156"/>
          <p:cNvSpPr txBox="1"/>
          <p:nvPr/>
        </p:nvSpPr>
        <p:spPr>
          <a:xfrm>
            <a:off x="6467349" y="6372960"/>
            <a:ext cx="22092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se pretende implantar una</a:t>
            </a:r>
          </a:p>
          <a:p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visión rígida y mecánica</a:t>
            </a:r>
            <a:endParaRPr lang="es-MX" sz="1050" b="1" dirty="0">
              <a:solidFill>
                <a:schemeClr val="accent6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8" name="CuadroTexto 157"/>
          <p:cNvSpPr txBox="1"/>
          <p:nvPr/>
        </p:nvSpPr>
        <p:spPr>
          <a:xfrm>
            <a:off x="8705590" y="6045408"/>
            <a:ext cx="19463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se funda en incentivos</a:t>
            </a:r>
          </a:p>
          <a:p>
            <a:r>
              <a:rPr lang="es-MX" sz="105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positivos o negativos</a:t>
            </a:r>
            <a:endParaRPr lang="es-MX" sz="1050" b="1" dirty="0">
              <a:solidFill>
                <a:schemeClr val="accent6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9" name="CuadroTexto 158"/>
          <p:cNvSpPr txBox="1"/>
          <p:nvPr/>
        </p:nvSpPr>
        <p:spPr>
          <a:xfrm>
            <a:off x="8707863" y="6388880"/>
            <a:ext cx="21707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 dependencias ejecutoras</a:t>
            </a:r>
          </a:p>
          <a:p>
            <a:r>
              <a:rPr lang="es-MX" sz="105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elaboran su anteproyecto</a:t>
            </a:r>
            <a:endParaRPr lang="es-MX" sz="1050" b="1" dirty="0">
              <a:solidFill>
                <a:schemeClr val="accent6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0864214" y="6225104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Simulación</a:t>
            </a:r>
          </a:p>
          <a:p>
            <a:r>
              <a:rPr lang="es-MX" sz="105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organizacional</a:t>
            </a:r>
            <a:endParaRPr lang="es-MX" sz="1050" b="1" dirty="0">
              <a:solidFill>
                <a:schemeClr val="accent6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1" name="Text Box 3"/>
          <p:cNvSpPr txBox="1">
            <a:spLocks noChangeArrowheads="1"/>
          </p:cNvSpPr>
          <p:nvPr/>
        </p:nvSpPr>
        <p:spPr bwMode="auto">
          <a:xfrm>
            <a:off x="1249912" y="353147"/>
            <a:ext cx="295519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kumimoji="0"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MAPA </a:t>
            </a:r>
            <a:r>
              <a:rPr kumimoji="0"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MENTAL 1</a:t>
            </a:r>
            <a:endParaRPr kumimoji="0" lang="es-E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2" name="CuadroTexto 161"/>
          <p:cNvSpPr txBox="1"/>
          <p:nvPr/>
        </p:nvSpPr>
        <p:spPr>
          <a:xfrm rot="3793873">
            <a:off x="3310051" y="5881919"/>
            <a:ext cx="956716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050" b="1" u="sng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MODELOS</a:t>
            </a:r>
          </a:p>
          <a:p>
            <a:r>
              <a:rPr lang="es-MX" sz="1050" b="1" u="sng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050" b="1" u="sng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TÍPICOS</a:t>
            </a:r>
            <a:r>
              <a:rPr lang="es-MX" sz="1050" b="1" u="sng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s-MX" sz="1050" b="1" u="sng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8493279" y="2317218"/>
            <a:ext cx="13003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u="sng" dirty="0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  R  O  C  E  S  O</a:t>
            </a:r>
            <a:endParaRPr lang="es-MX" sz="1050" b="1" u="sng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" name="Flecha a la derecha con bandas 50"/>
          <p:cNvSpPr/>
          <p:nvPr/>
        </p:nvSpPr>
        <p:spPr>
          <a:xfrm rot="5400000">
            <a:off x="281264" y="1989359"/>
            <a:ext cx="1343141" cy="118507"/>
          </a:xfrm>
          <a:prstGeom prst="stripedRightArrow">
            <a:avLst>
              <a:gd name="adj1" fmla="val 50000"/>
              <a:gd name="adj2" fmla="val 5344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</a:t>
            </a:r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1106347" y="1510309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 valor público</a:t>
            </a:r>
            <a:endParaRPr lang="es-MX" sz="1200" b="1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3" name="Flecha a la derecha con bandas 52"/>
          <p:cNvSpPr/>
          <p:nvPr/>
        </p:nvSpPr>
        <p:spPr>
          <a:xfrm rot="5400000">
            <a:off x="578959" y="2100225"/>
            <a:ext cx="1067930" cy="95786"/>
          </a:xfrm>
          <a:prstGeom prst="stripedRightArrow">
            <a:avLst>
              <a:gd name="adj1" fmla="val 50000"/>
              <a:gd name="adj2" fmla="val 5344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</a:t>
            </a:r>
            <a:endParaRPr lang="es-MX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244048" y="1771516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Fortalece la transparencia y rendición de cuentas</a:t>
            </a:r>
            <a:endParaRPr lang="es-MX" sz="1200" b="1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5" name="Flecha a la derecha con bandas 54"/>
          <p:cNvSpPr/>
          <p:nvPr/>
        </p:nvSpPr>
        <p:spPr>
          <a:xfrm rot="5400000">
            <a:off x="857052" y="2233952"/>
            <a:ext cx="827560" cy="68701"/>
          </a:xfrm>
          <a:prstGeom prst="stripedRightArrow">
            <a:avLst>
              <a:gd name="adj1" fmla="val 50000"/>
              <a:gd name="adj2" fmla="val 5344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</a:t>
            </a:r>
            <a:endParaRPr lang="es-MX" dirty="0"/>
          </a:p>
        </p:txBody>
      </p:sp>
      <p:sp>
        <p:nvSpPr>
          <p:cNvPr id="56" name="CuadroTexto 55"/>
          <p:cNvSpPr txBox="1"/>
          <p:nvPr/>
        </p:nvSpPr>
        <p:spPr>
          <a:xfrm>
            <a:off x="955230" y="1264805"/>
            <a:ext cx="3382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orienta a resultados y no a procedimientos</a:t>
            </a:r>
            <a:endParaRPr lang="es-MX" sz="1200" b="1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7" name="Flecha a la derecha con bandas 56"/>
          <p:cNvSpPr/>
          <p:nvPr/>
        </p:nvSpPr>
        <p:spPr>
          <a:xfrm rot="-960000">
            <a:off x="2057406" y="2548109"/>
            <a:ext cx="552450" cy="94100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613984" y="2562911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SED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Luna 5"/>
          <p:cNvSpPr/>
          <p:nvPr/>
        </p:nvSpPr>
        <p:spPr>
          <a:xfrm>
            <a:off x="3264054" y="2213317"/>
            <a:ext cx="450011" cy="999691"/>
          </a:xfrm>
          <a:prstGeom prst="moon">
            <a:avLst>
              <a:gd name="adj" fmla="val 2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504231" y="2154456"/>
            <a:ext cx="1475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Valora metas y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objetivos</a:t>
            </a:r>
            <a:endParaRPr lang="es-MX" sz="1050" b="1" dirty="0" smtClean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Evalúa políticas,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programas y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desempeño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institucional</a:t>
            </a:r>
            <a:endParaRPr lang="es-MX" sz="12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" name="CuadroTexto 63"/>
          <p:cNvSpPr txBox="1"/>
          <p:nvPr/>
        </p:nvSpPr>
        <p:spPr>
          <a:xfrm rot="2765924">
            <a:off x="1179807" y="5355805"/>
            <a:ext cx="1867819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Apoya las decisiones</a:t>
            </a:r>
          </a:p>
          <a:p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presupuestarias</a:t>
            </a:r>
          </a:p>
          <a:p>
            <a:endParaRPr lang="es-MX" sz="1050" b="1" dirty="0">
              <a:solidFill>
                <a:schemeClr val="accent4">
                  <a:lumMod val="40000"/>
                  <a:lumOff val="6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Flecha a la derecha con bandas 60"/>
          <p:cNvSpPr/>
          <p:nvPr/>
        </p:nvSpPr>
        <p:spPr>
          <a:xfrm rot="8555181">
            <a:off x="2381239" y="5066526"/>
            <a:ext cx="483412" cy="296430"/>
          </a:xfrm>
          <a:prstGeom prst="stripedRightArrow">
            <a:avLst>
              <a:gd name="adj1" fmla="val 50000"/>
              <a:gd name="adj2" fmla="val 5000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Flecha a la derecha con bandas 61"/>
          <p:cNvSpPr/>
          <p:nvPr/>
        </p:nvSpPr>
        <p:spPr>
          <a:xfrm rot="3760946">
            <a:off x="3211674" y="5146296"/>
            <a:ext cx="483412" cy="296430"/>
          </a:xfrm>
          <a:prstGeom prst="stripedRightArrow">
            <a:avLst>
              <a:gd name="adj1" fmla="val 50000"/>
              <a:gd name="adj2" fmla="val 5000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Franja diagonal 1"/>
          <p:cNvSpPr/>
          <p:nvPr/>
        </p:nvSpPr>
        <p:spPr>
          <a:xfrm rot="4576470">
            <a:off x="1597048" y="5077192"/>
            <a:ext cx="1504087" cy="898136"/>
          </a:xfrm>
          <a:prstGeom prst="diagStripe">
            <a:avLst>
              <a:gd name="adj" fmla="val 82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5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iculosweb.net/blog/wp-content/gallery/las-frases-celebres-son-fuente-de-sabiduria/las-frases-celebres-son-fuente-de-sabiduria-4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00" y="2370734"/>
            <a:ext cx="1404937" cy="14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029068" y="284236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GpRD</a:t>
            </a:r>
            <a:r>
              <a:rPr lang="es-MX" sz="2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</a:t>
            </a:r>
            <a:endParaRPr lang="es-MX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1028" name="Picture 4" descr="http://elinpc.com.mx/wp-content/uploads/ocde_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6" y="2039606"/>
            <a:ext cx="719137" cy="56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.bp.blogspot.com/_9Nx-ogLOUwM/THfFLQMEfvI/AAAAAAAAAA4/cLhqfrhAiVA/s320/administracion-de-empresas-agropecuarias1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95501" y="3990454"/>
            <a:ext cx="1076326" cy="65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028700" y="666473"/>
            <a:ext cx="33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 aplica mayormente</a:t>
            </a:r>
          </a:p>
          <a:p>
            <a:r>
              <a:rPr lang="es-MX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 los países</a:t>
            </a:r>
          </a:p>
          <a:p>
            <a:r>
              <a:rPr lang="es-MX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 desarrollo</a:t>
            </a:r>
            <a:endParaRPr lang="es-MX" dirty="0">
              <a:solidFill>
                <a:schemeClr val="accent5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6200" y="1777420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Similar al que se utiliza en varios países de la OCDE</a:t>
            </a:r>
          </a:p>
          <a:p>
            <a:pPr algn="just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 el nombre de </a:t>
            </a:r>
            <a:r>
              <a:rPr lang="es-MX" dirty="0" err="1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GpR</a:t>
            </a:r>
            <a:endParaRPr lang="es-MX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47650" y="2783440"/>
            <a:ext cx="3105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Dirige todos los recursos humanos, financieros, tecnológicos y naturales hacia la consecución de resultados de</a:t>
            </a:r>
          </a:p>
          <a:p>
            <a:pPr algn="just"/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esarrollo</a:t>
            </a:r>
          </a:p>
          <a:p>
            <a:pPr algn="just"/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esperados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 flipV="1">
            <a:off x="21278056" y="1847594"/>
            <a:ext cx="963716" cy="6478697"/>
          </a:xfrm>
          <a:prstGeom prst="rect">
            <a:avLst/>
          </a:prstGeom>
          <a:solidFill>
            <a:srgbClr val="4545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 </a:t>
            </a:r>
            <a:r>
              <a:rPr kumimoji="0" lang="es-MX" sz="147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s-MX" sz="18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                                          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normalizeH="0" baseline="0" smtClean="0">
                <a:ln>
                  <a:noFill/>
                </a:ln>
                <a:solidFill>
                  <a:srgbClr val="D6D6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A Economicas. Desarrollo y subdesarrollo.</a:t>
            </a:r>
            <a:endParaRPr kumimoji="0" lang="es-MX" sz="12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7D7D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www.aularagon.org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7D7D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555 × 296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7D7D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Buscar por imágenes</a:t>
            </a:r>
            <a:endParaRPr kumimoji="0" lang="es-MX" sz="9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Haga click sobre la imagen para verla ampliada</a:t>
            </a:r>
            <a:endParaRPr kumimoji="0" lang="es-MX" sz="12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rgbClr val="66009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5" name="Picture 11" descr="https://encrypted-tbn2.gstatic.com/images?q=tbn:ANd9GcQF15iZhkQZHt52cxH54f-mSfZGvQUeGEkFxOzceBVkFAY6DQBf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57" y="931618"/>
            <a:ext cx="886619" cy="5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1123950" y="4876555"/>
            <a:ext cx="310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Genera información</a:t>
            </a:r>
          </a:p>
          <a:p>
            <a:pPr algn="just"/>
            <a:r>
              <a:rPr lang="es-MX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azonable  que</a:t>
            </a:r>
          </a:p>
          <a:p>
            <a:pPr algn="just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Permite mejorar</a:t>
            </a:r>
          </a:p>
          <a:p>
            <a:pPr algn="just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 toma de decisiones</a:t>
            </a:r>
            <a:endParaRPr lang="es-MX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39" name="Picture 15" descr="https://encrypted-tbn0.gstatic.com/images?q=tbn:ANd9GcQLSQtWvJagV6f81_hl5UaZiE-Nkxr8hpujl3Ps6saUyfeW6IPI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5157881"/>
            <a:ext cx="878681" cy="65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017171" y="329084"/>
            <a:ext cx="2955191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kumimoji="0"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MAPA </a:t>
            </a:r>
            <a:r>
              <a:rPr kumimoji="0"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MENTAL 2</a:t>
            </a:r>
            <a:endParaRPr kumimoji="0" lang="es-E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41" name="Picture 17" descr="http://cdns2.freepik.com/foto-gratis/_17-404215808.jpg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67851">
            <a:off x="3883399" y="1534596"/>
            <a:ext cx="865472" cy="6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7" descr="http://cdns2.freepik.com/foto-gratis/_17-404215808.jpg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27576">
            <a:off x="3674854" y="2360762"/>
            <a:ext cx="865472" cy="6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http://cdns2.freepik.com/foto-gratis/_17-404215808.jpg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0758">
            <a:off x="3658813" y="3283182"/>
            <a:ext cx="865472" cy="6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7" descr="http://cdns2.freepik.com/foto-gratis/_17-404215808.jpg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20650">
            <a:off x="4178246" y="4121598"/>
            <a:ext cx="865472" cy="6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4274214" y="5149646"/>
            <a:ext cx="7574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Fijar metas y acordar objetivos y estrategias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Asignar recursos a actividades que contribuyan</a:t>
            </a:r>
          </a:p>
          <a:p>
            <a:pPr algn="just"/>
            <a:r>
              <a:rPr lang="es-MX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al logro de resultados esperados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Monitorear y evaluar los recursos asignados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Informar al público acerca del desempeño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Utilizar la información para retroalimentar la toma de decisiones</a:t>
            </a:r>
            <a:endParaRPr lang="es-MX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816133" y="4804366"/>
            <a:ext cx="132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u="sng" dirty="0" smtClean="0">
                <a:solidFill>
                  <a:schemeClr val="accent2">
                    <a:lumMod val="50000"/>
                  </a:schemeClr>
                </a:solidFill>
                <a:latin typeface="Bodoni MT Black" panose="02070A03080606020203" pitchFamily="18" charset="0"/>
              </a:rPr>
              <a:t>CICLO</a:t>
            </a:r>
            <a:endParaRPr lang="es-MX" sz="2400" u="sng" dirty="0">
              <a:solidFill>
                <a:schemeClr val="accent2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25" name="Picture 17" descr="http://cdns2.freepik.com/foto-gratis/_17-404215808.jpg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4171">
            <a:off x="5533802" y="4177746"/>
            <a:ext cx="865472" cy="6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7434505" y="3184489"/>
            <a:ext cx="7574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Objetivos claros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Toma de decisiones basada</a:t>
            </a:r>
          </a:p>
          <a:p>
            <a:pPr algn="just"/>
            <a:r>
              <a:rPr lang="es-MX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en información disponible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Transparencia y adaptación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Mejoramiento contínuo</a:t>
            </a:r>
            <a:endParaRPr lang="es-MX" dirty="0">
              <a:solidFill>
                <a:schemeClr val="tx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7602946" y="2716875"/>
            <a:ext cx="2550197" cy="311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8015092" y="2642314"/>
            <a:ext cx="159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  <a:latin typeface="Bodoni MT Black" panose="02070A03080606020203" pitchFamily="18" charset="0"/>
              </a:rPr>
              <a:t>Principios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Bodoni MT Black" panose="02070A03080606020203" pitchFamily="18" charset="0"/>
            </a:endParaRPr>
          </a:p>
        </p:txBody>
      </p:sp>
      <p:pic>
        <p:nvPicPr>
          <p:cNvPr id="30" name="Picture 17" descr="http://cdns2.freepik.com/foto-gratis/_17-404215808.jpg">
            <a:hlinkClick r:id="rId15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244">
            <a:off x="6452955" y="3490929"/>
            <a:ext cx="847401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7" descr="http://cdns2.freepik.com/foto-gratis/_17-404215808.jpg">
            <a:hlinkClick r:id="rId15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9144">
            <a:off x="6341686" y="1856382"/>
            <a:ext cx="865472" cy="62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Resultado de imagen para imagen de corchetes y llaves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88" y="1185973"/>
            <a:ext cx="508529" cy="13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7434505" y="518017"/>
            <a:ext cx="230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2">
                    <a:lumMod val="50000"/>
                  </a:schemeClr>
                </a:solidFill>
                <a:latin typeface="Bodoni MT Black" panose="02070A03080606020203" pitchFamily="18" charset="0"/>
              </a:rPr>
              <a:t>Su implantación requiere:</a:t>
            </a:r>
            <a:endParaRPr lang="es-MX" sz="2000" dirty="0">
              <a:solidFill>
                <a:schemeClr val="bg2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7540552" y="1345287"/>
            <a:ext cx="33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Desarrollar capacidades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Liderazgo firme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Voluntad Política</a:t>
            </a:r>
            <a:endParaRPr lang="es-MX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9021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387</Words>
  <Application>Microsoft Office PowerPoint</Application>
  <PresentationFormat>Panorámica</PresentationFormat>
  <Paragraphs>114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6" baseType="lpstr">
      <vt:lpstr>Arial Unicode MS</vt:lpstr>
      <vt:lpstr>Aharoni</vt:lpstr>
      <vt:lpstr>Arial</vt:lpstr>
      <vt:lpstr>Arial Black</vt:lpstr>
      <vt:lpstr>Arial Rounded MT Bold</vt:lpstr>
      <vt:lpstr>Bauhaus 93</vt:lpstr>
      <vt:lpstr>Bodoni MT Black</vt:lpstr>
      <vt:lpstr>Calibri</vt:lpstr>
      <vt:lpstr>Times New Roman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Propietario</cp:lastModifiedBy>
  <cp:revision>48</cp:revision>
  <dcterms:created xsi:type="dcterms:W3CDTF">2015-03-16T01:01:17Z</dcterms:created>
  <dcterms:modified xsi:type="dcterms:W3CDTF">2015-04-01T03:54:12Z</dcterms:modified>
</cp:coreProperties>
</file>