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"/>
  </p:notesMasterIdLst>
  <p:sldIdLst>
    <p:sldId id="260" r:id="rId2"/>
    <p:sldId id="258" r:id="rId3"/>
    <p:sldId id="261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84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6C298-445C-4726-9131-6D0643C29075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7AF7C-6701-4B18-AC8C-EC3EB09D3C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813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7AF7C-6701-4B18-AC8C-EC3EB09D3C1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73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66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647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721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50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325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330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44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31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59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090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22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44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624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347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9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494E-8D2B-45B5-9225-CEB8EFF1B2AA}" type="datetimeFigureOut">
              <a:rPr lang="es-MX" smtClean="0"/>
              <a:t>11/05/2015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1E2A4B-4E38-4BC8-8023-3F49281757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0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344762" y="2862804"/>
            <a:ext cx="26372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CUADRO SINÓPTICO</a:t>
            </a:r>
            <a:endParaRPr lang="es-MX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89286" y="5899117"/>
            <a:ext cx="4231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CATEDRÁTICO:</a:t>
            </a:r>
            <a:r>
              <a:rPr lang="es-MX" sz="1400" dirty="0" smtClean="0"/>
              <a:t> </a:t>
            </a:r>
            <a:r>
              <a:rPr lang="es-MX" sz="1400" b="1" dirty="0" smtClean="0"/>
              <a:t>DRA. ODALYS PEÑATE LÓPEZ</a:t>
            </a:r>
            <a:endParaRPr lang="es-MX" sz="1400" b="1" dirty="0"/>
          </a:p>
        </p:txBody>
      </p:sp>
      <p:sp>
        <p:nvSpPr>
          <p:cNvPr id="35" name="CuadroTexto 34"/>
          <p:cNvSpPr txBox="1"/>
          <p:nvPr/>
        </p:nvSpPr>
        <p:spPr>
          <a:xfrm>
            <a:off x="838351" y="6258882"/>
            <a:ext cx="3817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ALUMNO:</a:t>
            </a:r>
            <a:r>
              <a:rPr lang="es-MX" sz="1400" dirty="0" smtClean="0"/>
              <a:t> </a:t>
            </a:r>
            <a:r>
              <a:rPr lang="es-MX" sz="1400" b="1" dirty="0" smtClean="0"/>
              <a:t>EDÍN POMPILIO SÁNCHEZ LÓPEZ</a:t>
            </a:r>
            <a:endParaRPr lang="es-MX" sz="1400" b="1" dirty="0"/>
          </a:p>
        </p:txBody>
      </p:sp>
      <p:sp>
        <p:nvSpPr>
          <p:cNvPr id="36" name="CuadroTexto 35"/>
          <p:cNvSpPr txBox="1"/>
          <p:nvPr/>
        </p:nvSpPr>
        <p:spPr>
          <a:xfrm>
            <a:off x="811327" y="5525834"/>
            <a:ext cx="5192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ASIGNATURA:</a:t>
            </a:r>
            <a:r>
              <a:rPr lang="es-MX" sz="1400" dirty="0" smtClean="0"/>
              <a:t>  ANÁLISIS Y DISEÑO DE POLÍTICAS </a:t>
            </a:r>
            <a:r>
              <a:rPr lang="es-MX" sz="1400" dirty="0" smtClean="0"/>
              <a:t>PÚBLICAS</a:t>
            </a:r>
            <a:endParaRPr lang="es-MX" sz="14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4990298" y="3378197"/>
            <a:ext cx="1460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Black" panose="020B0A04020102020204" pitchFamily="34" charset="0"/>
              </a:rPr>
              <a:t>ACTIVIDAD 5</a:t>
            </a:r>
            <a:endParaRPr lang="es-MX" sz="1400" b="1" dirty="0"/>
          </a:p>
        </p:txBody>
      </p:sp>
      <p:pic>
        <p:nvPicPr>
          <p:cNvPr id="9" name="Imagen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07" y="523074"/>
            <a:ext cx="2419350" cy="902970"/>
          </a:xfrm>
          <a:prstGeom prst="rect">
            <a:avLst/>
          </a:prstGeom>
        </p:spPr>
      </p:pic>
      <p:grpSp>
        <p:nvGrpSpPr>
          <p:cNvPr id="10" name="Grupo 9"/>
          <p:cNvGrpSpPr/>
          <p:nvPr/>
        </p:nvGrpSpPr>
        <p:grpSpPr>
          <a:xfrm>
            <a:off x="5887336" y="772947"/>
            <a:ext cx="3018155" cy="403224"/>
            <a:chOff x="0" y="0"/>
            <a:chExt cx="3018449" cy="403224"/>
          </a:xfrm>
        </p:grpSpPr>
        <p:cxnSp>
          <p:nvCxnSpPr>
            <p:cNvPr id="11" name="Conector recto 10"/>
            <p:cNvCxnSpPr/>
            <p:nvPr/>
          </p:nvCxnSpPr>
          <p:spPr>
            <a:xfrm>
              <a:off x="0" y="241540"/>
              <a:ext cx="26289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 de texto 2"/>
            <p:cNvSpPr txBox="1">
              <a:spLocks noChangeArrowheads="1"/>
            </p:cNvSpPr>
            <p:nvPr/>
          </p:nvSpPr>
          <p:spPr bwMode="auto">
            <a:xfrm>
              <a:off x="51730" y="0"/>
              <a:ext cx="2966719" cy="403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MX" sz="12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“La Casa de los Servidores Públicos”</a:t>
              </a:r>
              <a:endParaRPr lang="es-MX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CuadroTexto 12"/>
          <p:cNvSpPr txBox="1"/>
          <p:nvPr/>
        </p:nvSpPr>
        <p:spPr>
          <a:xfrm>
            <a:off x="2076247" y="1531041"/>
            <a:ext cx="68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Baskerville Old Face" panose="02020602080505020303" pitchFamily="18" charset="0"/>
              </a:rPr>
              <a:t>MAESTRÍA EN ADMINISTRACIÓN Y POLÍTICAS PÚBLICAS</a:t>
            </a:r>
            <a:endParaRPr lang="es-MX" dirty="0">
              <a:latin typeface="Baskerville Old Face" panose="02020602080505020303" pitchFamily="18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974961" y="6263895"/>
            <a:ext cx="333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 smtClean="0"/>
              <a:t>Tapachula, Chiapas; Mayo 11 de 2015</a:t>
            </a:r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125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39"/>
          <p:cNvSpPr>
            <a:spLocks/>
          </p:cNvSpPr>
          <p:nvPr/>
        </p:nvSpPr>
        <p:spPr bwMode="auto">
          <a:xfrm rot="10800000" flipH="1">
            <a:off x="1268010" y="711924"/>
            <a:ext cx="762000" cy="5467290"/>
          </a:xfrm>
          <a:prstGeom prst="leftBrace">
            <a:avLst>
              <a:gd name="adj1" fmla="val 37723"/>
              <a:gd name="adj2" fmla="val 53324"/>
            </a:avLst>
          </a:prstGeom>
          <a:noFill/>
          <a:ln w="88900" cap="sq">
            <a:solidFill>
              <a:schemeClr val="accent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18952" y="638283"/>
            <a:ext cx="1925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Definir el problema que debe ser evaluativa y  en lo posible  cuantitativa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4978400" y="116425"/>
            <a:ext cx="263726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CUADRO SINÓPTICO</a:t>
            </a:r>
            <a:endParaRPr lang="es-MX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87891" y="2885335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latin typeface="Bauhaus 93" panose="04030905020B02020C02" pitchFamily="82" charset="0"/>
              </a:rPr>
              <a:t>   </a:t>
            </a:r>
            <a:r>
              <a:rPr lang="es-MX" dirty="0" smtClean="0">
                <a:latin typeface="Bauhaus 93" panose="04030905020B02020C02" pitchFamily="82" charset="0"/>
              </a:rPr>
              <a:t>ANÁLISIS</a:t>
            </a:r>
          </a:p>
          <a:p>
            <a:r>
              <a:rPr lang="es-MX" dirty="0" smtClean="0">
                <a:latin typeface="Bauhaus 93" panose="04030905020B02020C02" pitchFamily="82" charset="0"/>
              </a:rPr>
              <a:t> Y DISEÑO</a:t>
            </a:r>
          </a:p>
          <a:p>
            <a:r>
              <a:rPr lang="es-MX" dirty="0" smtClean="0">
                <a:latin typeface="Bauhaus 93" panose="04030905020B02020C02" pitchFamily="82" charset="0"/>
              </a:rPr>
              <a:t>DE POLÍTICAS</a:t>
            </a:r>
          </a:p>
          <a:p>
            <a:r>
              <a:rPr lang="es-MX" dirty="0" smtClean="0">
                <a:latin typeface="Bauhaus 93" panose="04030905020B02020C02" pitchFamily="82" charset="0"/>
              </a:rPr>
              <a:t>PÚBLICAS</a:t>
            </a:r>
            <a:endParaRPr lang="es-MX" sz="2400" dirty="0">
              <a:latin typeface="Bauhaus 93" panose="04030905020B02020C02" pitchFamily="82" charset="0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1739313" y="854171"/>
            <a:ext cx="1614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Para evaluar</a:t>
            </a:r>
          </a:p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 proyecto</a:t>
            </a:r>
          </a:p>
          <a:p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 una política</a:t>
            </a:r>
          </a:p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pública que </a:t>
            </a:r>
          </a:p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pasos debes</a:t>
            </a:r>
          </a:p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Seguir?</a:t>
            </a:r>
            <a:endParaRPr lang="es-MX" sz="16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AutoShape 39"/>
          <p:cNvSpPr>
            <a:spLocks/>
          </p:cNvSpPr>
          <p:nvPr/>
        </p:nvSpPr>
        <p:spPr bwMode="auto">
          <a:xfrm rot="10800000" flipH="1">
            <a:off x="3352965" y="657333"/>
            <a:ext cx="214177" cy="86903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976912" y="1546472"/>
            <a:ext cx="1832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Obtener información pensando y obteniendo datos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759458" y="1809888"/>
            <a:ext cx="2208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Construir alternativas de lo general a lo particular y a partir de causas del problema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212747" y="884008"/>
            <a:ext cx="2118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Seleccionar criterios para evaluar resultados de alternativas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8135340" y="711924"/>
            <a:ext cx="1366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Proyectar resultados</a:t>
            </a:r>
          </a:p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realistas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AutoShape 39"/>
          <p:cNvSpPr>
            <a:spLocks/>
          </p:cNvSpPr>
          <p:nvPr/>
        </p:nvSpPr>
        <p:spPr bwMode="auto">
          <a:xfrm rot="10800000" flipH="1">
            <a:off x="8064604" y="758920"/>
            <a:ext cx="184149" cy="666407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3" name="CuadroTexto 32"/>
          <p:cNvSpPr txBox="1"/>
          <p:nvPr/>
        </p:nvSpPr>
        <p:spPr>
          <a:xfrm>
            <a:off x="8491002" y="1457433"/>
            <a:ext cx="136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Confrontar costos y beneficios de los resultados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AutoShape 39"/>
          <p:cNvSpPr>
            <a:spLocks/>
          </p:cNvSpPr>
          <p:nvPr/>
        </p:nvSpPr>
        <p:spPr bwMode="auto">
          <a:xfrm rot="10800000" flipH="1">
            <a:off x="8401215" y="1478720"/>
            <a:ext cx="181789" cy="920715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5" name="AutoShape 39"/>
          <p:cNvSpPr>
            <a:spLocks/>
          </p:cNvSpPr>
          <p:nvPr/>
        </p:nvSpPr>
        <p:spPr bwMode="auto">
          <a:xfrm rot="10800000" flipH="1">
            <a:off x="3905415" y="1577135"/>
            <a:ext cx="214177" cy="86903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 rot="10800000" flipH="1">
            <a:off x="5619915" y="1838433"/>
            <a:ext cx="214177" cy="86903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2" name="AutoShape 39"/>
          <p:cNvSpPr>
            <a:spLocks/>
          </p:cNvSpPr>
          <p:nvPr/>
        </p:nvSpPr>
        <p:spPr bwMode="auto">
          <a:xfrm rot="10800000" flipH="1">
            <a:off x="6105659" y="928319"/>
            <a:ext cx="214177" cy="86903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7" name="CuadroTexto 46"/>
          <p:cNvSpPr txBox="1"/>
          <p:nvPr/>
        </p:nvSpPr>
        <p:spPr>
          <a:xfrm>
            <a:off x="9720581" y="812452"/>
            <a:ext cx="1366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Decidir que hacer sobre la base del propio análisis</a:t>
            </a:r>
            <a:endParaRPr lang="es-MX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8" name="AutoShape 39"/>
          <p:cNvSpPr>
            <a:spLocks/>
          </p:cNvSpPr>
          <p:nvPr/>
        </p:nvSpPr>
        <p:spPr bwMode="auto">
          <a:xfrm rot="10800000" flipH="1">
            <a:off x="9630794" y="835120"/>
            <a:ext cx="190610" cy="10526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0539731" y="1555402"/>
            <a:ext cx="1366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Cuente su historia de manera narrativa, fluida y lógica</a:t>
            </a:r>
            <a:endParaRPr lang="es-MX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AutoShape 39"/>
          <p:cNvSpPr>
            <a:spLocks/>
          </p:cNvSpPr>
          <p:nvPr/>
        </p:nvSpPr>
        <p:spPr bwMode="auto">
          <a:xfrm rot="10800000" flipH="1">
            <a:off x="10449944" y="1578070"/>
            <a:ext cx="190610" cy="10526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1" name="CuadroTexto 50"/>
          <p:cNvSpPr txBox="1"/>
          <p:nvPr/>
        </p:nvSpPr>
        <p:spPr>
          <a:xfrm>
            <a:off x="1739313" y="2783909"/>
            <a:ext cx="2840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¿Porqué es necesario hacer un estudio de factibilidad desde diferentes áreas de un proyecto de política pública?</a:t>
            </a:r>
            <a:endParaRPr lang="es-MX" sz="16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734055" y="4166017"/>
            <a:ext cx="3449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¿Cuáles han sido los estudios de factibilidad que se realizan en los proyectos de política pública en México?</a:t>
            </a:r>
            <a:endParaRPr lang="es-MX" sz="16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1744566" y="5469313"/>
            <a:ext cx="344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¿Cuál es el panorama de las políticas públicas en México?</a:t>
            </a:r>
            <a:endParaRPr lang="es-MX" sz="16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627310" y="2827301"/>
            <a:ext cx="192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Una política pública cumple su objetivo cuando se da la racionalidad técnica y política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AutoShape 39"/>
          <p:cNvSpPr>
            <a:spLocks/>
          </p:cNvSpPr>
          <p:nvPr/>
        </p:nvSpPr>
        <p:spPr bwMode="auto">
          <a:xfrm rot="10800000" flipH="1">
            <a:off x="4461323" y="2909397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6" name="CuadroTexto 35"/>
          <p:cNvSpPr txBox="1"/>
          <p:nvPr/>
        </p:nvSpPr>
        <p:spPr>
          <a:xfrm>
            <a:off x="6546163" y="2855009"/>
            <a:ext cx="192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racionalidad técnica predomina en los estudios de factibilidad y análisis cuantitativo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" name="AutoShape 39"/>
          <p:cNvSpPr>
            <a:spLocks/>
          </p:cNvSpPr>
          <p:nvPr/>
        </p:nvSpPr>
        <p:spPr bwMode="auto">
          <a:xfrm rot="10800000" flipH="1">
            <a:off x="6380176" y="2916323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38" name="CuadroTexto 37"/>
          <p:cNvSpPr txBox="1"/>
          <p:nvPr/>
        </p:nvSpPr>
        <p:spPr>
          <a:xfrm>
            <a:off x="8402674" y="2841153"/>
            <a:ext cx="19258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Los estudios de factibilidad indican la posibilidad técnica de llevar a cabo un proyecto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9" name="AutoShape 39"/>
          <p:cNvSpPr>
            <a:spLocks/>
          </p:cNvSpPr>
          <p:nvPr/>
        </p:nvSpPr>
        <p:spPr bwMode="auto">
          <a:xfrm rot="10800000" flipH="1">
            <a:off x="8257469" y="2881685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0" name="CuadroTexto 39"/>
          <p:cNvSpPr txBox="1"/>
          <p:nvPr/>
        </p:nvSpPr>
        <p:spPr>
          <a:xfrm>
            <a:off x="10333937" y="2683063"/>
            <a:ext cx="19258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Realizar estudios de factibilidad desde diferentes áreas, nos da </a:t>
            </a:r>
            <a:r>
              <a:rPr lang="es-MX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mayor elemento de certeza para el cumplimiento de su objetivo</a:t>
            </a:r>
            <a:endParaRPr lang="es-MX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AutoShape 39"/>
          <p:cNvSpPr>
            <a:spLocks/>
          </p:cNvSpPr>
          <p:nvPr/>
        </p:nvSpPr>
        <p:spPr bwMode="auto">
          <a:xfrm rot="10800000" flipH="1">
            <a:off x="10093196" y="2763994"/>
            <a:ext cx="314636" cy="1402021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4" name="CuadroTexto 43"/>
          <p:cNvSpPr txBox="1"/>
          <p:nvPr/>
        </p:nvSpPr>
        <p:spPr>
          <a:xfrm>
            <a:off x="4748177" y="5280030"/>
            <a:ext cx="2125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Las políticas son diseñadas por una élite dominante a través de canales formales e informales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5" name="AutoShape 39"/>
          <p:cNvSpPr>
            <a:spLocks/>
          </p:cNvSpPr>
          <p:nvPr/>
        </p:nvSpPr>
        <p:spPr bwMode="auto">
          <a:xfrm rot="10800000" flipH="1">
            <a:off x="4613723" y="5327014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6" name="CuadroTexto 45"/>
          <p:cNvSpPr txBox="1"/>
          <p:nvPr/>
        </p:nvSpPr>
        <p:spPr>
          <a:xfrm>
            <a:off x="6776690" y="5290536"/>
            <a:ext cx="2006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Las políticas se diseñan sin la participación ciudadana </a:t>
            </a:r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 del sector empresarial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4" name="AutoShape 39"/>
          <p:cNvSpPr>
            <a:spLocks/>
          </p:cNvSpPr>
          <p:nvPr/>
        </p:nvSpPr>
        <p:spPr bwMode="auto">
          <a:xfrm rot="10800000" flipH="1">
            <a:off x="6642235" y="5337520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5" name="CuadroTexto 54"/>
          <p:cNvSpPr txBox="1"/>
          <p:nvPr/>
        </p:nvSpPr>
        <p:spPr>
          <a:xfrm>
            <a:off x="8505647" y="5285280"/>
            <a:ext cx="1857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generalidad de influencias genera poca compatibilidad de las políticas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6" name="AutoShape 39"/>
          <p:cNvSpPr>
            <a:spLocks/>
          </p:cNvSpPr>
          <p:nvPr/>
        </p:nvSpPr>
        <p:spPr bwMode="auto">
          <a:xfrm rot="10800000" flipH="1">
            <a:off x="8371192" y="5332264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0297670" y="5280022"/>
            <a:ext cx="18574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Mayor énfasis en la revisión a posteriori del impacto de la política aplicada</a:t>
            </a:r>
            <a:endParaRPr lang="es-MX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AutoShape 39"/>
          <p:cNvSpPr>
            <a:spLocks/>
          </p:cNvSpPr>
          <p:nvPr/>
        </p:nvSpPr>
        <p:spPr bwMode="auto">
          <a:xfrm rot="10800000" flipH="1">
            <a:off x="10163215" y="5327006"/>
            <a:ext cx="246911" cy="106364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" name="CuadroTexto 58"/>
          <p:cNvSpPr txBox="1"/>
          <p:nvPr/>
        </p:nvSpPr>
        <p:spPr>
          <a:xfrm>
            <a:off x="5311973" y="4057880"/>
            <a:ext cx="22312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Los estudios de factibilidad en México se realizan sustentados generalmente en dos modelos cuantitativos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AutoShape 39"/>
          <p:cNvSpPr>
            <a:spLocks/>
          </p:cNvSpPr>
          <p:nvPr/>
        </p:nvSpPr>
        <p:spPr bwMode="auto">
          <a:xfrm rot="10800000" flipH="1">
            <a:off x="5145988" y="4089392"/>
            <a:ext cx="165986" cy="1065512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1" name="AutoShape 39"/>
          <p:cNvSpPr>
            <a:spLocks/>
          </p:cNvSpPr>
          <p:nvPr/>
        </p:nvSpPr>
        <p:spPr bwMode="auto">
          <a:xfrm rot="10800000" flipH="1">
            <a:off x="7441087" y="4091664"/>
            <a:ext cx="165424" cy="4939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2" name="AutoShape 39"/>
          <p:cNvSpPr>
            <a:spLocks/>
          </p:cNvSpPr>
          <p:nvPr/>
        </p:nvSpPr>
        <p:spPr bwMode="auto">
          <a:xfrm rot="10800000" flipH="1">
            <a:off x="7443359" y="4694441"/>
            <a:ext cx="165424" cy="4939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4" name="CuadroTexto 63"/>
          <p:cNvSpPr txBox="1"/>
          <p:nvPr/>
        </p:nvSpPr>
        <p:spPr>
          <a:xfrm>
            <a:off x="7470851" y="4182604"/>
            <a:ext cx="2078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Análisis costo-eficacia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7473121" y="4771733"/>
            <a:ext cx="234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Análisis costo-beneficio</a:t>
            </a:r>
            <a:endParaRPr lang="es-MX" sz="14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AutoShape 39"/>
          <p:cNvSpPr>
            <a:spLocks/>
          </p:cNvSpPr>
          <p:nvPr/>
        </p:nvSpPr>
        <p:spPr bwMode="auto">
          <a:xfrm rot="10800000" flipH="1">
            <a:off x="9465508" y="4109861"/>
            <a:ext cx="165424" cy="4939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7" name="AutoShape 39"/>
          <p:cNvSpPr>
            <a:spLocks/>
          </p:cNvSpPr>
          <p:nvPr/>
        </p:nvSpPr>
        <p:spPr bwMode="auto">
          <a:xfrm rot="10800000" flipH="1">
            <a:off x="9508724" y="4698991"/>
            <a:ext cx="165424" cy="493984"/>
          </a:xfrm>
          <a:prstGeom prst="leftBrace">
            <a:avLst>
              <a:gd name="adj1" fmla="val 37723"/>
              <a:gd name="adj2" fmla="val 53324"/>
            </a:avLst>
          </a:prstGeom>
          <a:noFill/>
          <a:ln w="38100" cap="sq">
            <a:solidFill>
              <a:schemeClr val="bg1">
                <a:lumMod val="6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8" name="CuadroTexto 67"/>
          <p:cNvSpPr txBox="1"/>
          <p:nvPr/>
        </p:nvSpPr>
        <p:spPr>
          <a:xfrm>
            <a:off x="9520295" y="4171229"/>
            <a:ext cx="272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Evalúa proyectos alternativos que persiguen un mismo objetivo</a:t>
            </a:r>
            <a:endParaRPr lang="es-MX" sz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9563511" y="4746714"/>
            <a:ext cx="272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Evalúa proyectos alternativos que persiguen distintos objetivos</a:t>
            </a:r>
            <a:endParaRPr lang="es-MX" sz="1200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464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31" grpId="0" animBg="1"/>
      <p:bldP spid="34" grpId="0" animBg="1"/>
      <p:bldP spid="35" grpId="0" animBg="1"/>
      <p:bldP spid="41" grpId="0" animBg="1"/>
      <p:bldP spid="42" grpId="0" animBg="1"/>
      <p:bldP spid="48" grpId="0" animBg="1"/>
      <p:bldP spid="50" grpId="0" animBg="1"/>
      <p:bldP spid="29" grpId="0" animBg="1"/>
      <p:bldP spid="37" grpId="0" animBg="1"/>
      <p:bldP spid="39" grpId="0" animBg="1"/>
      <p:bldP spid="43" grpId="0" animBg="1"/>
      <p:bldP spid="45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2" grpId="0" animBg="1"/>
      <p:bldP spid="66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239877" y="302736"/>
            <a:ext cx="1925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  <a:endParaRPr lang="es-MX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39877" y="949248"/>
            <a:ext cx="842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Bardach, E. (2004), </a:t>
            </a:r>
            <a:r>
              <a:rPr lang="es-MX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ocho pasos para el análisis de Políticas Públicas; un manual para la práctica.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México, CIDE</a:t>
            </a:r>
            <a:r>
              <a:rPr lang="es-MX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71717" y="1267700"/>
            <a:ext cx="842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Cardoso, M. B., La evaluación de las políticas públicas: problemas, metodologías, aportes y limitaciones. </a:t>
            </a:r>
            <a:r>
              <a:rPr lang="es-MX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Revista de administración pública,.</a:t>
            </a:r>
            <a:r>
              <a:rPr lang="es-MX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167-197.</a:t>
            </a:r>
            <a:endParaRPr lang="es-MX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242149" y="651271"/>
            <a:ext cx="8423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Aguilar, L. F., (1993),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Antología: la implementación de las políticas. </a:t>
            </a:r>
            <a:r>
              <a:rPr lang="es-MX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México, Porrúa.</a:t>
            </a:r>
            <a:endParaRPr lang="es-MX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7288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1692</TotalTime>
  <Words>411</Words>
  <Application>Microsoft Office PowerPoint</Application>
  <PresentationFormat>Panorámica</PresentationFormat>
  <Paragraphs>49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3" baseType="lpstr">
      <vt:lpstr>Aharoni</vt:lpstr>
      <vt:lpstr>Arial</vt:lpstr>
      <vt:lpstr>Arial Black</vt:lpstr>
      <vt:lpstr>Baskerville Old Face</vt:lpstr>
      <vt:lpstr>Bauhaus 93</vt:lpstr>
      <vt:lpstr>Calibri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Propietario</dc:creator>
  <cp:lastModifiedBy>Propietario</cp:lastModifiedBy>
  <cp:revision>127</cp:revision>
  <dcterms:created xsi:type="dcterms:W3CDTF">2014-10-03T04:42:50Z</dcterms:created>
  <dcterms:modified xsi:type="dcterms:W3CDTF">2015-05-11T23:55:56Z</dcterms:modified>
</cp:coreProperties>
</file>