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61" r:id="rId5"/>
    <p:sldId id="262" r:id="rId6"/>
    <p:sldId id="264" r:id="rId7"/>
    <p:sldId id="265" r:id="rId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MX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48161520-F305-474C-B35C-4A19AFDB49AA}" type="datetimeFigureOut">
              <a:rPr lang="es-MX" smtClean="0"/>
              <a:t>11/09/2015</a:t>
            </a:fld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907D7AA-5348-4B17-B0D9-30EC2E5FDE33}" type="slidenum">
              <a:rPr lang="es-MX" smtClean="0"/>
              <a:t>‹Nº›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s-MX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smtClean="0"/>
              <a:t>Ejercicios Probabilidad</a:t>
            </a:r>
            <a:endParaRPr lang="es-MX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b="1" dirty="0" smtClean="0"/>
              <a:t>Deberán resolverse a través de un procesador de palabras, cumpliendo con las indicaciones de la actividad</a:t>
            </a:r>
          </a:p>
          <a:p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398509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260648"/>
            <a:ext cx="7848872" cy="6120680"/>
          </a:xfrm>
        </p:spPr>
        <p:txBody>
          <a:bodyPr>
            <a:normAutofit/>
          </a:bodyPr>
          <a:lstStyle/>
          <a:p>
            <a:pPr algn="just"/>
            <a:r>
              <a:rPr lang="es-MX" b="1" dirty="0" smtClean="0"/>
              <a:t>En una elección primaria hay cuatro candidatos para el puesto de alcalde, cinco para diputado local, tres candidatos para diputado federal,  cuatro para gobernador y cinco para presidente de la república</a:t>
            </a:r>
          </a:p>
          <a:p>
            <a:pPr lvl="1" algn="just"/>
            <a:r>
              <a:rPr lang="es-MX" b="1" dirty="0" smtClean="0"/>
              <a:t>¿De cuántas maneras puede un votante marcar su boleta para elegir a los cinco representantes?   </a:t>
            </a:r>
            <a:r>
              <a:rPr lang="es-MX" b="1" dirty="0" smtClean="0">
                <a:solidFill>
                  <a:srgbClr val="FF0000"/>
                </a:solidFill>
              </a:rPr>
              <a:t>R: _____</a:t>
            </a:r>
          </a:p>
          <a:p>
            <a:pPr marL="45720" indent="0" algn="just">
              <a:buNone/>
            </a:pPr>
            <a:endParaRPr lang="es-ES" b="1" dirty="0">
              <a:solidFill>
                <a:srgbClr val="FF0000"/>
              </a:solidFill>
            </a:endParaRPr>
          </a:p>
          <a:p>
            <a:pPr marL="45720" indent="0" algn="just">
              <a:buNone/>
            </a:pPr>
            <a:endParaRPr lang="es-MX" b="1" dirty="0" smtClean="0"/>
          </a:p>
          <a:p>
            <a:pPr algn="just"/>
            <a:r>
              <a:rPr lang="es-MX" b="1" dirty="0" smtClean="0"/>
              <a:t>El precio de un recorrido turístico por Europa incluye cuatro sitios qué visitar que deben seleccionarse a partir de 10 ciudades. ¿De cuántas maneras diferentes se puede planear tal viaje</a:t>
            </a:r>
          </a:p>
          <a:p>
            <a:pPr lvl="1" algn="just"/>
            <a:r>
              <a:rPr lang="es-MX" b="1" dirty="0" smtClean="0"/>
              <a:t>Si es importante el orden de las paradas intermedias? </a:t>
            </a:r>
            <a:r>
              <a:rPr lang="es-MX" b="1" dirty="0" smtClean="0">
                <a:solidFill>
                  <a:srgbClr val="00B050"/>
                </a:solidFill>
              </a:rPr>
              <a:t>Permutación</a:t>
            </a:r>
            <a:r>
              <a:rPr lang="es-MX" b="1" dirty="0" smtClean="0"/>
              <a:t> </a:t>
            </a:r>
            <a:r>
              <a:rPr lang="es-MX" b="1" dirty="0" smtClean="0">
                <a:solidFill>
                  <a:srgbClr val="FF0000"/>
                </a:solidFill>
              </a:rPr>
              <a:t>R: 5040 </a:t>
            </a:r>
          </a:p>
          <a:p>
            <a:pPr lvl="2" algn="just"/>
            <a:r>
              <a:rPr lang="es-ES" b="1" dirty="0" smtClean="0">
                <a:solidFill>
                  <a:srgbClr val="FF0000"/>
                </a:solidFill>
              </a:rPr>
              <a:t>El resultado se obtiene aplicando en teorema 1.4</a:t>
            </a:r>
            <a:endParaRPr lang="es-MX" b="1" dirty="0" smtClean="0">
              <a:solidFill>
                <a:srgbClr val="FF0000"/>
              </a:solidFill>
            </a:endParaRPr>
          </a:p>
          <a:p>
            <a:pPr lvl="1" algn="just"/>
            <a:r>
              <a:rPr lang="es-MX" b="1" dirty="0" smtClean="0"/>
              <a:t>Si </a:t>
            </a:r>
            <a:r>
              <a:rPr lang="es-MX" b="1" dirty="0" smtClean="0"/>
              <a:t>no es importante el orden de las paradas intermedias? </a:t>
            </a:r>
            <a:r>
              <a:rPr lang="es-MX" b="1" dirty="0" smtClean="0">
                <a:solidFill>
                  <a:srgbClr val="00B050"/>
                </a:solidFill>
              </a:rPr>
              <a:t>Combinación</a:t>
            </a:r>
            <a:r>
              <a:rPr lang="es-MX" b="1" dirty="0" smtClean="0"/>
              <a:t>             </a:t>
            </a:r>
            <a:r>
              <a:rPr lang="es-MX" b="1" dirty="0" smtClean="0">
                <a:solidFill>
                  <a:srgbClr val="FF0000"/>
                </a:solidFill>
              </a:rPr>
              <a:t>R: </a:t>
            </a:r>
            <a:r>
              <a:rPr lang="es-MX" b="1" dirty="0" smtClean="0">
                <a:solidFill>
                  <a:srgbClr val="FF0000"/>
                </a:solidFill>
              </a:rPr>
              <a:t>210</a:t>
            </a:r>
          </a:p>
          <a:p>
            <a:pPr lvl="2" algn="just"/>
            <a:r>
              <a:rPr lang="es-ES" b="1" dirty="0" smtClean="0">
                <a:solidFill>
                  <a:srgbClr val="FF0000"/>
                </a:solidFill>
              </a:rPr>
              <a:t>El resultado se obtiene aplicando el teorema 1.5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86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260648"/>
            <a:ext cx="7704856" cy="5976664"/>
          </a:xfrm>
        </p:spPr>
        <p:txBody>
          <a:bodyPr/>
          <a:lstStyle/>
          <a:p>
            <a:r>
              <a:rPr lang="es-MX" b="1" dirty="0" smtClean="0"/>
              <a:t>Un adolescente está invitado a una fiesta de cumpleaños, en su armario tiene siete conjuntos formales y cuatro de etiqueta. ¿De cuántas maneras distintas se puede vestir?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R: 28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Este resultado se obtiene aplicando el teorema 1.1</a:t>
            </a:r>
            <a:endParaRPr lang="es-MX" b="1" dirty="0">
              <a:solidFill>
                <a:srgbClr val="FF0000"/>
              </a:solidFill>
            </a:endParaRPr>
          </a:p>
          <a:p>
            <a:endParaRPr lang="es-MX" b="1" dirty="0" smtClean="0"/>
          </a:p>
          <a:p>
            <a:r>
              <a:rPr lang="es-MX" b="1" dirty="0" smtClean="0"/>
              <a:t>¿Cuántas palabras se pueden formar con tres posiciones si disponemos de las letras e y f? Se permite la palabra </a:t>
            </a:r>
            <a:r>
              <a:rPr lang="es-MX" b="1" dirty="0" err="1" smtClean="0"/>
              <a:t>eef</a:t>
            </a:r>
            <a:r>
              <a:rPr lang="es-MX" b="1" dirty="0" smtClean="0"/>
              <a:t>. </a:t>
            </a:r>
            <a:r>
              <a:rPr lang="es-MX" b="1" dirty="0" smtClean="0"/>
              <a:t>Enlista </a:t>
            </a:r>
            <a:r>
              <a:rPr lang="es-MX" b="1" dirty="0" smtClean="0"/>
              <a:t>los </a:t>
            </a:r>
            <a:r>
              <a:rPr lang="es-MX" b="1" dirty="0" smtClean="0"/>
              <a:t>resultados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R: 6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Este resultado se obtiene aplicando el teorema 1.3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901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332656"/>
            <a:ext cx="7848872" cy="6120680"/>
          </a:xfrm>
        </p:spPr>
        <p:txBody>
          <a:bodyPr/>
          <a:lstStyle/>
          <a:p>
            <a:r>
              <a:rPr lang="es-MX" b="1" dirty="0" smtClean="0"/>
              <a:t>En una tienda de </a:t>
            </a:r>
            <a:r>
              <a:rPr lang="es-MX" b="1" dirty="0" smtClean="0"/>
              <a:t>abarrotes </a:t>
            </a:r>
            <a:r>
              <a:rPr lang="es-MX" b="1" dirty="0" smtClean="0"/>
              <a:t>hay siete distintos tipos de leche y tres de café. ¿De cuántas maneras posibles se puede comprar una leche y un café</a:t>
            </a:r>
            <a:r>
              <a:rPr lang="es-MX" b="1" dirty="0" smtClean="0"/>
              <a:t>?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R:21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Este resultado se obtiene aplicando el teorema 1.1</a:t>
            </a:r>
            <a:endParaRPr lang="es-MX" b="1" dirty="0" smtClean="0">
              <a:solidFill>
                <a:srgbClr val="FF0000"/>
              </a:solidFill>
            </a:endParaRPr>
          </a:p>
          <a:p>
            <a:pPr marL="45720" indent="0">
              <a:buNone/>
            </a:pPr>
            <a:r>
              <a:rPr lang="es-ES" b="1" dirty="0"/>
              <a:t>	</a:t>
            </a:r>
            <a:endParaRPr lang="es-MX" b="1" dirty="0" smtClean="0"/>
          </a:p>
          <a:p>
            <a:pPr marL="45720" indent="0">
              <a:buNone/>
            </a:pPr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Si al problema anterior además hay dos distintos tipos de endulzante ¿Cuántas maneras hay para comprar una leche, un café y un tipo de endulzante</a:t>
            </a:r>
            <a:r>
              <a:rPr lang="es-MX" b="1" dirty="0" smtClean="0"/>
              <a:t>?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R: 42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Este resultado se obtiene aplicando el teorema 1.2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17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136904" cy="6048672"/>
          </a:xfrm>
        </p:spPr>
        <p:txBody>
          <a:bodyPr/>
          <a:lstStyle/>
          <a:p>
            <a:r>
              <a:rPr lang="es-MX" b="1" dirty="0" smtClean="0"/>
              <a:t>Escribe la matrícula de algún coche </a:t>
            </a:r>
            <a:r>
              <a:rPr lang="es-MX" b="1" dirty="0" smtClean="0"/>
              <a:t>: MZB8696</a:t>
            </a:r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¿Cuántas placas para coche pueden hacerse si cada placa consta de tres letras diferentes seguidas de cuatro dígitos diferentes?</a:t>
            </a:r>
          </a:p>
          <a:p>
            <a:r>
              <a:rPr lang="es-ES" b="1" dirty="0" smtClean="0">
                <a:solidFill>
                  <a:srgbClr val="FF0000"/>
                </a:solidFill>
              </a:rPr>
              <a:t>R: 78,624000  </a:t>
            </a:r>
          </a:p>
          <a:p>
            <a:pPr marL="45720" indent="0">
              <a:buNone/>
            </a:pPr>
            <a:r>
              <a:rPr lang="es-ES" b="1" dirty="0" smtClean="0">
                <a:solidFill>
                  <a:srgbClr val="FF0000"/>
                </a:solidFill>
              </a:rPr>
              <a:t>           dado que el alfabeto tiene 26 letras y los </a:t>
            </a:r>
            <a:r>
              <a:rPr lang="es-ES" b="1" dirty="0" err="1" smtClean="0">
                <a:solidFill>
                  <a:srgbClr val="FF0000"/>
                </a:solidFill>
              </a:rPr>
              <a:t>numeros</a:t>
            </a:r>
            <a:r>
              <a:rPr lang="es-ES" b="1" dirty="0" smtClean="0">
                <a:solidFill>
                  <a:srgbClr val="FF0000"/>
                </a:solidFill>
              </a:rPr>
              <a:t> son 10      	por lo que se tiene : aplicando el teorema 1.3</a:t>
            </a:r>
          </a:p>
          <a:p>
            <a:pPr marL="45720" indent="0">
              <a:buNone/>
            </a:pPr>
            <a:r>
              <a:rPr lang="es-ES" b="1" dirty="0" smtClean="0">
                <a:solidFill>
                  <a:srgbClr val="FF0000"/>
                </a:solidFill>
              </a:rPr>
              <a:t>	26x25x24x10x9x8x7</a:t>
            </a:r>
            <a:endParaRPr lang="es-MX" b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s-MX" b="1" dirty="0"/>
          </a:p>
          <a:p>
            <a:r>
              <a:rPr lang="es-MX" b="1" dirty="0" smtClean="0">
                <a:solidFill>
                  <a:srgbClr val="FF0000"/>
                </a:solidFill>
              </a:rPr>
              <a:t>¿Cuántas placas resultan si coincide la letra «D</a:t>
            </a:r>
            <a:r>
              <a:rPr lang="es-MX" b="1" dirty="0" smtClean="0">
                <a:solidFill>
                  <a:srgbClr val="FF0000"/>
                </a:solidFill>
              </a:rPr>
              <a:t>»?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R: 91,728000  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este resultado se obtiene aplicando los teoremas 1.5, 1.4, 1.1 y sumando el resultado que se obtiene con el resultado de la pregunta anterior.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094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404664"/>
            <a:ext cx="8136904" cy="6048672"/>
          </a:xfrm>
        </p:spPr>
        <p:txBody>
          <a:bodyPr/>
          <a:lstStyle/>
          <a:p>
            <a:r>
              <a:rPr lang="es-MX" b="1" dirty="0" smtClean="0"/>
              <a:t>Escribe la matrícula de alguna camioneta </a:t>
            </a:r>
            <a:r>
              <a:rPr lang="es-MX" b="1" dirty="0" smtClean="0"/>
              <a:t>: BR12345</a:t>
            </a:r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¿Cuántas placas para camioneta pueden hacerse si cada placa consta de dos letras diferentes seguidas de cinco dígitos diferentes?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R: 19,656.000</a:t>
            </a:r>
            <a:endParaRPr lang="es-MX" b="1" dirty="0">
              <a:solidFill>
                <a:srgbClr val="FF0000"/>
              </a:solidFill>
            </a:endParaRPr>
          </a:p>
          <a:p>
            <a:endParaRPr lang="es-MX" b="1" dirty="0" smtClean="0"/>
          </a:p>
          <a:p>
            <a:endParaRPr lang="es-MX" b="1" dirty="0"/>
          </a:p>
          <a:p>
            <a:r>
              <a:rPr lang="es-MX" b="1" dirty="0" smtClean="0"/>
              <a:t>¿Cuántas </a:t>
            </a:r>
            <a:r>
              <a:rPr lang="es-MX" b="1" dirty="0" smtClean="0"/>
              <a:t>placas resultan si coincide la letra «C</a:t>
            </a:r>
            <a:r>
              <a:rPr lang="es-MX" b="1" dirty="0" smtClean="0"/>
              <a:t>»?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R: 29,484.000</a:t>
            </a:r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este resultado se obtiene aplicando los teoremas 1.5, 1.4, 1.1 y sumando el resultado que se obtiene con el resultado de la pregunta anterior.</a:t>
            </a:r>
            <a:endParaRPr lang="es-MX" b="1" dirty="0">
              <a:solidFill>
                <a:srgbClr val="FF0000"/>
              </a:solidFill>
            </a:endParaRPr>
          </a:p>
          <a:p>
            <a:pPr lvl="2"/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474157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539552" y="476672"/>
            <a:ext cx="7848872" cy="6264696"/>
          </a:xfrm>
        </p:spPr>
        <p:txBody>
          <a:bodyPr/>
          <a:lstStyle/>
          <a:p>
            <a:r>
              <a:rPr lang="es-MX" b="1" dirty="0" smtClean="0"/>
              <a:t>De cuantas maneras diferentes puede una persona, que </a:t>
            </a:r>
            <a:r>
              <a:rPr lang="es-MX" b="1" dirty="0" err="1" smtClean="0"/>
              <a:t>reune</a:t>
            </a:r>
            <a:r>
              <a:rPr lang="es-MX" b="1" dirty="0" smtClean="0"/>
              <a:t> datos para una investigación de mercados, seleccionar tres de veinte familias?</a:t>
            </a:r>
          </a:p>
          <a:p>
            <a:endParaRPr lang="es-MX" b="1" dirty="0"/>
          </a:p>
          <a:p>
            <a:endParaRPr lang="es-MX" b="1" dirty="0" smtClean="0"/>
          </a:p>
          <a:p>
            <a:r>
              <a:rPr lang="es-MX" b="1" dirty="0" smtClean="0"/>
              <a:t>Si no nos interesa el orden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R: 1140</a:t>
            </a:r>
          </a:p>
          <a:p>
            <a:pPr lvl="2"/>
            <a:r>
              <a:rPr lang="es-ES" b="1" dirty="0" smtClean="0">
                <a:solidFill>
                  <a:srgbClr val="FF0000"/>
                </a:solidFill>
              </a:rPr>
              <a:t>Este resultado se obtiene aplicando el teorema 1.5</a:t>
            </a:r>
            <a:endParaRPr lang="es-MX" b="1" dirty="0">
              <a:solidFill>
                <a:srgbClr val="FF0000"/>
              </a:solidFill>
            </a:endParaRPr>
          </a:p>
          <a:p>
            <a:pPr marL="45720" indent="0">
              <a:buNone/>
            </a:pPr>
            <a:endParaRPr lang="es-MX" b="1" dirty="0" smtClean="0"/>
          </a:p>
          <a:p>
            <a:r>
              <a:rPr lang="es-MX" b="1" dirty="0" smtClean="0"/>
              <a:t>Si nos interesa el </a:t>
            </a:r>
            <a:r>
              <a:rPr lang="es-MX" b="1" dirty="0" smtClean="0"/>
              <a:t>orden</a:t>
            </a:r>
          </a:p>
          <a:p>
            <a:pPr lvl="1"/>
            <a:r>
              <a:rPr lang="es-ES" b="1" dirty="0" smtClean="0">
                <a:solidFill>
                  <a:srgbClr val="FF0000"/>
                </a:solidFill>
              </a:rPr>
              <a:t>R:6840</a:t>
            </a:r>
          </a:p>
          <a:p>
            <a:pPr lvl="2"/>
            <a:r>
              <a:rPr lang="es-ES" b="1" dirty="0" smtClean="0">
                <a:solidFill>
                  <a:srgbClr val="FF0000"/>
                </a:solidFill>
              </a:rPr>
              <a:t>Este resultado se obtiene aplicando el teorema 1.4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02827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a">
  <a:themeElements>
    <a:clrScheme name="Perspectiva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480</TotalTime>
  <Words>441</Words>
  <Application>Microsoft Office PowerPoint</Application>
  <PresentationFormat>Presentación en pantalla (4:3)</PresentationFormat>
  <Paragraphs>56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Perspectiva</vt:lpstr>
      <vt:lpstr>Ejercicios Probabilidad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Ejercicios Probabilidad</dc:title>
  <dc:creator>Enrique</dc:creator>
  <cp:lastModifiedBy>erin</cp:lastModifiedBy>
  <cp:revision>6</cp:revision>
  <dcterms:created xsi:type="dcterms:W3CDTF">2015-09-08T23:29:23Z</dcterms:created>
  <dcterms:modified xsi:type="dcterms:W3CDTF">2015-09-11T21:18:01Z</dcterms:modified>
</cp:coreProperties>
</file>