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516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1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2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9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5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3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0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6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614F-FE3D-4988-AEC4-32E3708454C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0074-D06A-4030-A7DA-C850F78769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1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79512" y="188640"/>
            <a:ext cx="8964488" cy="5472608"/>
            <a:chOff x="179512" y="188640"/>
            <a:chExt cx="8964488" cy="5472608"/>
          </a:xfrm>
        </p:grpSpPr>
        <p:sp>
          <p:nvSpPr>
            <p:cNvPr id="4" name="3 Rectángulo redondeado"/>
            <p:cNvSpPr/>
            <p:nvPr/>
          </p:nvSpPr>
          <p:spPr>
            <a:xfrm>
              <a:off x="3851920" y="1916832"/>
              <a:ext cx="1728192" cy="8640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AGENDA DEL DESARROLLO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2123728" y="786408"/>
              <a:ext cx="1728192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ESTRATEGIAS PARA INCENTIVAR EL DESARROLLO NACIONAL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5 Arco"/>
            <p:cNvSpPr/>
            <p:nvPr/>
          </p:nvSpPr>
          <p:spPr>
            <a:xfrm>
              <a:off x="2771800" y="1150842"/>
              <a:ext cx="1944216" cy="1296144"/>
            </a:xfrm>
            <a:prstGeom prst="arc">
              <a:avLst>
                <a:gd name="adj1" fmla="val 16717088"/>
                <a:gd name="adj2" fmla="val 3264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9 Conector recto"/>
            <p:cNvCxnSpPr>
              <a:stCxn id="5" idx="1"/>
            </p:cNvCxnSpPr>
            <p:nvPr/>
          </p:nvCxnSpPr>
          <p:spPr>
            <a:xfrm flipH="1">
              <a:off x="1763688" y="124360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763688" y="329208"/>
              <a:ext cx="0" cy="158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 redondeado"/>
            <p:cNvSpPr/>
            <p:nvPr/>
          </p:nvSpPr>
          <p:spPr>
            <a:xfrm>
              <a:off x="1187624" y="1772816"/>
              <a:ext cx="1080120" cy="5301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ACTORES</a:t>
              </a:r>
            </a:p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( Públicos y Privados )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827584" y="769572"/>
              <a:ext cx="1224136" cy="38127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1200" dirty="0" smtClean="0">
                  <a:solidFill>
                    <a:schemeClr val="tx1"/>
                  </a:solidFill>
                </a:rPr>
                <a:t>INSTITUCIONES </a:t>
              </a:r>
              <a:r>
                <a:rPr lang="es-MX" sz="900" dirty="0" smtClean="0">
                  <a:solidFill>
                    <a:schemeClr val="tx1"/>
                  </a:solidFill>
                </a:rPr>
                <a:t>( ONU, CEPAL, ILPES)</a:t>
              </a:r>
              <a:endParaRPr lang="es-MX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827584" y="188640"/>
              <a:ext cx="1224136" cy="3600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POLITICAS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 flipH="1">
              <a:off x="179512" y="1340768"/>
              <a:ext cx="720080" cy="19442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AMBITOS DE ACCION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28 Conector recto"/>
            <p:cNvCxnSpPr>
              <a:stCxn id="23" idx="1"/>
              <a:endCxn id="24" idx="0"/>
            </p:cNvCxnSpPr>
            <p:nvPr/>
          </p:nvCxnSpPr>
          <p:spPr>
            <a:xfrm flipH="1">
              <a:off x="539552" y="368660"/>
              <a:ext cx="288032" cy="972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flipH="1">
              <a:off x="899592" y="1150842"/>
              <a:ext cx="288032" cy="33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1" idx="1"/>
            </p:cNvCxnSpPr>
            <p:nvPr/>
          </p:nvCxnSpPr>
          <p:spPr>
            <a:xfrm flipH="1">
              <a:off x="899592" y="2037893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Rectángulo redondeado"/>
            <p:cNvSpPr/>
            <p:nvPr/>
          </p:nvSpPr>
          <p:spPr>
            <a:xfrm>
              <a:off x="1026121" y="2636912"/>
              <a:ext cx="1529655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Empresas </a:t>
              </a:r>
            </a:p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Redes de empresas</a:t>
              </a:r>
            </a:p>
          </p:txBody>
        </p:sp>
        <p:sp>
          <p:nvSpPr>
            <p:cNvPr id="36" name="35 Rectángulo redondeado"/>
            <p:cNvSpPr/>
            <p:nvPr/>
          </p:nvSpPr>
          <p:spPr>
            <a:xfrm>
              <a:off x="1043608" y="3395092"/>
              <a:ext cx="1512168" cy="5379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Gobiernos</a:t>
              </a:r>
            </a:p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Nacional, Estatal y Municipal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36 Rectángulo redondeado"/>
            <p:cNvSpPr/>
            <p:nvPr/>
          </p:nvSpPr>
          <p:spPr>
            <a:xfrm>
              <a:off x="1043608" y="4221088"/>
              <a:ext cx="158417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Agencias de desarrollo económico local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37 Rectángulo redondeado"/>
            <p:cNvSpPr/>
            <p:nvPr/>
          </p:nvSpPr>
          <p:spPr>
            <a:xfrm>
              <a:off x="1043608" y="5085184"/>
              <a:ext cx="1656183" cy="5760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Sociedad civil y Organizaciones ciudadanas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41 Conector recto"/>
            <p:cNvCxnSpPr>
              <a:stCxn id="21" idx="2"/>
            </p:cNvCxnSpPr>
            <p:nvPr/>
          </p:nvCxnSpPr>
          <p:spPr>
            <a:xfrm>
              <a:off x="1727684" y="2302970"/>
              <a:ext cx="0" cy="33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rot="20700000" flipH="1">
              <a:off x="1727685" y="3140968"/>
              <a:ext cx="63264" cy="25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>
              <a:stCxn id="36" idx="2"/>
            </p:cNvCxnSpPr>
            <p:nvPr/>
          </p:nvCxnSpPr>
          <p:spPr>
            <a:xfrm flipH="1">
              <a:off x="1797809" y="3933056"/>
              <a:ext cx="1883" cy="287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"/>
            <p:cNvCxnSpPr>
              <a:stCxn id="37" idx="2"/>
            </p:cNvCxnSpPr>
            <p:nvPr/>
          </p:nvCxnSpPr>
          <p:spPr>
            <a:xfrm flipH="1">
              <a:off x="1821280" y="4725144"/>
              <a:ext cx="14416" cy="36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145 Rectángulo redondeado"/>
            <p:cNvSpPr/>
            <p:nvPr/>
          </p:nvSpPr>
          <p:spPr>
            <a:xfrm>
              <a:off x="3923928" y="3018656"/>
              <a:ext cx="1656184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ORGANIZACIÓN DEL TERRITORIO        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3923928" y="3789040"/>
              <a:ext cx="1655043" cy="39200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Nacional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3925068" y="4434003"/>
              <a:ext cx="1655043" cy="43515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Regional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148 Rectángulo redondeado"/>
            <p:cNvSpPr/>
            <p:nvPr/>
          </p:nvSpPr>
          <p:spPr>
            <a:xfrm>
              <a:off x="3923928" y="5225939"/>
              <a:ext cx="1656184" cy="36330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Municipal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152 Conector recto"/>
            <p:cNvCxnSpPr/>
            <p:nvPr/>
          </p:nvCxnSpPr>
          <p:spPr>
            <a:xfrm rot="900000" flipH="1" flipV="1">
              <a:off x="4680012" y="2780928"/>
              <a:ext cx="72008" cy="237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"/>
            <p:cNvCxnSpPr>
              <a:stCxn id="146" idx="2"/>
              <a:endCxn id="147" idx="0"/>
            </p:cNvCxnSpPr>
            <p:nvPr/>
          </p:nvCxnSpPr>
          <p:spPr>
            <a:xfrm flipH="1">
              <a:off x="4751450" y="3475856"/>
              <a:ext cx="570" cy="313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>
              <a:stCxn id="147" idx="2"/>
              <a:endCxn id="148" idx="0"/>
            </p:cNvCxnSpPr>
            <p:nvPr/>
          </p:nvCxnSpPr>
          <p:spPr>
            <a:xfrm>
              <a:off x="4751450" y="4181041"/>
              <a:ext cx="1140" cy="252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>
              <a:stCxn id="148" idx="2"/>
              <a:endCxn id="149" idx="0"/>
            </p:cNvCxnSpPr>
            <p:nvPr/>
          </p:nvCxnSpPr>
          <p:spPr>
            <a:xfrm flipH="1">
              <a:off x="4752020" y="4869160"/>
              <a:ext cx="570" cy="356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173 Rectángulo redondeado"/>
            <p:cNvSpPr/>
            <p:nvPr/>
          </p:nvSpPr>
          <p:spPr>
            <a:xfrm>
              <a:off x="6228184" y="312372"/>
              <a:ext cx="2376264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DESARROLLO ECONOMICO TERRITORIAL ( DET )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177 Arco"/>
            <p:cNvSpPr/>
            <p:nvPr/>
          </p:nvSpPr>
          <p:spPr>
            <a:xfrm>
              <a:off x="4860032" y="548680"/>
              <a:ext cx="1502917" cy="1584176"/>
            </a:xfrm>
            <a:prstGeom prst="arc">
              <a:avLst>
                <a:gd name="adj1" fmla="val 8046693"/>
                <a:gd name="adj2" fmla="val 191603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9" name="178 Rectángulo redondeado"/>
            <p:cNvSpPr/>
            <p:nvPr/>
          </p:nvSpPr>
          <p:spPr>
            <a:xfrm>
              <a:off x="6012160" y="1498779"/>
              <a:ext cx="2880320" cy="60027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Desarrollo Regional y Urbano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183 Rectángulo redondeado"/>
            <p:cNvSpPr/>
            <p:nvPr/>
          </p:nvSpPr>
          <p:spPr>
            <a:xfrm>
              <a:off x="5652120" y="3284984"/>
              <a:ext cx="960462" cy="60121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Fomento productivo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184 Rectángulo redondeado"/>
            <p:cNvSpPr/>
            <p:nvPr/>
          </p:nvSpPr>
          <p:spPr>
            <a:xfrm>
              <a:off x="6732240" y="3284984"/>
              <a:ext cx="1224136" cy="5843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Infraestructura económica básica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185 Rectángulo redondeado"/>
            <p:cNvSpPr/>
            <p:nvPr/>
          </p:nvSpPr>
          <p:spPr>
            <a:xfrm>
              <a:off x="8028384" y="3284984"/>
              <a:ext cx="1115616" cy="60121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smtClean="0">
                  <a:solidFill>
                    <a:schemeClr val="tx1"/>
                  </a:solidFill>
                </a:rPr>
                <a:t>Ordenamiento territorial</a:t>
              </a:r>
              <a:endParaRPr lang="es-MX" sz="1100" dirty="0">
                <a:solidFill>
                  <a:schemeClr val="tx1"/>
                </a:solidFill>
              </a:endParaRPr>
            </a:p>
          </p:txBody>
        </p:sp>
        <p:sp>
          <p:nvSpPr>
            <p:cNvPr id="187" name="186 Rectángulo redondeado"/>
            <p:cNvSpPr/>
            <p:nvPr/>
          </p:nvSpPr>
          <p:spPr>
            <a:xfrm>
              <a:off x="6012160" y="2381339"/>
              <a:ext cx="288032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Principales componentes  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188 Conector recto"/>
            <p:cNvCxnSpPr>
              <a:endCxn id="179" idx="0"/>
            </p:cNvCxnSpPr>
            <p:nvPr/>
          </p:nvCxnSpPr>
          <p:spPr>
            <a:xfrm>
              <a:off x="7452320" y="1226772"/>
              <a:ext cx="0" cy="27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>
              <a:stCxn id="179" idx="2"/>
              <a:endCxn id="187" idx="0"/>
            </p:cNvCxnSpPr>
            <p:nvPr/>
          </p:nvCxnSpPr>
          <p:spPr>
            <a:xfrm>
              <a:off x="7452320" y="2099049"/>
              <a:ext cx="0" cy="282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>
              <a:endCxn id="184" idx="0"/>
            </p:cNvCxnSpPr>
            <p:nvPr/>
          </p:nvCxnSpPr>
          <p:spPr>
            <a:xfrm flipH="1">
              <a:off x="6132351" y="2735002"/>
              <a:ext cx="687797" cy="549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200 Conector recto"/>
            <p:cNvCxnSpPr>
              <a:endCxn id="185" idx="0"/>
            </p:cNvCxnSpPr>
            <p:nvPr/>
          </p:nvCxnSpPr>
          <p:spPr>
            <a:xfrm flipH="1">
              <a:off x="7344308" y="2735002"/>
              <a:ext cx="54006" cy="549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>
              <a:endCxn id="186" idx="0"/>
            </p:cNvCxnSpPr>
            <p:nvPr/>
          </p:nvCxnSpPr>
          <p:spPr>
            <a:xfrm>
              <a:off x="8172400" y="2735002"/>
              <a:ext cx="413792" cy="549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206 Rectángulo redondeado"/>
            <p:cNvSpPr/>
            <p:nvPr/>
          </p:nvSpPr>
          <p:spPr>
            <a:xfrm>
              <a:off x="6228184" y="4339065"/>
              <a:ext cx="2376264" cy="81812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Procesos que favorecen la competitividad de las empresas locales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0" name="209 Conector recto"/>
            <p:cNvCxnSpPr>
              <a:stCxn id="184" idx="2"/>
            </p:cNvCxnSpPr>
            <p:nvPr/>
          </p:nvCxnSpPr>
          <p:spPr>
            <a:xfrm>
              <a:off x="6132351" y="3886201"/>
              <a:ext cx="687797" cy="45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>
              <a:stCxn id="185" idx="2"/>
            </p:cNvCxnSpPr>
            <p:nvPr/>
          </p:nvCxnSpPr>
          <p:spPr>
            <a:xfrm>
              <a:off x="7344308" y="3869348"/>
              <a:ext cx="36004" cy="49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231 Conector recto"/>
            <p:cNvCxnSpPr>
              <a:stCxn id="186" idx="2"/>
            </p:cNvCxnSpPr>
            <p:nvPr/>
          </p:nvCxnSpPr>
          <p:spPr>
            <a:xfrm flipH="1">
              <a:off x="8028384" y="3886202"/>
              <a:ext cx="557808" cy="45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2 Flecha izquierda, derecha y arriba"/>
          <p:cNvSpPr/>
          <p:nvPr/>
        </p:nvSpPr>
        <p:spPr>
          <a:xfrm rot="16200000">
            <a:off x="1563331" y="3746402"/>
            <a:ext cx="3051308" cy="922400"/>
          </a:xfrm>
          <a:prstGeom prst="leftRight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OBJETIVOS DE DESARROLLO DEL MILENIO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6941114" y="5545478"/>
            <a:ext cx="914400" cy="8358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Agenda 21 de la ONU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8" name="7 Flecha arriba y abajo"/>
          <p:cNvSpPr/>
          <p:nvPr/>
        </p:nvSpPr>
        <p:spPr>
          <a:xfrm>
            <a:off x="7290302" y="5157192"/>
            <a:ext cx="234026" cy="43204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Pergamino vertical"/>
          <p:cNvSpPr/>
          <p:nvPr/>
        </p:nvSpPr>
        <p:spPr>
          <a:xfrm>
            <a:off x="3733632" y="5805264"/>
            <a:ext cx="2998608" cy="857275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Desarrollo institucional para un buen gobierno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Desarrollo social incluyente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Desarrollo ambiental sustentable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Desarrollo económico sostenible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5" name="14 Flecha arriba y abajo"/>
          <p:cNvSpPr/>
          <p:nvPr/>
        </p:nvSpPr>
        <p:spPr>
          <a:xfrm>
            <a:off x="4788024" y="5589240"/>
            <a:ext cx="144016" cy="28097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lecha izquierda y derecha"/>
          <p:cNvSpPr/>
          <p:nvPr/>
        </p:nvSpPr>
        <p:spPr>
          <a:xfrm>
            <a:off x="6612582" y="6165304"/>
            <a:ext cx="479698" cy="21602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2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106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26</cp:revision>
  <dcterms:created xsi:type="dcterms:W3CDTF">2014-10-24T05:20:12Z</dcterms:created>
  <dcterms:modified xsi:type="dcterms:W3CDTF">2014-10-25T04:25:16Z</dcterms:modified>
</cp:coreProperties>
</file>