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32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76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52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9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0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6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3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0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53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80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4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94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75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75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21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9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20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33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7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7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4244-B14E-4ADA-B03D-1E6B2D5CC9A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1416-5BC7-491B-944C-4851FD406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6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2609-2E20-437E-B39D-2BE1276A49E6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31/03/2015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53B6-9F5C-4CD8-BA76-B95B49AA7DEE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75856" y="404664"/>
            <a:ext cx="2088232" cy="57606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NGP</a:t>
            </a:r>
          </a:p>
        </p:txBody>
      </p:sp>
      <p:sp>
        <p:nvSpPr>
          <p:cNvPr id="8" name="7 Flecha a la derecha con bandas"/>
          <p:cNvSpPr/>
          <p:nvPr/>
        </p:nvSpPr>
        <p:spPr>
          <a:xfrm>
            <a:off x="5364088" y="620688"/>
            <a:ext cx="576064" cy="21602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Anillo"/>
          <p:cNvSpPr/>
          <p:nvPr/>
        </p:nvSpPr>
        <p:spPr>
          <a:xfrm>
            <a:off x="5928320" y="44624"/>
            <a:ext cx="1740024" cy="1440160"/>
          </a:xfrm>
          <a:prstGeom prst="donut">
            <a:avLst>
              <a:gd name="adj" fmla="val 5503"/>
            </a:avLst>
          </a:prstGeom>
          <a:solidFill>
            <a:schemeClr val="accent3">
              <a:lumMod val="75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Eje del cambio y la modernización de las administraciones publicas a nivel mundial.  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67544" y="1812093"/>
            <a:ext cx="1512168" cy="6087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GESTION PARA RESULTADOS       ( </a:t>
            </a:r>
            <a:r>
              <a:rPr lang="es-MX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GpR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)  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627784" y="1772816"/>
            <a:ext cx="2088232" cy="6087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PRESUPUESTO BASADO EN RESULTADOS  ( </a:t>
            </a:r>
            <a:r>
              <a:rPr lang="es-MX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PbR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004048" y="1772816"/>
            <a:ext cx="1872208" cy="6087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 DE EVALUACION DEL DESEMPEÑO (SED)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308304" y="1772816"/>
            <a:ext cx="1656184" cy="6087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TRANSPARENCIA  Y RENDICION DE CUENTAS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"/>
          <p:cNvCxnSpPr>
            <a:stCxn id="5" idx="2"/>
          </p:cNvCxnSpPr>
          <p:nvPr/>
        </p:nvCxnSpPr>
        <p:spPr>
          <a:xfrm>
            <a:off x="4319972" y="98072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87624" y="1554573"/>
            <a:ext cx="69487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1187624" y="1556792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5868144" y="1517515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3707904" y="1517515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8100392" y="1517515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611560" y="26369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Modelo de cultura organizacional, directiva y de desempeño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 flipH="1">
            <a:off x="179512" y="211649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611560" y="342900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Énfasis en resultados           « generar valor publico»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611560" y="422108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Determinar eficiencia y eficacia en gasto publico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611560" y="501317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Información para toma de decisiones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611560" y="587727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Actividades de planeación, programación, monitoreo y evaluación 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179512" y="2116490"/>
            <a:ext cx="0" cy="4048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endCxn id="34" idx="1"/>
          </p:cNvCxnSpPr>
          <p:nvPr/>
        </p:nvCxnSpPr>
        <p:spPr>
          <a:xfrm>
            <a:off x="179512" y="292494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179512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179512" y="450912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179512" y="53012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79512" y="616530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2771800" y="2564904"/>
            <a:ext cx="1818202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Utilización de herramientas metodológicas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2843808" y="3356992"/>
            <a:ext cx="17461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Racionalización de estructuras y procedimiento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52 Rectángulo"/>
          <p:cNvSpPr/>
          <p:nvPr/>
        </p:nvSpPr>
        <p:spPr>
          <a:xfrm>
            <a:off x="2843808" y="4149080"/>
            <a:ext cx="17461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Mejoramiento de los procesos de toma de decisiones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2843808" y="4941168"/>
            <a:ext cx="174619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Incrementar la productividad y la eficiencia de los servicios públicos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2627785" y="5805264"/>
            <a:ext cx="23762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Etapas: Planeación, Programación, </a:t>
            </a:r>
            <a:r>
              <a:rPr lang="es-MX" sz="1200" dirty="0" err="1" smtClean="0"/>
              <a:t>Presupuestacion</a:t>
            </a:r>
            <a:r>
              <a:rPr lang="es-MX" sz="1200" dirty="0" smtClean="0"/>
              <a:t>, Ejercicio/Control, Seguimiento, Evaluación y Rendición de cuentas. </a:t>
            </a:r>
            <a:endParaRPr lang="es-MX" sz="1200" dirty="0"/>
          </a:p>
        </p:txBody>
      </p:sp>
      <p:cxnSp>
        <p:nvCxnSpPr>
          <p:cNvPr id="57" name="56 Conector recto"/>
          <p:cNvCxnSpPr/>
          <p:nvPr/>
        </p:nvCxnSpPr>
        <p:spPr>
          <a:xfrm>
            <a:off x="3635896" y="2381611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3635896" y="4725144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8100392" y="2381611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3635896" y="3933056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3635896" y="3140968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3707904" y="5661248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Rectángulo"/>
          <p:cNvSpPr/>
          <p:nvPr/>
        </p:nvSpPr>
        <p:spPr>
          <a:xfrm>
            <a:off x="5058054" y="2708919"/>
            <a:ext cx="1746194" cy="75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Valoración objetiva del desempeño de los programas y las políticas publicas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5076056" y="3717032"/>
            <a:ext cx="174619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Seguimiento y verificación del cumplimiento de metas y objetivos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5076056" y="4869160"/>
            <a:ext cx="17461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Indicadores estratégicos y de gestión 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71" name="70 Conector recto"/>
          <p:cNvCxnSpPr/>
          <p:nvPr/>
        </p:nvCxnSpPr>
        <p:spPr>
          <a:xfrm>
            <a:off x="5868144" y="4581128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868144" y="3461731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868144" y="2453619"/>
            <a:ext cx="0" cy="255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7164288" y="2597635"/>
            <a:ext cx="1845205" cy="75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Principio de la democracia por el que los gobiernos son responsables de sus acciones ante su pueblo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7236296" y="3605747"/>
            <a:ext cx="1746194" cy="155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Finalidad: Economía en el gasto publico, mejora de la calidad de los servicios públicos, Incremento de la eficiencia en las operaciones del gobierno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7290302" y="5373215"/>
            <a:ext cx="1746194" cy="75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En México esta responsabilidad recae en la Auditoria Superior de la Federación ( ASF 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5491751" y="6505599"/>
            <a:ext cx="282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JORGE LUIS DE CUESTA ZAVALA</a:t>
            </a:r>
            <a:endParaRPr lang="es-MX" sz="1400" dirty="0"/>
          </a:p>
        </p:txBody>
      </p:sp>
      <p:cxnSp>
        <p:nvCxnSpPr>
          <p:cNvPr id="78" name="77 Conector recto"/>
          <p:cNvCxnSpPr>
            <a:endCxn id="75" idx="0"/>
          </p:cNvCxnSpPr>
          <p:nvPr/>
        </p:nvCxnSpPr>
        <p:spPr>
          <a:xfrm flipH="1">
            <a:off x="8109393" y="3357066"/>
            <a:ext cx="1" cy="248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8100392" y="5189923"/>
            <a:ext cx="0" cy="183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onector"/>
          <p:cNvSpPr/>
          <p:nvPr/>
        </p:nvSpPr>
        <p:spPr>
          <a:xfrm>
            <a:off x="4427984" y="4487417"/>
            <a:ext cx="1368152" cy="13681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prstClr val="black"/>
                </a:solidFill>
              </a:rPr>
              <a:t>ELEMENTOS DEL CICLO DE LA </a:t>
            </a:r>
            <a:r>
              <a:rPr lang="es-MX" sz="1200" b="1" dirty="0" err="1" smtClean="0">
                <a:solidFill>
                  <a:prstClr val="black"/>
                </a:solidFill>
              </a:rPr>
              <a:t>GpRD</a:t>
            </a:r>
            <a:endParaRPr lang="es-MX" sz="1200" b="1" dirty="0">
              <a:solidFill>
                <a:prstClr val="black"/>
              </a:solidFill>
            </a:endParaRPr>
          </a:p>
        </p:txBody>
      </p:sp>
      <p:sp>
        <p:nvSpPr>
          <p:cNvPr id="14" name="13 Flecha curvada hacia abajo"/>
          <p:cNvSpPr/>
          <p:nvPr/>
        </p:nvSpPr>
        <p:spPr>
          <a:xfrm>
            <a:off x="4572000" y="4199384"/>
            <a:ext cx="1152128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15" name="14 Flecha curvada hacia la izquierda"/>
          <p:cNvSpPr/>
          <p:nvPr/>
        </p:nvSpPr>
        <p:spPr>
          <a:xfrm>
            <a:off x="5853843" y="4703440"/>
            <a:ext cx="230325" cy="9721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16" name="15 Flecha curvada hacia la izquierda"/>
          <p:cNvSpPr/>
          <p:nvPr/>
        </p:nvSpPr>
        <p:spPr>
          <a:xfrm flipH="1" flipV="1">
            <a:off x="4149216" y="4667436"/>
            <a:ext cx="278768" cy="9721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17" name="16 Flecha curvada hacia abajo"/>
          <p:cNvSpPr/>
          <p:nvPr/>
        </p:nvSpPr>
        <p:spPr>
          <a:xfrm flipH="1" flipV="1">
            <a:off x="4572000" y="5783560"/>
            <a:ext cx="1152128" cy="276206"/>
          </a:xfrm>
          <a:prstGeom prst="curvedDownArrow">
            <a:avLst>
              <a:gd name="adj1" fmla="val 15714"/>
              <a:gd name="adj2" fmla="val 61216"/>
              <a:gd name="adj3" fmla="val 24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4427984" y="3501008"/>
            <a:ext cx="1368152" cy="55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prstClr val="black"/>
                </a:solidFill>
              </a:rPr>
              <a:t>METAS, OBJETIVOS Y ESTRATEGIAS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156176" y="4115550"/>
            <a:ext cx="1368152" cy="55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prstClr val="black"/>
                </a:solidFill>
              </a:rPr>
              <a:t>RECURSOS PARA EL LOGRO DE LOS RESULTADOS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699792" y="4231940"/>
            <a:ext cx="1512168" cy="3491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prstClr val="black"/>
                </a:solidFill>
              </a:rPr>
              <a:t>R</a:t>
            </a:r>
            <a:r>
              <a:rPr lang="es-MX" sz="1100" dirty="0" smtClean="0">
                <a:solidFill>
                  <a:prstClr val="black"/>
                </a:solidFill>
              </a:rPr>
              <a:t>ETROALIMENTACION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5796136" y="5987758"/>
            <a:ext cx="136815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prstClr val="black"/>
                </a:solidFill>
              </a:rPr>
              <a:t>MONITOREO Y EVALUACION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937454"/>
            <a:ext cx="1368152" cy="4103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prstClr val="black"/>
                </a:solidFill>
              </a:rPr>
              <a:t>INFORMAR AL PUBLICO</a:t>
            </a:r>
            <a:endParaRPr lang="es-MX" sz="1100" dirty="0">
              <a:solidFill>
                <a:prstClr val="black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987824" y="116632"/>
            <a:ext cx="343468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prstClr val="black"/>
                </a:solidFill>
              </a:rPr>
              <a:t>GpRD</a:t>
            </a:r>
            <a:r>
              <a:rPr lang="es-MX" dirty="0" smtClean="0">
                <a:solidFill>
                  <a:prstClr val="black"/>
                </a:solidFill>
              </a:rPr>
              <a:t> EN EL CONTEXTO MUNDIAL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27" name="26 Flecha curvada hacia la derecha"/>
          <p:cNvSpPr/>
          <p:nvPr/>
        </p:nvSpPr>
        <p:spPr>
          <a:xfrm>
            <a:off x="1043608" y="260648"/>
            <a:ext cx="1080120" cy="1656184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2267744" y="1484784"/>
            <a:ext cx="1980220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MEJORAR LA EFICIENCIA DE LA GESTION PUBLICA</a:t>
            </a:r>
            <a:endParaRPr lang="es-MX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5004048" y="1484784"/>
            <a:ext cx="2448272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prstClr val="black"/>
                </a:solidFill>
              </a:rPr>
              <a:t>RECURSOS HUMANOS, FINANCIEROS , TECNOLOGICOS Y NATURALES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30" name="29 Flecha curvada hacia la izquierda"/>
          <p:cNvSpPr/>
          <p:nvPr/>
        </p:nvSpPr>
        <p:spPr>
          <a:xfrm>
            <a:off x="7596336" y="260648"/>
            <a:ext cx="1008111" cy="1584176"/>
          </a:xfrm>
          <a:prstGeom prst="curved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156176" y="2276872"/>
            <a:ext cx="195942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prstClr val="black"/>
                </a:solidFill>
              </a:rPr>
              <a:t>AGENDA DE LA AYUDA PARA EL DESARROLLO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6588224" y="3068960"/>
            <a:ext cx="1260139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prstClr val="black"/>
                </a:solidFill>
              </a:rPr>
              <a:t>Armonía entre Donantes y Receptores</a:t>
            </a:r>
            <a:endParaRPr lang="es-MX" sz="1100" dirty="0">
              <a:solidFill>
                <a:prstClr val="black"/>
              </a:solidFill>
            </a:endParaRPr>
          </a:p>
        </p:txBody>
      </p:sp>
      <p:cxnSp>
        <p:nvCxnSpPr>
          <p:cNvPr id="5" name="4 Conector recto"/>
          <p:cNvCxnSpPr>
            <a:stCxn id="3" idx="0"/>
            <a:endCxn id="3" idx="0"/>
          </p:cNvCxnSpPr>
          <p:nvPr/>
        </p:nvCxnSpPr>
        <p:spPr>
          <a:xfrm>
            <a:off x="7218294" y="30689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7218293" y="29249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3" idx="0"/>
          </p:cNvCxnSpPr>
          <p:nvPr/>
        </p:nvCxnSpPr>
        <p:spPr>
          <a:xfrm flipV="1">
            <a:off x="7218294" y="292494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827584" y="2390310"/>
            <a:ext cx="1998222" cy="147073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PAISES RESPONSABLES A OBTENER RESULTADOS DE EFECTIVIDAD AL DESARROLLO</a:t>
            </a:r>
            <a:endParaRPr lang="es-MX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827584" y="4406534"/>
            <a:ext cx="1998222" cy="147073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CREACION DE CAPACIDADES Y MARCOS ORIENTADOS HACIA LA OBTENCION DE RESULTADOS</a:t>
            </a:r>
            <a:endParaRPr lang="es-MX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Flecha curvada hacia la derecha"/>
          <p:cNvSpPr/>
          <p:nvPr/>
        </p:nvSpPr>
        <p:spPr>
          <a:xfrm>
            <a:off x="107504" y="1700808"/>
            <a:ext cx="864096" cy="1656184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33" name="32 Flecha curvada hacia la derecha"/>
          <p:cNvSpPr/>
          <p:nvPr/>
        </p:nvSpPr>
        <p:spPr>
          <a:xfrm>
            <a:off x="35496" y="3933056"/>
            <a:ext cx="864096" cy="1656184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black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617078" y="6536377"/>
            <a:ext cx="241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prstClr val="black"/>
                </a:solidFill>
              </a:rPr>
              <a:t>JORGE LUIS DE CUESTA ZAVALA</a:t>
            </a:r>
            <a:endParaRPr lang="es-MX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92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294</Words>
  <Application>Microsoft Office PowerPoint</Application>
  <PresentationFormat>Presentación en pantalla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Tema de Office</vt:lpstr>
      <vt:lpstr>1_Tema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14</cp:revision>
  <dcterms:created xsi:type="dcterms:W3CDTF">2015-03-31T22:14:33Z</dcterms:created>
  <dcterms:modified xsi:type="dcterms:W3CDTF">2015-04-01T01:38:38Z</dcterms:modified>
</cp:coreProperties>
</file>