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59" r:id="rId6"/>
    <p:sldId id="267" r:id="rId7"/>
    <p:sldId id="288" r:id="rId8"/>
    <p:sldId id="286" r:id="rId9"/>
    <p:sldId id="287" r:id="rId10"/>
    <p:sldId id="266" r:id="rId11"/>
    <p:sldId id="283" r:id="rId12"/>
    <p:sldId id="268" r:id="rId13"/>
    <p:sldId id="28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p:scale>
          <a:sx n="66" d="100"/>
          <a:sy n="66" d="100"/>
        </p:scale>
        <p:origin x="-142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761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IAP-Chiapa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3528" y="116632"/>
            <a:ext cx="1944216" cy="725841"/>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p:nvPr userDrawn="1"/>
        </p:nvSpPr>
        <p:spPr>
          <a:xfrm>
            <a:off x="5868142" y="188640"/>
            <a:ext cx="3024338" cy="523220"/>
          </a:xfrm>
          <a:prstGeom prst="rect">
            <a:avLst/>
          </a:prstGeom>
          <a:noFill/>
        </p:spPr>
        <p:txBody>
          <a:bodyPr wrap="square" rtlCol="0">
            <a:spAutoFit/>
          </a:bodyPr>
          <a:lstStyle/>
          <a:p>
            <a:pPr algn="ctr"/>
            <a:r>
              <a:rPr lang="es-MX" sz="1400" dirty="0" smtClean="0">
                <a:latin typeface="Berlin Sans FB" panose="020E0602020502020306" pitchFamily="34" charset="0"/>
              </a:rPr>
              <a:t>Maestría en Línea</a:t>
            </a:r>
            <a:endParaRPr lang="es-MX" sz="1400" baseline="0" dirty="0" smtClean="0">
              <a:latin typeface="Berlin Sans FB" panose="020E0602020502020306" pitchFamily="34" charset="0"/>
            </a:endParaRPr>
          </a:p>
          <a:p>
            <a:pPr algn="ctr"/>
            <a:r>
              <a:rPr lang="es-MX" sz="1400" baseline="0" dirty="0" smtClean="0">
                <a:latin typeface="Berlin Sans FB" panose="020E0602020502020306" pitchFamily="34" charset="0"/>
              </a:rPr>
              <a:t>Administración y Políticas Públicas</a:t>
            </a:r>
            <a:endParaRPr lang="es-MX" sz="1400" dirty="0">
              <a:latin typeface="Berlin Sans FB" panose="020E0602020502020306" pitchFamily="34" charset="0"/>
            </a:endParaRPr>
          </a:p>
        </p:txBody>
      </p:sp>
      <p:cxnSp>
        <p:nvCxnSpPr>
          <p:cNvPr id="10" name="9 Conector recto"/>
          <p:cNvCxnSpPr/>
          <p:nvPr userDrawn="1"/>
        </p:nvCxnSpPr>
        <p:spPr>
          <a:xfrm>
            <a:off x="2267744" y="836712"/>
            <a:ext cx="6336704"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sp>
        <p:nvSpPr>
          <p:cNvPr id="12" name="11 CuadroTexto"/>
          <p:cNvSpPr txBox="1"/>
          <p:nvPr userDrawn="1"/>
        </p:nvSpPr>
        <p:spPr>
          <a:xfrm>
            <a:off x="5868142" y="6464369"/>
            <a:ext cx="3024338" cy="276999"/>
          </a:xfrm>
          <a:prstGeom prst="rect">
            <a:avLst/>
          </a:prstGeom>
          <a:noFill/>
        </p:spPr>
        <p:txBody>
          <a:bodyPr wrap="square" rtlCol="0">
            <a:spAutoFit/>
          </a:bodyPr>
          <a:lstStyle/>
          <a:p>
            <a:pPr algn="r"/>
            <a:r>
              <a:rPr lang="es-MX" sz="1200" b="0" dirty="0" smtClean="0">
                <a:latin typeface="Berlin Sans FB" panose="020E0602020502020306" pitchFamily="34" charset="0"/>
              </a:rPr>
              <a:t>Materia: </a:t>
            </a:r>
            <a:r>
              <a:rPr lang="es-MX" sz="1200" i="1" dirty="0" smtClean="0">
                <a:latin typeface="Berlin Sans FB" panose="020E0602020502020306" pitchFamily="34" charset="0"/>
              </a:rPr>
              <a:t>Gestión para Resultados</a:t>
            </a:r>
            <a:endParaRPr lang="es-MX" sz="1200" i="1" dirty="0">
              <a:latin typeface="Berlin Sans FB" panose="020E0602020502020306" pitchFamily="34" charset="0"/>
            </a:endParaRPr>
          </a:p>
        </p:txBody>
      </p:sp>
      <p:cxnSp>
        <p:nvCxnSpPr>
          <p:cNvPr id="6" name="5 Conector recto"/>
          <p:cNvCxnSpPr/>
          <p:nvPr userDrawn="1"/>
        </p:nvCxnSpPr>
        <p:spPr>
          <a:xfrm>
            <a:off x="387152" y="6422967"/>
            <a:ext cx="8433320" cy="0"/>
          </a:xfrm>
          <a:prstGeom prst="line">
            <a:avLst/>
          </a:prstGeom>
          <a:ln w="19050">
            <a:solidFill>
              <a:srgbClr val="00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9747238"/>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www.mfdr.org/sourcebook/3rdEdition/SourceBook3e-Spanish.pdf" TargetMode="External"/><Relationship Id="rId2" Type="http://schemas.openxmlformats.org/officeDocument/2006/relationships/hyperlink" Target="http://pnd.gob.mx/"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apartados.hacienda.gob.mx/sed/documentos/directricessed.pdf" TargetMode="External"/><Relationship Id="rId2" Type="http://schemas.openxmlformats.org/officeDocument/2006/relationships/hyperlink" Target="http://www.apartados.hacienda.gob.mx/sed/documentos/entidades_federativas/pbr_sed_estados.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3568" y="2564904"/>
            <a:ext cx="7776864" cy="3323987"/>
          </a:xfrm>
          <a:prstGeom prst="rect">
            <a:avLst/>
          </a:prstGeom>
        </p:spPr>
        <p:txBody>
          <a:bodyPr wrap="square">
            <a:spAutoFit/>
          </a:bodyPr>
          <a:lstStyle/>
          <a:p>
            <a:pPr algn="ctr"/>
            <a:r>
              <a:rPr lang="es-MX" sz="3200" b="1" dirty="0" smtClean="0">
                <a:latin typeface="Arial" panose="020B0604020202020204" pitchFamily="34" charset="0"/>
                <a:cs typeface="Arial" panose="020B0604020202020204" pitchFamily="34" charset="0"/>
              </a:rPr>
              <a:t>PROGRAMA PROSPERA</a:t>
            </a:r>
          </a:p>
          <a:p>
            <a:pPr algn="ctr"/>
            <a:endParaRPr lang="es-MX" b="1" dirty="0">
              <a:latin typeface="Arial" panose="020B0604020202020204" pitchFamily="34" charset="0"/>
              <a:cs typeface="Arial" panose="020B0604020202020204" pitchFamily="34" charset="0"/>
            </a:endParaRPr>
          </a:p>
          <a:p>
            <a:pPr algn="ctr"/>
            <a:r>
              <a:rPr lang="es-MX" sz="2000" b="1" dirty="0" smtClean="0">
                <a:latin typeface="Arial" panose="020B0604020202020204" pitchFamily="34" charset="0"/>
                <a:cs typeface="Arial" panose="020B0604020202020204" pitchFamily="34" charset="0"/>
              </a:rPr>
              <a:t>Análisis desde el enfoque de la Gestión para Resultados del Desarrollo</a:t>
            </a:r>
          </a:p>
          <a:p>
            <a:pPr algn="ctr"/>
            <a:endParaRPr lang="es-MX" sz="2000" b="1" dirty="0">
              <a:latin typeface="Arial" panose="020B0604020202020204" pitchFamily="34" charset="0"/>
              <a:cs typeface="Arial" panose="020B0604020202020204" pitchFamily="34" charset="0"/>
            </a:endParaRPr>
          </a:p>
          <a:p>
            <a:pPr algn="ctr"/>
            <a:endParaRPr lang="es-MX" sz="2000" b="1" dirty="0" smtClean="0">
              <a:latin typeface="Arial" panose="020B0604020202020204" pitchFamily="34" charset="0"/>
              <a:cs typeface="Arial" panose="020B0604020202020204" pitchFamily="34" charset="0"/>
            </a:endParaRPr>
          </a:p>
          <a:p>
            <a:pPr algn="ctr"/>
            <a:endParaRPr lang="es-MX" sz="2000" b="1" dirty="0">
              <a:latin typeface="Arial" panose="020B0604020202020204" pitchFamily="34" charset="0"/>
              <a:cs typeface="Arial" panose="020B0604020202020204" pitchFamily="34" charset="0"/>
            </a:endParaRPr>
          </a:p>
          <a:p>
            <a:pPr algn="ctr"/>
            <a:endParaRPr lang="es-MX" sz="2000" b="1" dirty="0" smtClean="0">
              <a:latin typeface="Arial" panose="020B0604020202020204" pitchFamily="34" charset="0"/>
              <a:cs typeface="Arial" panose="020B0604020202020204" pitchFamily="34" charset="0"/>
            </a:endParaRPr>
          </a:p>
          <a:p>
            <a:pPr algn="ctr"/>
            <a:endParaRPr lang="es-MX" sz="2000" b="1" dirty="0">
              <a:latin typeface="Arial" panose="020B0604020202020204" pitchFamily="34" charset="0"/>
              <a:cs typeface="Arial" panose="020B0604020202020204" pitchFamily="34" charset="0"/>
            </a:endParaRPr>
          </a:p>
          <a:p>
            <a:pPr algn="r"/>
            <a:r>
              <a:rPr lang="es-MX" dirty="0" smtClean="0">
                <a:latin typeface="Arial" panose="020B0604020202020204" pitchFamily="34" charset="0"/>
                <a:cs typeface="Arial" panose="020B0604020202020204" pitchFamily="34" charset="0"/>
              </a:rPr>
              <a:t>  </a:t>
            </a:r>
            <a:r>
              <a:rPr lang="es-MX" sz="1600" dirty="0" smtClean="0">
                <a:latin typeface="Arial" panose="020B0604020202020204" pitchFamily="34" charset="0"/>
                <a:cs typeface="Arial" panose="020B0604020202020204" pitchFamily="34" charset="0"/>
              </a:rPr>
              <a:t>Walter Guillermo Aguilar Castañeda</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5842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983780"/>
            <a:ext cx="8136904" cy="2990049"/>
          </a:xfrm>
          <a:prstGeom prst="rect">
            <a:avLst/>
          </a:prstGeom>
          <a:noFill/>
        </p:spPr>
        <p:txBody>
          <a:bodyPr wrap="square" rtlCol="0">
            <a:spAutoFit/>
          </a:bodyPr>
          <a:lstStyle/>
          <a:p>
            <a:r>
              <a:rPr lang="es-MX" sz="1600" b="1" dirty="0" smtClean="0">
                <a:latin typeface="Arial" panose="020B0604020202020204" pitchFamily="34" charset="0"/>
                <a:cs typeface="Arial" panose="020B0604020202020204" pitchFamily="34" charset="0"/>
              </a:rPr>
              <a:t>CONCLUSIONES.</a:t>
            </a:r>
          </a:p>
          <a:p>
            <a:endParaRPr lang="es-MX" sz="1200" b="1" dirty="0">
              <a:latin typeface="Arial" panose="020B0604020202020204" pitchFamily="34" charset="0"/>
              <a:cs typeface="Arial" panose="020B0604020202020204" pitchFamily="34" charset="0"/>
            </a:endParaRPr>
          </a:p>
          <a:p>
            <a:pPr algn="just">
              <a:lnSpc>
                <a:spcPct val="115000"/>
              </a:lnSpc>
            </a:pPr>
            <a:r>
              <a:rPr lang="es-MX" sz="1400" dirty="0" smtClean="0">
                <a:latin typeface="+mj-lt"/>
                <a:cs typeface="Arial" panose="020B0604020202020204" pitchFamily="34" charset="0"/>
              </a:rPr>
              <a:t>La finalidad ultima de la gestión para resultados  para  el desarrollo  es la visibilidad de los beneficios claramente  identificables  hacia la sociedad , que implica </a:t>
            </a:r>
            <a:r>
              <a:rPr lang="es-MX" sz="1400" dirty="0">
                <a:solidFill>
                  <a:srgbClr val="000000"/>
                </a:solidFill>
                <a:latin typeface="+mj-lt"/>
                <a:cs typeface="Arial" panose="020B0604020202020204" pitchFamily="34" charset="0"/>
              </a:rPr>
              <a:t>m</a:t>
            </a:r>
            <a:r>
              <a:rPr lang="es-MX" sz="1400" dirty="0" smtClean="0">
                <a:solidFill>
                  <a:srgbClr val="000000"/>
                </a:solidFill>
                <a:latin typeface="+mj-lt"/>
                <a:ea typeface="Calibri"/>
                <a:cs typeface="Arial" panose="020B0604020202020204" pitchFamily="34" charset="0"/>
              </a:rPr>
              <a:t>ejorar  sustancialmente la calidad y eficiencia del gasto público.</a:t>
            </a:r>
            <a:r>
              <a:rPr lang="es-MX" sz="1400" dirty="0" smtClean="0">
                <a:solidFill>
                  <a:srgbClr val="000000"/>
                </a:solidFill>
                <a:latin typeface="+mj-lt"/>
                <a:cs typeface="Arial" panose="020B0604020202020204" pitchFamily="34" charset="0"/>
              </a:rPr>
              <a:t> </a:t>
            </a:r>
          </a:p>
          <a:p>
            <a:pPr algn="just"/>
            <a:r>
              <a:rPr lang="es-MX" sz="1400" dirty="0" smtClean="0">
                <a:solidFill>
                  <a:srgbClr val="000000"/>
                </a:solidFill>
                <a:latin typeface="+mj-lt"/>
                <a:cs typeface="Arial" panose="020B0604020202020204" pitchFamily="34" charset="0"/>
              </a:rPr>
              <a:t>Bajo esta idea, el programa PROSPERA, ha evolucionado  desde su concepción, principalmente  en  el incremento  de  su cobertura y la inclusión de nuevos componentes.</a:t>
            </a:r>
            <a:r>
              <a:rPr lang="es-MX" sz="1400" dirty="0" smtClean="0">
                <a:latin typeface="+mj-lt"/>
              </a:rPr>
              <a:t> No obstante a los resultados positivos del programa, la experiencia ha probado que la sola ampliación de capacidades básicas en los individuos y familias en pobreza no  ha sido  suficiente para reducir su condición de vulnerabilidad. </a:t>
            </a:r>
          </a:p>
          <a:p>
            <a:pPr algn="just"/>
            <a:endParaRPr lang="es-MX" sz="1400" dirty="0">
              <a:latin typeface="+mj-lt"/>
            </a:endParaRPr>
          </a:p>
          <a:p>
            <a:pPr algn="just"/>
            <a:r>
              <a:rPr lang="es-MX" sz="1400" dirty="0" smtClean="0">
                <a:latin typeface="+mj-lt"/>
              </a:rPr>
              <a:t>En 1992, 53.1% de los mexicanos vivían en esta situación, mientras que en 2012 lo hacían 52.3%, de acuerdo con datos del Consejo Nacional de Evaluación de la Política de Desarrollo Social (CONEVAL).</a:t>
            </a:r>
          </a:p>
          <a:p>
            <a:pPr algn="just"/>
            <a:r>
              <a:rPr lang="es-MX" sz="1400" b="1" dirty="0" smtClean="0">
                <a:latin typeface="+mj-lt"/>
              </a:rPr>
              <a:t> </a:t>
            </a:r>
            <a:endParaRPr lang="es-MX" sz="1400" b="1" dirty="0">
              <a:latin typeface="+mj-lt"/>
            </a:endParaRPr>
          </a:p>
        </p:txBody>
      </p:sp>
      <p:pic>
        <p:nvPicPr>
          <p:cNvPr id="3074" name="Picture 2" descr="https://www.prospera.gob.mx/swb/work/models/PROSPERA2015/Resource/70/1/images/Derecho_de_audienci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7670" y="3973829"/>
            <a:ext cx="3440668" cy="219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3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1302437"/>
            <a:ext cx="8496944" cy="4134978"/>
          </a:xfrm>
          <a:prstGeom prst="rect">
            <a:avLst/>
          </a:prstGeom>
          <a:noFill/>
        </p:spPr>
        <p:txBody>
          <a:bodyPr wrap="square" rtlCol="0">
            <a:spAutoFit/>
          </a:bodyPr>
          <a:lstStyle/>
          <a:p>
            <a:pPr algn="just">
              <a:lnSpc>
                <a:spcPct val="115000"/>
              </a:lnSpc>
              <a:spcAft>
                <a:spcPts val="0"/>
              </a:spcAft>
            </a:pPr>
            <a:r>
              <a:rPr lang="es-MX" sz="1600" b="1" dirty="0" smtClean="0">
                <a:effectLst/>
                <a:latin typeface="Arial" panose="020B0604020202020204" pitchFamily="34" charset="0"/>
                <a:ea typeface="Calibri"/>
                <a:cs typeface="Arial" panose="020B0604020202020204" pitchFamily="34" charset="0"/>
              </a:rPr>
              <a:t>CONCLUSIONES</a:t>
            </a:r>
            <a:r>
              <a:rPr lang="es-MX" sz="1600" b="1" dirty="0" smtClean="0">
                <a:latin typeface="Arial" panose="020B0604020202020204" pitchFamily="34" charset="0"/>
                <a:ea typeface="Calibri"/>
                <a:cs typeface="Arial" panose="020B0604020202020204" pitchFamily="34" charset="0"/>
              </a:rPr>
              <a:t>.</a:t>
            </a:r>
            <a:endParaRPr lang="es-MX" sz="1600" dirty="0"/>
          </a:p>
          <a:p>
            <a:pPr algn="just"/>
            <a:r>
              <a:rPr lang="es-MX" sz="1400" dirty="0">
                <a:latin typeface="+mj-lt"/>
                <a:cs typeface="Arial" panose="020B0604020202020204" pitchFamily="34" charset="0"/>
              </a:rPr>
              <a:t>Aunque se ha logrado avanzar en mejorar la calidad del gasto, no se ha podido incidir de manera </a:t>
            </a:r>
            <a:r>
              <a:rPr lang="es-MX" sz="1400" dirty="0" smtClean="0">
                <a:latin typeface="+mj-lt"/>
                <a:cs typeface="Arial" panose="020B0604020202020204" pitchFamily="34" charset="0"/>
              </a:rPr>
              <a:t>integral, </a:t>
            </a:r>
            <a:r>
              <a:rPr lang="es-ES" sz="1400" dirty="0" smtClean="0">
                <a:latin typeface="+mj-lt"/>
              </a:rPr>
              <a:t>a </a:t>
            </a:r>
            <a:r>
              <a:rPr lang="es-ES" sz="1400" dirty="0">
                <a:latin typeface="+mj-lt"/>
              </a:rPr>
              <a:t>18 años de operación presenta evidentes limitaciones. La  proporción de mexicanos en pobreza es casi la misma desde hace tres décadas. </a:t>
            </a:r>
            <a:r>
              <a:rPr lang="es-MX" sz="1400" dirty="0">
                <a:latin typeface="+mj-lt"/>
              </a:rPr>
              <a:t>Las cifras oficiales muestran que los índices de pobreza patrimonial, insuficiencia para adquirir la canasta básica alimentaria, así como servicios de salud, educación, vestido y vivienda, ha disminuido en menos de un punto porcentual en 22 años. </a:t>
            </a:r>
          </a:p>
          <a:p>
            <a:pPr algn="just"/>
            <a:r>
              <a:rPr lang="es-MX" sz="1400" dirty="0" smtClean="0">
                <a:solidFill>
                  <a:prstClr val="black"/>
                </a:solidFill>
                <a:latin typeface="+mj-lt"/>
                <a:ea typeface="Calibri"/>
                <a:cs typeface="Arial" panose="020B0604020202020204" pitchFamily="34" charset="0"/>
              </a:rPr>
              <a:t>Distintas </a:t>
            </a:r>
            <a:r>
              <a:rPr lang="es-MX" sz="1400" dirty="0">
                <a:solidFill>
                  <a:prstClr val="black"/>
                </a:solidFill>
                <a:latin typeface="+mj-lt"/>
                <a:ea typeface="Calibri"/>
                <a:cs typeface="Arial" panose="020B0604020202020204" pitchFamily="34" charset="0"/>
              </a:rPr>
              <a:t>instancias académicas y de investigación </a:t>
            </a:r>
            <a:r>
              <a:rPr lang="es-MX" sz="1400" dirty="0" smtClean="0">
                <a:solidFill>
                  <a:prstClr val="black"/>
                </a:solidFill>
                <a:latin typeface="+mj-lt"/>
                <a:ea typeface="Calibri"/>
                <a:cs typeface="Arial" panose="020B0604020202020204" pitchFamily="34" charset="0"/>
              </a:rPr>
              <a:t>han aportado información valiosa para mejorar el funcionamiento del Programa. Lo que ha obligado al Gobierno Federal  a </a:t>
            </a:r>
            <a:r>
              <a:rPr lang="es-ES" sz="1400" dirty="0" smtClean="0"/>
              <a:t>admitir </a:t>
            </a:r>
            <a:r>
              <a:rPr lang="es-ES" sz="1400" dirty="0"/>
              <a:t>que no ha sido suficiente el </a:t>
            </a:r>
            <a:r>
              <a:rPr lang="es-ES" sz="1400" dirty="0" smtClean="0"/>
              <a:t>programa y que hay que  </a:t>
            </a:r>
            <a:r>
              <a:rPr lang="es-ES" sz="1400" dirty="0"/>
              <a:t>corregir lo que no ha permitido asegurar que los beneficiarios tengan mejores condiciones de vida </a:t>
            </a:r>
            <a:r>
              <a:rPr lang="es-ES" sz="1400" dirty="0" smtClean="0"/>
              <a:t>.</a:t>
            </a:r>
            <a:endParaRPr lang="es-MX" sz="1400" dirty="0">
              <a:solidFill>
                <a:prstClr val="black"/>
              </a:solidFill>
              <a:latin typeface="+mj-lt"/>
              <a:ea typeface="Calibri"/>
              <a:cs typeface="Arial" panose="020B0604020202020204" pitchFamily="34" charset="0"/>
            </a:endParaRPr>
          </a:p>
          <a:p>
            <a:pPr algn="just"/>
            <a:r>
              <a:rPr lang="es-MX" sz="1400" dirty="0" smtClean="0">
                <a:solidFill>
                  <a:prstClr val="black"/>
                </a:solidFill>
                <a:latin typeface="+mj-lt"/>
                <a:ea typeface="Calibri"/>
                <a:cs typeface="Arial" panose="020B0604020202020204" pitchFamily="34" charset="0"/>
              </a:rPr>
              <a:t>Actualmente la </a:t>
            </a:r>
            <a:r>
              <a:rPr lang="es-ES" sz="1400" dirty="0" smtClean="0">
                <a:latin typeface="+mj-lt"/>
              </a:rPr>
              <a:t>efectividad </a:t>
            </a:r>
            <a:r>
              <a:rPr lang="es-ES" sz="1400" dirty="0">
                <a:latin typeface="+mj-lt"/>
              </a:rPr>
              <a:t>de Prospera </a:t>
            </a:r>
            <a:r>
              <a:rPr lang="es-ES" sz="1400" dirty="0" smtClean="0">
                <a:latin typeface="+mj-lt"/>
              </a:rPr>
              <a:t>es evaluada</a:t>
            </a:r>
            <a:r>
              <a:rPr lang="es-ES" sz="1400" dirty="0">
                <a:latin typeface="+mj-lt"/>
              </a:rPr>
              <a:t> </a:t>
            </a:r>
            <a:r>
              <a:rPr lang="es-ES" sz="1400" dirty="0" smtClean="0">
                <a:latin typeface="+mj-lt"/>
              </a:rPr>
              <a:t>por el </a:t>
            </a:r>
            <a:r>
              <a:rPr lang="es-ES" sz="1400" dirty="0">
                <a:latin typeface="+mj-lt"/>
              </a:rPr>
              <a:t>Consejo Nacional de Evaluación de la Política de Desarrollo Social (Coneval),  </a:t>
            </a:r>
            <a:r>
              <a:rPr lang="es-ES" sz="1400" dirty="0" smtClean="0">
                <a:latin typeface="+mj-lt"/>
              </a:rPr>
              <a:t>ejercicio que favorece el rediseño y el mejoramiento permanente del programa, </a:t>
            </a:r>
            <a:r>
              <a:rPr lang="es-ES" sz="1400" dirty="0">
                <a:latin typeface="+mj-lt"/>
              </a:rPr>
              <a:t>tomando en cuenta las recomendaciones de los académicos y expertos que </a:t>
            </a:r>
            <a:r>
              <a:rPr lang="es-ES" sz="1400" dirty="0" smtClean="0">
                <a:latin typeface="+mj-lt"/>
              </a:rPr>
              <a:t>desde su quehacer abonan al enriquecimiento  del análisis  y evaluación de los programas y la política social en México.</a:t>
            </a:r>
            <a:endParaRPr lang="es-MX" sz="1400" dirty="0">
              <a:latin typeface="+mj-lt"/>
            </a:endParaRPr>
          </a:p>
          <a:p>
            <a:r>
              <a:rPr lang="es-ES" sz="1400" dirty="0">
                <a:latin typeface="+mj-lt"/>
              </a:rPr>
              <a:t> </a:t>
            </a:r>
            <a:endParaRPr lang="es-MX" sz="1400" dirty="0">
              <a:latin typeface="+mj-lt"/>
            </a:endParaRPr>
          </a:p>
          <a:p>
            <a:pPr marL="171450" indent="-171450" algn="just">
              <a:lnSpc>
                <a:spcPct val="115000"/>
              </a:lnSpc>
              <a:buFont typeface="Arial" panose="020B0604020202020204" pitchFamily="34" charset="0"/>
              <a:buChar char="•"/>
            </a:pPr>
            <a:endParaRPr lang="es-MX" sz="1400" dirty="0">
              <a:solidFill>
                <a:prstClr val="black"/>
              </a:solidFill>
              <a:latin typeface="+mj-lt"/>
              <a:ea typeface="Calibri"/>
              <a:cs typeface="Arial" panose="020B0604020202020204" pitchFamily="34" charset="0"/>
            </a:endParaRPr>
          </a:p>
          <a:p>
            <a:pPr algn="just">
              <a:lnSpc>
                <a:spcPct val="115000"/>
              </a:lnSpc>
            </a:pPr>
            <a:endParaRPr lang="es-MX" sz="1400" dirty="0" smtClean="0">
              <a:latin typeface="+mj-lt"/>
              <a:cs typeface="Arial" panose="020B0604020202020204" pitchFamily="34" charset="0"/>
            </a:endParaRPr>
          </a:p>
          <a:p>
            <a:pPr algn="just">
              <a:lnSpc>
                <a:spcPct val="115000"/>
              </a:lnSpc>
            </a:pPr>
            <a:endParaRPr lang="es-MX" sz="1400" dirty="0" smtClean="0">
              <a:effectLst/>
              <a:latin typeface="+mj-lt"/>
              <a:ea typeface="Calibri"/>
              <a:cs typeface="Arial" panose="020B0604020202020204" pitchFamily="34" charset="0"/>
            </a:endParaRPr>
          </a:p>
        </p:txBody>
      </p:sp>
      <p:pic>
        <p:nvPicPr>
          <p:cNvPr id="2050" name="Picture 2" descr="https://www.prospera.gob.mx/swb/work/models/PROSPERA2015/Resource/66/2/images/Productiv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4480858"/>
            <a:ext cx="2880320" cy="191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545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1484784"/>
            <a:ext cx="8136904" cy="4339650"/>
          </a:xfrm>
          <a:prstGeom prst="rect">
            <a:avLst/>
          </a:prstGeom>
          <a:noFill/>
        </p:spPr>
        <p:txBody>
          <a:bodyPr wrap="square" rtlCol="0">
            <a:spAutoFit/>
          </a:bodyPr>
          <a:lstStyle/>
          <a:p>
            <a:pPr algn="just">
              <a:lnSpc>
                <a:spcPct val="115000"/>
              </a:lnSpc>
              <a:spcAft>
                <a:spcPts val="0"/>
              </a:spcAft>
            </a:pPr>
            <a:r>
              <a:rPr lang="es-MX" sz="1600" b="1" dirty="0" smtClean="0">
                <a:latin typeface="Arial" panose="020B0604020202020204" pitchFamily="34" charset="0"/>
                <a:cs typeface="Arial" panose="020B0604020202020204" pitchFamily="34" charset="0"/>
              </a:rPr>
              <a:t>BIBLIOGRAFÍA.</a:t>
            </a:r>
          </a:p>
          <a:p>
            <a:pPr algn="just">
              <a:lnSpc>
                <a:spcPct val="115000"/>
              </a:lnSpc>
              <a:spcAft>
                <a:spcPts val="0"/>
              </a:spcAft>
            </a:pPr>
            <a:endParaRPr lang="es-MX" sz="1400" dirty="0">
              <a:latin typeface="Arial" panose="020B0604020202020204" pitchFamily="34" charset="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Guía </a:t>
            </a:r>
            <a:r>
              <a:rPr lang="es-MX" sz="1400" dirty="0">
                <a:cs typeface="Arial" panose="020B0604020202020204" pitchFamily="34" charset="0"/>
              </a:rPr>
              <a:t>para el diseño de indicadores estratégicos, México, Gobierno </a:t>
            </a:r>
            <a:r>
              <a:rPr lang="es-MX" sz="1400" dirty="0" smtClean="0">
                <a:cs typeface="Arial" panose="020B0604020202020204" pitchFamily="34" charset="0"/>
              </a:rPr>
              <a:t>Federal; SHCP</a:t>
            </a:r>
            <a:r>
              <a:rPr lang="es-MX" sz="1400" dirty="0">
                <a:cs typeface="Arial" panose="020B0604020202020204" pitchFamily="34" charset="0"/>
              </a:rPr>
              <a:t>, SFP, CONEVAL (2010</a:t>
            </a:r>
            <a:r>
              <a:rPr lang="es-MX" sz="1400" dirty="0" smtClean="0">
                <a:cs typeface="Arial" panose="020B0604020202020204" pitchFamily="34" charset="0"/>
              </a:rPr>
              <a:t>).</a:t>
            </a:r>
          </a:p>
          <a:p>
            <a:pPr marL="171450" indent="-171450" algn="just">
              <a:lnSpc>
                <a:spcPct val="115000"/>
              </a:lnSpc>
              <a:spcAft>
                <a:spcPts val="0"/>
              </a:spcAft>
              <a:buFont typeface="Arial" panose="020B0604020202020204" pitchFamily="34" charset="0"/>
              <a:buChar char="•"/>
            </a:pPr>
            <a:endParaRPr lang="es-MX" sz="1400" dirty="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González</a:t>
            </a:r>
            <a:r>
              <a:rPr lang="es-MX" sz="1400" dirty="0">
                <a:cs typeface="Arial" panose="020B0604020202020204" pitchFamily="34" charset="0"/>
              </a:rPr>
              <a:t>, A, (coordinador) (2008) ¿Gobernar por resultados? I</a:t>
            </a:r>
            <a:r>
              <a:rPr lang="es-MX" sz="1400" dirty="0" smtClean="0">
                <a:cs typeface="Arial" panose="020B0604020202020204" pitchFamily="34" charset="0"/>
              </a:rPr>
              <a:t>mplicaciones </a:t>
            </a:r>
            <a:r>
              <a:rPr lang="es-MX" sz="1400" dirty="0">
                <a:cs typeface="Arial" panose="020B0604020202020204" pitchFamily="34" charset="0"/>
              </a:rPr>
              <a:t>de la política de evaluación del desempeño del gobierno mexicano. México, GESOC </a:t>
            </a:r>
            <a:r>
              <a:rPr lang="es-MX" sz="1400" dirty="0" smtClean="0">
                <a:cs typeface="Arial" panose="020B0604020202020204" pitchFamily="34" charset="0"/>
              </a:rPr>
              <a:t>A.C.</a:t>
            </a:r>
          </a:p>
          <a:p>
            <a:pPr marL="171450" indent="-171450" algn="just">
              <a:lnSpc>
                <a:spcPct val="115000"/>
              </a:lnSpc>
              <a:spcAft>
                <a:spcPts val="0"/>
              </a:spcAft>
              <a:buFont typeface="Arial" panose="020B0604020202020204" pitchFamily="34" charset="0"/>
              <a:buChar char="•"/>
            </a:pPr>
            <a:endParaRPr lang="es-MX" sz="1400" dirty="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Zabaleta </a:t>
            </a:r>
            <a:r>
              <a:rPr lang="es-MX" sz="1400" dirty="0">
                <a:cs typeface="Arial" panose="020B0604020202020204" pitchFamily="34" charset="0"/>
              </a:rPr>
              <a:t>D,  (2008) Orientación a resultados y proceso presupuestario: algunas anotaciones sobre su implementación en México, </a:t>
            </a:r>
            <a:r>
              <a:rPr lang="es-MX" sz="1400" dirty="0" smtClean="0">
                <a:cs typeface="Arial" panose="020B0604020202020204" pitchFamily="34" charset="0"/>
              </a:rPr>
              <a:t>pp-111-139</a:t>
            </a:r>
          </a:p>
          <a:p>
            <a:pPr marL="171450" indent="-171450" algn="just">
              <a:lnSpc>
                <a:spcPct val="115000"/>
              </a:lnSpc>
              <a:spcAft>
                <a:spcPts val="0"/>
              </a:spcAft>
              <a:buFont typeface="Arial" panose="020B0604020202020204" pitchFamily="34" charset="0"/>
              <a:buChar char="•"/>
            </a:pPr>
            <a:endParaRPr lang="es-MX" sz="1400" dirty="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a:cs typeface="Arial" panose="020B0604020202020204" pitchFamily="34" charset="0"/>
              </a:rPr>
              <a:t> Presidencia de la República, Plan Nacional de Desarrollo, consultado el 9 de </a:t>
            </a:r>
            <a:r>
              <a:rPr lang="es-MX" sz="1400" dirty="0" smtClean="0">
                <a:cs typeface="Arial" panose="020B0604020202020204" pitchFamily="34" charset="0"/>
              </a:rPr>
              <a:t>Septiembre </a:t>
            </a:r>
            <a:r>
              <a:rPr lang="es-MX" sz="1400" dirty="0">
                <a:cs typeface="Arial" panose="020B0604020202020204" pitchFamily="34" charset="0"/>
              </a:rPr>
              <a:t>de 2014. Disponible </a:t>
            </a:r>
            <a:r>
              <a:rPr lang="es-MX" sz="1400" dirty="0" smtClean="0">
                <a:cs typeface="Arial" panose="020B0604020202020204" pitchFamily="34" charset="0"/>
              </a:rPr>
              <a:t>en:</a:t>
            </a:r>
          </a:p>
          <a:p>
            <a:pPr indent="174625" algn="just">
              <a:lnSpc>
                <a:spcPct val="115000"/>
              </a:lnSpc>
              <a:spcAft>
                <a:spcPts val="0"/>
              </a:spcAft>
            </a:pPr>
            <a:r>
              <a:rPr lang="es-MX" sz="1400" dirty="0" smtClean="0">
                <a:cs typeface="Arial" panose="020B0604020202020204" pitchFamily="34" charset="0"/>
                <a:hlinkClick r:id="rId2"/>
              </a:rPr>
              <a:t>http</a:t>
            </a:r>
            <a:r>
              <a:rPr lang="es-MX" sz="1400" dirty="0">
                <a:cs typeface="Arial" panose="020B0604020202020204" pitchFamily="34" charset="0"/>
                <a:hlinkClick r:id="rId2"/>
              </a:rPr>
              <a:t>://</a:t>
            </a:r>
            <a:r>
              <a:rPr lang="es-MX" sz="1400" dirty="0" smtClean="0">
                <a:cs typeface="Arial" panose="020B0604020202020204" pitchFamily="34" charset="0"/>
                <a:hlinkClick r:id="rId2"/>
              </a:rPr>
              <a:t>pnd.gob.mx/</a:t>
            </a:r>
            <a:endParaRPr lang="es-MX" sz="1400" dirty="0">
              <a:cs typeface="Arial" panose="020B0604020202020204" pitchFamily="34" charset="0"/>
            </a:endParaRPr>
          </a:p>
          <a:p>
            <a:pPr marL="171450" indent="-171450" algn="just">
              <a:lnSpc>
                <a:spcPct val="115000"/>
              </a:lnSpc>
              <a:spcAft>
                <a:spcPts val="0"/>
              </a:spcAft>
              <a:buFont typeface="Arial" panose="020B0604020202020204" pitchFamily="34" charset="0"/>
              <a:buChar char="•"/>
            </a:pPr>
            <a:endParaRPr lang="es-MX" sz="1400" dirty="0" smtClean="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OCDE-Banco </a:t>
            </a:r>
            <a:r>
              <a:rPr lang="es-MX" sz="1400" dirty="0">
                <a:cs typeface="Arial" panose="020B0604020202020204" pitchFamily="34" charset="0"/>
              </a:rPr>
              <a:t>Mundial (2005</a:t>
            </a:r>
            <a:r>
              <a:rPr lang="es-MX" sz="1400" dirty="0" smtClean="0">
                <a:cs typeface="Arial" panose="020B0604020202020204" pitchFamily="34" charset="0"/>
              </a:rPr>
              <a:t>), </a:t>
            </a:r>
            <a:r>
              <a:rPr lang="es-MX" sz="1400" dirty="0">
                <a:cs typeface="Arial" panose="020B0604020202020204" pitchFamily="34" charset="0"/>
              </a:rPr>
              <a:t>Libro de Consulta de Buenas Prácticas recientemente identificadas de gestión </a:t>
            </a:r>
            <a:r>
              <a:rPr lang="es-MX" sz="1400" dirty="0" smtClean="0">
                <a:cs typeface="Arial" panose="020B0604020202020204" pitchFamily="34" charset="0"/>
              </a:rPr>
              <a:t>para resultados, </a:t>
            </a:r>
            <a:r>
              <a:rPr lang="es-MX" sz="1400" dirty="0">
                <a:cs typeface="Arial" panose="020B0604020202020204" pitchFamily="34" charset="0"/>
              </a:rPr>
              <a:t>consultado el 9 de Septiembre de </a:t>
            </a:r>
            <a:r>
              <a:rPr lang="es-MX" sz="1400" dirty="0" smtClean="0">
                <a:cs typeface="Arial" panose="020B0604020202020204" pitchFamily="34" charset="0"/>
              </a:rPr>
              <a:t>2014. Disponible en:</a:t>
            </a:r>
          </a:p>
          <a:p>
            <a:pPr indent="174625" algn="just">
              <a:lnSpc>
                <a:spcPct val="115000"/>
              </a:lnSpc>
              <a:spcAft>
                <a:spcPts val="0"/>
              </a:spcAft>
            </a:pPr>
            <a:r>
              <a:rPr lang="es-MX" sz="1400" dirty="0" smtClean="0">
                <a:cs typeface="Arial" panose="020B0604020202020204" pitchFamily="34" charset="0"/>
                <a:hlinkClick r:id="rId3"/>
              </a:rPr>
              <a:t>http</a:t>
            </a:r>
            <a:r>
              <a:rPr lang="es-MX" sz="1400" dirty="0">
                <a:cs typeface="Arial" panose="020B0604020202020204" pitchFamily="34" charset="0"/>
                <a:hlinkClick r:id="rId3"/>
              </a:rPr>
              <a:t>://</a:t>
            </a:r>
            <a:r>
              <a:rPr lang="es-MX" sz="1400" dirty="0" smtClean="0">
                <a:cs typeface="Arial" panose="020B0604020202020204" pitchFamily="34" charset="0"/>
                <a:hlinkClick r:id="rId3"/>
              </a:rPr>
              <a:t>www.mfdr.org/sourcebook/3rdEdition/SourceBook3e-Spanish.pdf</a:t>
            </a:r>
            <a:endParaRPr lang="es-MX" sz="1400" dirty="0" smtClean="0">
              <a:cs typeface="Arial" panose="020B0604020202020204" pitchFamily="34" charset="0"/>
            </a:endParaRPr>
          </a:p>
        </p:txBody>
      </p:sp>
    </p:spTree>
    <p:extLst>
      <p:ext uri="{BB962C8B-B14F-4D97-AF65-F5344CB8AC3E}">
        <p14:creationId xmlns:p14="http://schemas.microsoft.com/office/powerpoint/2010/main" val="2669573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47575" y="1484784"/>
            <a:ext cx="8136904" cy="3560975"/>
          </a:xfrm>
          <a:prstGeom prst="rect">
            <a:avLst/>
          </a:prstGeom>
          <a:noFill/>
        </p:spPr>
        <p:txBody>
          <a:bodyPr wrap="square" rtlCol="0">
            <a:spAutoFit/>
          </a:bodyPr>
          <a:lstStyle/>
          <a:p>
            <a:pPr algn="just">
              <a:lnSpc>
                <a:spcPct val="115000"/>
              </a:lnSpc>
              <a:spcAft>
                <a:spcPts val="0"/>
              </a:spcAft>
            </a:pPr>
            <a:r>
              <a:rPr lang="es-MX" sz="1600" b="1" dirty="0" smtClean="0">
                <a:latin typeface="Arial" panose="020B0604020202020204" pitchFamily="34" charset="0"/>
                <a:cs typeface="Arial" panose="020B0604020202020204" pitchFamily="34" charset="0"/>
              </a:rPr>
              <a:t>BIBLIOGRAFÍA.</a:t>
            </a:r>
          </a:p>
          <a:p>
            <a:pPr algn="just">
              <a:lnSpc>
                <a:spcPct val="115000"/>
              </a:lnSpc>
              <a:spcAft>
                <a:spcPts val="0"/>
              </a:spcAft>
            </a:pPr>
            <a:endParaRPr lang="es-MX" sz="1200" dirty="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SHCP </a:t>
            </a:r>
            <a:r>
              <a:rPr lang="es-MX" sz="1400" dirty="0">
                <a:cs typeface="Arial" panose="020B0604020202020204" pitchFamily="34" charset="0"/>
              </a:rPr>
              <a:t>(2009) Presupuesto basado en Resultados y Sistema de Evaluación de Desempeño, Subsecretaría de Egresos, Unidad de Política y Control Presupuestario, Marzo 2009, extraído el 9 de septiembre de </a:t>
            </a:r>
            <a:r>
              <a:rPr lang="es-MX" sz="1400" dirty="0" smtClean="0">
                <a:cs typeface="Arial" panose="020B0604020202020204" pitchFamily="34" charset="0"/>
              </a:rPr>
              <a:t>2014. Disponible en:</a:t>
            </a:r>
          </a:p>
          <a:p>
            <a:pPr indent="174625" algn="just">
              <a:lnSpc>
                <a:spcPct val="115000"/>
              </a:lnSpc>
              <a:spcAft>
                <a:spcPts val="0"/>
              </a:spcAft>
            </a:pPr>
            <a:r>
              <a:rPr lang="es-MX" sz="1400" dirty="0" smtClean="0">
                <a:cs typeface="Arial" panose="020B0604020202020204" pitchFamily="34" charset="0"/>
                <a:hlinkClick r:id="rId2"/>
              </a:rPr>
              <a:t>http</a:t>
            </a:r>
            <a:r>
              <a:rPr lang="es-MX" sz="1400" dirty="0">
                <a:cs typeface="Arial" panose="020B0604020202020204" pitchFamily="34" charset="0"/>
                <a:hlinkClick r:id="rId2"/>
              </a:rPr>
              <a:t>://</a:t>
            </a:r>
            <a:r>
              <a:rPr lang="es-MX" sz="1400" dirty="0" smtClean="0">
                <a:cs typeface="Arial" panose="020B0604020202020204" pitchFamily="34" charset="0"/>
                <a:hlinkClick r:id="rId2"/>
              </a:rPr>
              <a:t>www.apartados.hacienda.gob.mx/sed/documentos/entidades_federativas/pbr_sed_estados.pdf</a:t>
            </a:r>
            <a:endParaRPr lang="es-MX" sz="1400" dirty="0" smtClean="0">
              <a:cs typeface="Arial" panose="020B0604020202020204" pitchFamily="34" charset="0"/>
            </a:endParaRPr>
          </a:p>
          <a:p>
            <a:pPr marL="171450" indent="-171450" algn="just">
              <a:lnSpc>
                <a:spcPct val="115000"/>
              </a:lnSpc>
              <a:spcAft>
                <a:spcPts val="0"/>
              </a:spcAft>
              <a:buFont typeface="Arial" panose="020B0604020202020204" pitchFamily="34" charset="0"/>
              <a:buChar char="•"/>
            </a:pPr>
            <a:endParaRPr lang="es-MX" sz="1400" dirty="0" smtClean="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SHCP </a:t>
            </a:r>
            <a:r>
              <a:rPr lang="es-MX" sz="1400" dirty="0">
                <a:cs typeface="Arial" panose="020B0604020202020204" pitchFamily="34" charset="0"/>
              </a:rPr>
              <a:t>(2009) Conceptos básicos. En Sistema de Evaluación de </a:t>
            </a:r>
            <a:r>
              <a:rPr lang="es-MX" sz="1400" dirty="0" smtClean="0">
                <a:cs typeface="Arial" panose="020B0604020202020204" pitchFamily="34" charset="0"/>
              </a:rPr>
              <a:t>Desempeño (Cap. </a:t>
            </a:r>
            <a:r>
              <a:rPr lang="es-MX" sz="1400" dirty="0">
                <a:cs typeface="Arial" panose="020B0604020202020204" pitchFamily="34" charset="0"/>
              </a:rPr>
              <a:t>II</a:t>
            </a:r>
            <a:r>
              <a:rPr lang="es-MX" sz="1400" dirty="0" smtClean="0">
                <a:cs typeface="Arial" panose="020B0604020202020204" pitchFamily="34" charset="0"/>
              </a:rPr>
              <a:t>). </a:t>
            </a:r>
            <a:r>
              <a:rPr lang="es-MX" sz="1400" dirty="0">
                <a:cs typeface="Arial" panose="020B0604020202020204" pitchFamily="34" charset="0"/>
              </a:rPr>
              <a:t>Extraído el 2 de </a:t>
            </a:r>
            <a:r>
              <a:rPr lang="es-MX" sz="1400" dirty="0" smtClean="0">
                <a:cs typeface="Arial" panose="020B0604020202020204" pitchFamily="34" charset="0"/>
              </a:rPr>
              <a:t>Noviembre </a:t>
            </a:r>
            <a:r>
              <a:rPr lang="es-MX" sz="1400" dirty="0">
                <a:cs typeface="Arial" panose="020B0604020202020204" pitchFamily="34" charset="0"/>
              </a:rPr>
              <a:t>de 2010, </a:t>
            </a:r>
            <a:r>
              <a:rPr lang="es-MX" sz="1400" dirty="0" smtClean="0">
                <a:cs typeface="Arial" panose="020B0604020202020204" pitchFamily="34" charset="0"/>
              </a:rPr>
              <a:t>disponible en:</a:t>
            </a:r>
          </a:p>
          <a:p>
            <a:pPr indent="174625" algn="just">
              <a:lnSpc>
                <a:spcPct val="115000"/>
              </a:lnSpc>
              <a:spcAft>
                <a:spcPts val="0"/>
              </a:spcAft>
            </a:pPr>
            <a:r>
              <a:rPr lang="es-MX" sz="1400" dirty="0" smtClean="0">
                <a:cs typeface="Arial" panose="020B0604020202020204" pitchFamily="34" charset="0"/>
                <a:hlinkClick r:id="rId3"/>
              </a:rPr>
              <a:t>http</a:t>
            </a:r>
            <a:r>
              <a:rPr lang="es-MX" sz="1400" dirty="0">
                <a:cs typeface="Arial" panose="020B0604020202020204" pitchFamily="34" charset="0"/>
                <a:hlinkClick r:id="rId3"/>
              </a:rPr>
              <a:t>://</a:t>
            </a:r>
            <a:r>
              <a:rPr lang="es-MX" sz="1400" dirty="0" smtClean="0">
                <a:cs typeface="Arial" panose="020B0604020202020204" pitchFamily="34" charset="0"/>
                <a:hlinkClick r:id="rId3"/>
              </a:rPr>
              <a:t>www.apartados.hacienda.gob.mx/sed/documentos/directricessed.pdf</a:t>
            </a:r>
            <a:endParaRPr lang="es-MX" sz="1400" dirty="0" smtClean="0">
              <a:cs typeface="Arial" panose="020B0604020202020204" pitchFamily="34" charset="0"/>
            </a:endParaRPr>
          </a:p>
          <a:p>
            <a:pPr marL="171450" indent="-171450" algn="just">
              <a:lnSpc>
                <a:spcPct val="115000"/>
              </a:lnSpc>
              <a:spcAft>
                <a:spcPts val="0"/>
              </a:spcAft>
              <a:buFont typeface="Arial" panose="020B0604020202020204" pitchFamily="34" charset="0"/>
              <a:buChar char="•"/>
            </a:pPr>
            <a:endParaRPr lang="es-MX" sz="1400" dirty="0" smtClean="0">
              <a:cs typeface="Arial" panose="020B0604020202020204" pitchFamily="34" charset="0"/>
            </a:endParaRPr>
          </a:p>
          <a:p>
            <a:pPr marL="171450" indent="-171450" algn="just">
              <a:lnSpc>
                <a:spcPct val="115000"/>
              </a:lnSpc>
              <a:spcAft>
                <a:spcPts val="0"/>
              </a:spcAft>
              <a:buFont typeface="Arial" panose="020B0604020202020204" pitchFamily="34" charset="0"/>
              <a:buChar char="•"/>
            </a:pPr>
            <a:r>
              <a:rPr lang="es-MX" sz="1400" dirty="0" smtClean="0">
                <a:cs typeface="Arial" panose="020B0604020202020204" pitchFamily="34" charset="0"/>
              </a:rPr>
              <a:t>SHCP </a:t>
            </a:r>
            <a:r>
              <a:rPr lang="es-MX" sz="1400" dirty="0">
                <a:cs typeface="Arial" panose="020B0604020202020204" pitchFamily="34" charset="0"/>
              </a:rPr>
              <a:t>(2009) Seguimiento y Evaluación (</a:t>
            </a:r>
            <a:r>
              <a:rPr lang="es-MX" sz="1400" dirty="0" smtClean="0">
                <a:cs typeface="Arial" panose="020B0604020202020204" pitchFamily="34" charset="0"/>
              </a:rPr>
              <a:t>Cap. </a:t>
            </a:r>
            <a:r>
              <a:rPr lang="es-MX" sz="1400" dirty="0">
                <a:cs typeface="Arial" panose="020B0604020202020204" pitchFamily="34" charset="0"/>
              </a:rPr>
              <a:t>VI</a:t>
            </a:r>
            <a:r>
              <a:rPr lang="es-MX" sz="1400" dirty="0" smtClean="0">
                <a:cs typeface="Arial" panose="020B0604020202020204" pitchFamily="34" charset="0"/>
              </a:rPr>
              <a:t>). </a:t>
            </a:r>
            <a:r>
              <a:rPr lang="es-MX" sz="1400" dirty="0">
                <a:cs typeface="Arial" panose="020B0604020202020204" pitchFamily="34" charset="0"/>
              </a:rPr>
              <a:t>En Sistema de Evaluación de </a:t>
            </a:r>
            <a:r>
              <a:rPr lang="es-MX" sz="1400" dirty="0" smtClean="0">
                <a:cs typeface="Arial" panose="020B0604020202020204" pitchFamily="34" charset="0"/>
              </a:rPr>
              <a:t>Desempeño</a:t>
            </a:r>
            <a:r>
              <a:rPr lang="es-MX" sz="1400" dirty="0">
                <a:cs typeface="Arial" panose="020B0604020202020204" pitchFamily="34" charset="0"/>
              </a:rPr>
              <a:t> </a:t>
            </a:r>
            <a:r>
              <a:rPr lang="es-MX" sz="1400" dirty="0" smtClean="0">
                <a:cs typeface="Arial" panose="020B0604020202020204" pitchFamily="34" charset="0"/>
              </a:rPr>
              <a:t>(Cap. </a:t>
            </a:r>
            <a:r>
              <a:rPr lang="es-MX" sz="1400" dirty="0">
                <a:cs typeface="Arial" panose="020B0604020202020204" pitchFamily="34" charset="0"/>
              </a:rPr>
              <a:t>II</a:t>
            </a:r>
            <a:r>
              <a:rPr lang="es-MX" sz="1400" dirty="0" smtClean="0">
                <a:cs typeface="Arial" panose="020B0604020202020204" pitchFamily="34" charset="0"/>
              </a:rPr>
              <a:t>). </a:t>
            </a:r>
            <a:r>
              <a:rPr lang="es-MX" sz="1400" dirty="0">
                <a:cs typeface="Arial" panose="020B0604020202020204" pitchFamily="34" charset="0"/>
              </a:rPr>
              <a:t>Extraído el 9 de </a:t>
            </a:r>
            <a:r>
              <a:rPr lang="es-MX" sz="1400" dirty="0" smtClean="0">
                <a:cs typeface="Arial" panose="020B0604020202020204" pitchFamily="34" charset="0"/>
              </a:rPr>
              <a:t>Septiembre </a:t>
            </a:r>
            <a:r>
              <a:rPr lang="es-MX" sz="1400" dirty="0">
                <a:cs typeface="Arial" panose="020B0604020202020204" pitchFamily="34" charset="0"/>
              </a:rPr>
              <a:t>de 2014, </a:t>
            </a:r>
            <a:r>
              <a:rPr lang="es-MX" sz="1400" dirty="0" smtClean="0">
                <a:cs typeface="Arial" panose="020B0604020202020204" pitchFamily="34" charset="0"/>
              </a:rPr>
              <a:t>disponible  en:</a:t>
            </a:r>
          </a:p>
          <a:p>
            <a:pPr indent="174625" algn="just">
              <a:lnSpc>
                <a:spcPct val="115000"/>
              </a:lnSpc>
              <a:spcAft>
                <a:spcPts val="0"/>
              </a:spcAft>
            </a:pPr>
            <a:r>
              <a:rPr lang="es-MX" sz="1400" dirty="0" smtClean="0">
                <a:cs typeface="Arial" panose="020B0604020202020204" pitchFamily="34" charset="0"/>
                <a:hlinkClick r:id="rId3"/>
              </a:rPr>
              <a:t>http</a:t>
            </a:r>
            <a:r>
              <a:rPr lang="es-MX" sz="1400" dirty="0">
                <a:cs typeface="Arial" panose="020B0604020202020204" pitchFamily="34" charset="0"/>
                <a:hlinkClick r:id="rId3"/>
              </a:rPr>
              <a:t>://</a:t>
            </a:r>
            <a:r>
              <a:rPr lang="es-MX" sz="1400" dirty="0" smtClean="0">
                <a:cs typeface="Arial" panose="020B0604020202020204" pitchFamily="34" charset="0"/>
                <a:hlinkClick r:id="rId3"/>
              </a:rPr>
              <a:t>www.apartados.hacienda.gob.mx/sed/documentos/directricessed.pdf</a:t>
            </a:r>
            <a:endParaRPr lang="es-MX" sz="1400" dirty="0" smtClean="0">
              <a:cs typeface="Arial" panose="020B0604020202020204" pitchFamily="34" charset="0"/>
            </a:endParaRPr>
          </a:p>
        </p:txBody>
      </p:sp>
    </p:spTree>
    <p:extLst>
      <p:ext uri="{BB962C8B-B14F-4D97-AF65-F5344CB8AC3E}">
        <p14:creationId xmlns:p14="http://schemas.microsoft.com/office/powerpoint/2010/main" val="3109527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73696" y="1484784"/>
            <a:ext cx="7848872" cy="4247317"/>
          </a:xfrm>
          <a:prstGeom prst="rect">
            <a:avLst/>
          </a:prstGeom>
        </p:spPr>
        <p:txBody>
          <a:bodyPr wrap="square">
            <a:spAutoFit/>
          </a:bodyPr>
          <a:lstStyle/>
          <a:p>
            <a:pPr algn="just"/>
            <a:r>
              <a:rPr lang="es-MX" sz="1600" b="1" dirty="0">
                <a:latin typeface="Arial" panose="020B0604020202020204" pitchFamily="34" charset="0"/>
                <a:cs typeface="Arial" panose="020B0604020202020204" pitchFamily="34" charset="0"/>
              </a:rPr>
              <a:t>ANTECEDENTES Y EVOLUCIÓN DEL PROGRAMA.</a:t>
            </a:r>
          </a:p>
          <a:p>
            <a:pPr algn="just"/>
            <a:endParaRPr lang="es-MX" sz="1400" b="1" dirty="0"/>
          </a:p>
          <a:p>
            <a:pPr algn="just"/>
            <a:r>
              <a:rPr lang="es-MX" sz="1600" b="1" dirty="0" smtClean="0"/>
              <a:t>PROGRESA </a:t>
            </a:r>
            <a:r>
              <a:rPr lang="es-MX" sz="1600" dirty="0" smtClean="0"/>
              <a:t>(1997 </a:t>
            </a:r>
            <a:r>
              <a:rPr lang="es-MX" sz="1600" dirty="0"/>
              <a:t>-</a:t>
            </a:r>
            <a:r>
              <a:rPr lang="es-MX" sz="1600" dirty="0" smtClean="0"/>
              <a:t> 2002)</a:t>
            </a:r>
          </a:p>
          <a:p>
            <a:pPr algn="just"/>
            <a:endParaRPr lang="es-MX" sz="1400" dirty="0" smtClean="0"/>
          </a:p>
          <a:p>
            <a:pPr algn="just"/>
            <a:r>
              <a:rPr lang="es-MX" sz="1400" dirty="0" smtClean="0"/>
              <a:t>Durante </a:t>
            </a:r>
            <a:r>
              <a:rPr lang="es-MX" sz="1400" dirty="0"/>
              <a:t>el gobierno de Ernesto Zedillo se vivió una de las crisis más fuertes en México que llevó al colapso de la economía, por lo tanto los índices de pobreza se dispararon de 52.4% en 1994 a 69% en </a:t>
            </a:r>
            <a:r>
              <a:rPr lang="es-MX" sz="1400" dirty="0" smtClean="0"/>
              <a:t>1996. Esta </a:t>
            </a:r>
            <a:r>
              <a:rPr lang="es-MX" sz="1400" dirty="0"/>
              <a:t>situación provocó que Zedillo cambiara </a:t>
            </a:r>
            <a:r>
              <a:rPr lang="es-MX" sz="1400" dirty="0" smtClean="0"/>
              <a:t>su política  </a:t>
            </a:r>
            <a:r>
              <a:rPr lang="es-MX" sz="1400" dirty="0"/>
              <a:t>social, por lo que en Agosto de 1997 Solidaridad vio su final y fue reemplazado por el Programa de Educación, Salud y Alimentación (Progresa).</a:t>
            </a:r>
          </a:p>
          <a:p>
            <a:pPr algn="just"/>
            <a:endParaRPr lang="es-MX" sz="1400" dirty="0"/>
          </a:p>
          <a:p>
            <a:pPr algn="just"/>
            <a:r>
              <a:rPr lang="es-MX" sz="1400" dirty="0"/>
              <a:t>Entre los principales cambios en el plan social, estaban la eliminación de los comités que administraban los recursos, y ahora el dinero en efectivo lo recibían directamente las familias afiliadas a este </a:t>
            </a:r>
            <a:r>
              <a:rPr lang="es-MX" sz="1400" dirty="0" smtClean="0"/>
              <a:t>programa. Los </a:t>
            </a:r>
            <a:r>
              <a:rPr lang="es-MX" sz="1400" dirty="0"/>
              <a:t>beneficiarios de Progresa sólo eran familias de comunidades rurales que recibían transferencias en efectivo, las cuales estaban condicionadas a que cumplieran ciertos requisitos de atención </a:t>
            </a:r>
            <a:r>
              <a:rPr lang="es-MX" sz="1400" dirty="0" smtClean="0"/>
              <a:t>en </a:t>
            </a:r>
            <a:r>
              <a:rPr lang="es-MX" sz="1400" dirty="0"/>
              <a:t>salud y </a:t>
            </a:r>
            <a:r>
              <a:rPr lang="es-MX" sz="1400" dirty="0" smtClean="0"/>
              <a:t>educación.</a:t>
            </a:r>
            <a:endParaRPr lang="es-MX" sz="1400" dirty="0"/>
          </a:p>
          <a:p>
            <a:pPr algn="just"/>
            <a:endParaRPr lang="es-MX" sz="1400" dirty="0"/>
          </a:p>
          <a:p>
            <a:pPr algn="just"/>
            <a:r>
              <a:rPr lang="es-MX" sz="1400" dirty="0"/>
              <a:t>De acuerdo con el último informe de gobierno del entonces </a:t>
            </a:r>
            <a:r>
              <a:rPr lang="es-MX" sz="1400" dirty="0" smtClean="0"/>
              <a:t>Presidente</a:t>
            </a:r>
            <a:r>
              <a:rPr lang="es-MX" sz="1400" dirty="0"/>
              <a:t>, en el año 2000 el programa atendía a dos millones 600,000 hogares en todo el </a:t>
            </a:r>
            <a:r>
              <a:rPr lang="es-MX" sz="1400" dirty="0" smtClean="0"/>
              <a:t>país. Aunque su </a:t>
            </a:r>
            <a:r>
              <a:rPr lang="es-MX" sz="1400" dirty="0"/>
              <a:t>administración </a:t>
            </a:r>
            <a:r>
              <a:rPr lang="es-MX" sz="1400" dirty="0" smtClean="0"/>
              <a:t>logró </a:t>
            </a:r>
            <a:r>
              <a:rPr lang="es-MX" sz="1400" dirty="0"/>
              <a:t>reducir los porcentajes de pobreza de 69% a 53.6% en cuatro años, este nivel al final del sexenio era similar al registrado al inicio de su administración</a:t>
            </a:r>
            <a:r>
              <a:rPr lang="es-MX" sz="1400" dirty="0" smtClean="0"/>
              <a:t>.</a:t>
            </a:r>
            <a:endParaRPr lang="es-MX" sz="1400"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434" y="1052736"/>
            <a:ext cx="1428134" cy="635694"/>
          </a:xfrm>
          <a:prstGeom prst="rect">
            <a:avLst/>
          </a:prstGeom>
        </p:spPr>
      </p:pic>
    </p:spTree>
    <p:extLst>
      <p:ext uri="{BB962C8B-B14F-4D97-AF65-F5344CB8AC3E}">
        <p14:creationId xmlns:p14="http://schemas.microsoft.com/office/powerpoint/2010/main" val="474299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11560" y="1484784"/>
            <a:ext cx="7992888" cy="3816429"/>
          </a:xfrm>
          <a:prstGeom prst="rect">
            <a:avLst/>
          </a:prstGeom>
        </p:spPr>
        <p:txBody>
          <a:bodyPr wrap="square">
            <a:spAutoFit/>
          </a:bodyPr>
          <a:lstStyle/>
          <a:p>
            <a:pPr algn="just"/>
            <a:endParaRPr lang="es-MX" sz="1600" b="1" dirty="0" smtClean="0"/>
          </a:p>
          <a:p>
            <a:pPr algn="just"/>
            <a:r>
              <a:rPr lang="es-MX" sz="1600" b="1" dirty="0" smtClean="0"/>
              <a:t>OPORTUNIDADES </a:t>
            </a:r>
            <a:r>
              <a:rPr lang="es-MX" sz="1600" dirty="0" smtClean="0"/>
              <a:t>(2002 – 2014)</a:t>
            </a:r>
            <a:endParaRPr lang="es-MX" sz="1600" dirty="0"/>
          </a:p>
          <a:p>
            <a:pPr algn="just"/>
            <a:endParaRPr lang="es-MX" sz="1400" dirty="0"/>
          </a:p>
          <a:p>
            <a:pPr algn="just"/>
            <a:endParaRPr lang="es-MX" sz="1400" dirty="0" smtClean="0"/>
          </a:p>
          <a:p>
            <a:pPr algn="just"/>
            <a:r>
              <a:rPr lang="es-MX" sz="1400" dirty="0" smtClean="0"/>
              <a:t>Aunque </a:t>
            </a:r>
            <a:r>
              <a:rPr lang="es-MX" sz="1400" dirty="0"/>
              <a:t>en los primeros </a:t>
            </a:r>
            <a:r>
              <a:rPr lang="es-MX" sz="1400" dirty="0" smtClean="0"/>
              <a:t>2 </a:t>
            </a:r>
            <a:r>
              <a:rPr lang="es-MX" sz="1400" dirty="0"/>
              <a:t>años </a:t>
            </a:r>
            <a:r>
              <a:rPr lang="es-MX" sz="1400" dirty="0" smtClean="0"/>
              <a:t>del </a:t>
            </a:r>
            <a:r>
              <a:rPr lang="es-MX" sz="1400" dirty="0"/>
              <a:t>gobierno </a:t>
            </a:r>
            <a:r>
              <a:rPr lang="es-MX" sz="1400" dirty="0" smtClean="0"/>
              <a:t>de Vicente Fox continuó </a:t>
            </a:r>
            <a:r>
              <a:rPr lang="es-MX" sz="1400" dirty="0"/>
              <a:t>el programa Progresa implementado por Zedillo, en </a:t>
            </a:r>
            <a:r>
              <a:rPr lang="es-MX" sz="1400" dirty="0" smtClean="0"/>
              <a:t>Marzo </a:t>
            </a:r>
            <a:r>
              <a:rPr lang="es-MX" sz="1400" dirty="0"/>
              <a:t>de 2002, Fox anunció que cambiaría de nombre para ahora ser conocido como Oportunidades, y que también incluiría como beneficiarios a familias pobres de zonas urbanas</a:t>
            </a:r>
            <a:r>
              <a:rPr lang="es-MX" sz="1400" dirty="0" smtClean="0"/>
              <a:t>.</a:t>
            </a:r>
          </a:p>
          <a:p>
            <a:pPr algn="just"/>
            <a:endParaRPr lang="es-MX" sz="1400" dirty="0"/>
          </a:p>
          <a:p>
            <a:pPr algn="just"/>
            <a:r>
              <a:rPr lang="es-MX" sz="1400" dirty="0"/>
              <a:t>Este plan siguió con la estrategia central de otorgar el dinero directamente a las madres de las familias beneficiadas, siempre y cuando cumplieran con revisiones médicas y que llevaran a sus hijos a la </a:t>
            </a:r>
            <a:r>
              <a:rPr lang="es-MX" sz="1400" dirty="0" smtClean="0"/>
              <a:t>escuela. Se </a:t>
            </a:r>
            <a:r>
              <a:rPr lang="es-MX" sz="1400" dirty="0"/>
              <a:t>incrementó el presupuesto para el programa en 70% en comparación con el último año de Zedillo, por lo que Oportunidades canalizaba más de 146,000 millones de pesos</a:t>
            </a:r>
            <a:r>
              <a:rPr lang="es-MX" sz="1400" dirty="0" smtClean="0"/>
              <a:t>.</a:t>
            </a:r>
          </a:p>
          <a:p>
            <a:pPr algn="just"/>
            <a:endParaRPr lang="es-MX" sz="1400" dirty="0"/>
          </a:p>
          <a:p>
            <a:pPr algn="just"/>
            <a:r>
              <a:rPr lang="es-MX" sz="1400" dirty="0"/>
              <a:t>Al terminar </a:t>
            </a:r>
            <a:r>
              <a:rPr lang="es-MX" sz="1400" dirty="0" smtClean="0"/>
              <a:t>el sexenio de Fox, la </a:t>
            </a:r>
            <a:r>
              <a:rPr lang="es-MX" sz="1400" dirty="0"/>
              <a:t>pobreza se </a:t>
            </a:r>
            <a:r>
              <a:rPr lang="es-MX" sz="1400" dirty="0" smtClean="0"/>
              <a:t>redujo </a:t>
            </a:r>
            <a:r>
              <a:rPr lang="es-MX" sz="1400" dirty="0"/>
              <a:t>en más de 10 puntos porcentuales, </a:t>
            </a:r>
            <a:r>
              <a:rPr lang="es-MX" sz="1400" dirty="0" smtClean="0"/>
              <a:t>alcanzando </a:t>
            </a:r>
            <a:r>
              <a:rPr lang="es-MX" sz="1400" dirty="0"/>
              <a:t>42.9</a:t>
            </a:r>
            <a:r>
              <a:rPr lang="es-MX" sz="1400" dirty="0" smtClean="0"/>
              <a:t>%. Al cambio de gobierno</a:t>
            </a:r>
            <a:r>
              <a:rPr lang="es-MX" sz="1400" dirty="0"/>
              <a:t>, ahora encabezado por el </a:t>
            </a:r>
            <a:r>
              <a:rPr lang="es-MX" sz="1400" dirty="0" smtClean="0"/>
              <a:t>Presidente </a:t>
            </a:r>
            <a:r>
              <a:rPr lang="es-MX" sz="1400" dirty="0"/>
              <a:t>Felipe Calderón, Oportunidades no nada más siguió con vida, sino que fue </a:t>
            </a:r>
            <a:r>
              <a:rPr lang="es-MX" sz="1400" dirty="0" smtClean="0"/>
              <a:t>ampliado. A </a:t>
            </a:r>
            <a:r>
              <a:rPr lang="es-MX" sz="1400" dirty="0"/>
              <a:t>partir de </a:t>
            </a:r>
            <a:r>
              <a:rPr lang="es-MX" sz="1400" dirty="0" smtClean="0"/>
              <a:t>2007, </a:t>
            </a:r>
            <a:r>
              <a:rPr lang="es-MX" sz="1400" dirty="0"/>
              <a:t>el monto entregado a cada familia pasó de 529 a 830 pesos al finalizar </a:t>
            </a:r>
            <a:r>
              <a:rPr lang="es-MX" sz="1400" dirty="0" smtClean="0"/>
              <a:t>2012. </a:t>
            </a:r>
            <a:endParaRPr lang="es-MX" sz="1400" dirty="0"/>
          </a:p>
        </p:txBody>
      </p:sp>
      <p:pic>
        <p:nvPicPr>
          <p:cNvPr id="4" name="3 Imagen"/>
          <p:cNvPicPr>
            <a:picLocks noChangeAspect="1"/>
          </p:cNvPicPr>
          <p:nvPr/>
        </p:nvPicPr>
        <p:blipFill rotWithShape="1">
          <a:blip r:embed="rId2">
            <a:extLst>
              <a:ext uri="{28A0092B-C50C-407E-A947-70E740481C1C}">
                <a14:useLocalDpi xmlns:a14="http://schemas.microsoft.com/office/drawing/2010/main" val="0"/>
              </a:ext>
            </a:extLst>
          </a:blip>
          <a:srcRect t="32736" r="3972" b="33632"/>
          <a:stretch/>
        </p:blipFill>
        <p:spPr>
          <a:xfrm>
            <a:off x="6597924" y="1189376"/>
            <a:ext cx="2006524" cy="429366"/>
          </a:xfrm>
          <a:prstGeom prst="rect">
            <a:avLst/>
          </a:prstGeom>
        </p:spPr>
      </p:pic>
    </p:spTree>
    <p:extLst>
      <p:ext uri="{BB962C8B-B14F-4D97-AF65-F5344CB8AC3E}">
        <p14:creationId xmlns:p14="http://schemas.microsoft.com/office/powerpoint/2010/main" val="824145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83568" y="1586984"/>
            <a:ext cx="7776864" cy="3816429"/>
          </a:xfrm>
          <a:prstGeom prst="rect">
            <a:avLst/>
          </a:prstGeom>
        </p:spPr>
        <p:txBody>
          <a:bodyPr wrap="square">
            <a:spAutoFit/>
          </a:bodyPr>
          <a:lstStyle/>
          <a:p>
            <a:pPr algn="just"/>
            <a:r>
              <a:rPr lang="es-MX" sz="1600" dirty="0">
                <a:cs typeface="Arial" panose="020B0604020202020204" pitchFamily="34" charset="0"/>
              </a:rPr>
              <a:t> </a:t>
            </a:r>
            <a:endParaRPr lang="es-MX" sz="1600" dirty="0" smtClean="0">
              <a:cs typeface="Arial" panose="020B0604020202020204" pitchFamily="34" charset="0"/>
            </a:endParaRPr>
          </a:p>
          <a:p>
            <a:pPr algn="just"/>
            <a:r>
              <a:rPr lang="es-MX" sz="1600" b="1" dirty="0" smtClean="0">
                <a:cs typeface="Arial" panose="020B0604020202020204" pitchFamily="34" charset="0"/>
              </a:rPr>
              <a:t>PROSPERA</a:t>
            </a:r>
            <a:r>
              <a:rPr lang="es-MX" sz="1600" dirty="0" smtClean="0">
                <a:cs typeface="Arial" panose="020B0604020202020204" pitchFamily="34" charset="0"/>
              </a:rPr>
              <a:t> (2014 -     )</a:t>
            </a:r>
            <a:r>
              <a:rPr lang="es-MX" sz="1400" dirty="0">
                <a:latin typeface="Arial" panose="020B0604020202020204" pitchFamily="34" charset="0"/>
                <a:cs typeface="Arial" panose="020B0604020202020204" pitchFamily="34" charset="0"/>
              </a:rPr>
              <a:t> </a:t>
            </a:r>
            <a:endParaRPr lang="es-MX" sz="1400" dirty="0">
              <a:cs typeface="Arial" panose="020B0604020202020204" pitchFamily="34" charset="0"/>
            </a:endParaRPr>
          </a:p>
          <a:p>
            <a:pPr algn="just"/>
            <a:endParaRPr lang="es-MX" sz="1400" dirty="0" smtClean="0">
              <a:cs typeface="Arial" panose="020B0604020202020204" pitchFamily="34" charset="0"/>
            </a:endParaRPr>
          </a:p>
          <a:p>
            <a:pPr algn="just"/>
            <a:r>
              <a:rPr lang="es-MX" sz="1400" dirty="0" smtClean="0">
                <a:cs typeface="Arial" panose="020B0604020202020204" pitchFamily="34" charset="0"/>
              </a:rPr>
              <a:t>En el gobierno de Enrique Peña Nieto, el </a:t>
            </a:r>
            <a:r>
              <a:rPr lang="es-MX" sz="1400" dirty="0">
                <a:cs typeface="Arial" panose="020B0604020202020204" pitchFamily="34" charset="0"/>
              </a:rPr>
              <a:t>Programa </a:t>
            </a:r>
            <a:r>
              <a:rPr lang="es-MX" sz="1400" dirty="0" smtClean="0">
                <a:cs typeface="Arial" panose="020B0604020202020204" pitchFamily="34" charset="0"/>
              </a:rPr>
              <a:t>adquiere  </a:t>
            </a:r>
            <a:r>
              <a:rPr lang="es-MX" sz="1400" dirty="0">
                <a:cs typeface="Arial" panose="020B0604020202020204" pitchFamily="34" charset="0"/>
              </a:rPr>
              <a:t>una cobertura nacional, identifica los hogares que se encuentran en situación de pobreza, por medio de una encuesta de características socioeconómicas y demográficas y si la familia califica, se incorpora </a:t>
            </a:r>
            <a:r>
              <a:rPr lang="es-MX" sz="1400" dirty="0" smtClean="0">
                <a:cs typeface="Arial" panose="020B0604020202020204" pitchFamily="34" charset="0"/>
              </a:rPr>
              <a:t>al mismo. </a:t>
            </a:r>
            <a:r>
              <a:rPr lang="es-MX" sz="1400" dirty="0">
                <a:cs typeface="Arial" panose="020B0604020202020204" pitchFamily="34" charset="0"/>
              </a:rPr>
              <a:t>La titular beneficiaria, que generalmente es la madre de familia o quien se hace cargo del hogar, deberá cumplir corresponsabilidades en salud y educación para poder recibir los apoyos monetarios.</a:t>
            </a:r>
          </a:p>
          <a:p>
            <a:pPr algn="just"/>
            <a:endParaRPr lang="es-MX" sz="1400" dirty="0" smtClean="0">
              <a:cs typeface="Arial" panose="020B0604020202020204" pitchFamily="34" charset="0"/>
            </a:endParaRPr>
          </a:p>
          <a:p>
            <a:pPr algn="just"/>
            <a:endParaRPr lang="es-MX" sz="1400" dirty="0">
              <a:cs typeface="Arial" panose="020B0604020202020204" pitchFamily="34" charset="0"/>
            </a:endParaRPr>
          </a:p>
          <a:p>
            <a:pPr algn="just"/>
            <a:r>
              <a:rPr lang="es-MX" sz="1400" dirty="0" smtClean="0">
                <a:cs typeface="Arial" panose="020B0604020202020204" pitchFamily="34" charset="0"/>
              </a:rPr>
              <a:t>El 5 de Septiembre de 2014, Oportunidades crece, se fortalece y se transforma en PROSPERA, Programa de Inclusión Social, que articula y coordina la oferta institucional de programas y acciones de política social, incluyendo aquellas relacionadas con el fomento productivo, generación de ingresos, bienestar económico, inclusión financiera y laboral, educación, alimentación y salud; dirigida a la población que se encuentra en situación de pobreza, bajo esquemas de corresponsabilidad que permitan a las familias mejorar sus condiciones de vida, aseguren el disfrute de sus derechos sociales y el acceso al desarrollo social con igualdad de oportunidades.</a:t>
            </a:r>
          </a:p>
        </p:txBody>
      </p:sp>
      <p:pic>
        <p:nvPicPr>
          <p:cNvPr id="3" name="2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2705" y="1086117"/>
            <a:ext cx="1467727" cy="614271"/>
          </a:xfrm>
          <a:prstGeom prst="rect">
            <a:avLst/>
          </a:prstGeom>
        </p:spPr>
      </p:pic>
    </p:spTree>
    <p:extLst>
      <p:ext uri="{BB962C8B-B14F-4D97-AF65-F5344CB8AC3E}">
        <p14:creationId xmlns:p14="http://schemas.microsoft.com/office/powerpoint/2010/main" val="562800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83568" y="1340768"/>
            <a:ext cx="7776864" cy="1508105"/>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OBJETIVO DEL PROGRAMA.</a:t>
            </a:r>
          </a:p>
          <a:p>
            <a:pPr algn="just"/>
            <a:r>
              <a:rPr lang="es-MX" b="1" dirty="0" smtClean="0">
                <a:latin typeface="Arial" panose="020B0604020202020204" pitchFamily="34" charset="0"/>
                <a:cs typeface="Arial" panose="020B0604020202020204" pitchFamily="34" charset="0"/>
              </a:rPr>
              <a:t> </a:t>
            </a:r>
          </a:p>
          <a:p>
            <a:pPr algn="just"/>
            <a:r>
              <a:rPr lang="es-MX" sz="1400" dirty="0" smtClean="0">
                <a:cs typeface="Arial" panose="020B0604020202020204" pitchFamily="34" charset="0"/>
              </a:rPr>
              <a:t>Contribuir a fortalecer el cumplimiento efectivo de los derechos sociales que potencien las capacidades de las personas en situación de pobreza a través de acciones que amplían el desarrollo de sus capacidades en alimentación, salud y educación y el acceso a otras dimensiones de bienestar para coadyuvar a la ruptura del ciclo intergeneracional de la pobreza.</a:t>
            </a:r>
          </a:p>
        </p:txBody>
      </p:sp>
      <p:pic>
        <p:nvPicPr>
          <p:cNvPr id="1026" name="Picture 2" descr="https://www.prospera.gob.mx/swb/work/models/PROSPERA2015/Resource/68/2/images/Soci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33" y="3284984"/>
            <a:ext cx="4266220" cy="2719716"/>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5220072" y="3429000"/>
            <a:ext cx="3527575" cy="2492990"/>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COMPONENTES DEL PROGRAMA</a:t>
            </a:r>
          </a:p>
          <a:p>
            <a:pPr algn="just"/>
            <a:endParaRPr lang="es-MX" sz="1400" b="1" dirty="0" smtClean="0">
              <a:latin typeface="Arial" panose="020B0604020202020204" pitchFamily="34" charset="0"/>
              <a:cs typeface="Arial" panose="020B0604020202020204" pitchFamily="34" charset="0"/>
            </a:endParaRPr>
          </a:p>
          <a:p>
            <a:pPr marL="722313" indent="-457200" algn="just">
              <a:buFont typeface="Wingdings" panose="05000000000000000000" pitchFamily="2" charset="2"/>
              <a:buChar char="Ø"/>
            </a:pPr>
            <a:r>
              <a:rPr lang="es-MX" sz="1400" dirty="0" smtClean="0">
                <a:cs typeface="Arial" panose="020B0604020202020204" pitchFamily="34" charset="0"/>
              </a:rPr>
              <a:t>Alimentación</a:t>
            </a:r>
          </a:p>
          <a:p>
            <a:pPr marL="722313" indent="-457200" algn="just">
              <a:buFont typeface="Wingdings" panose="05000000000000000000" pitchFamily="2" charset="2"/>
              <a:buChar char="Ø"/>
            </a:pPr>
            <a:r>
              <a:rPr lang="es-MX" sz="1400" dirty="0" smtClean="0">
                <a:cs typeface="Arial" panose="020B0604020202020204" pitchFamily="34" charset="0"/>
              </a:rPr>
              <a:t>Educación</a:t>
            </a:r>
          </a:p>
          <a:p>
            <a:pPr marL="722313" indent="-457200" algn="just">
              <a:buFont typeface="Wingdings" panose="05000000000000000000" pitchFamily="2" charset="2"/>
              <a:buChar char="Ø"/>
            </a:pPr>
            <a:r>
              <a:rPr lang="es-MX" sz="1400" dirty="0" smtClean="0">
                <a:cs typeface="Arial" panose="020B0604020202020204" pitchFamily="34" charset="0"/>
              </a:rPr>
              <a:t>Salud</a:t>
            </a:r>
          </a:p>
          <a:p>
            <a:pPr marL="722313" indent="-457200" algn="just">
              <a:buFont typeface="Wingdings" panose="05000000000000000000" pitchFamily="2" charset="2"/>
              <a:buChar char="Ø"/>
            </a:pPr>
            <a:r>
              <a:rPr lang="es-MX" sz="1400" dirty="0" smtClean="0">
                <a:cs typeface="Arial" panose="020B0604020202020204" pitchFamily="34" charset="0"/>
              </a:rPr>
              <a:t>Inclusión laboral</a:t>
            </a:r>
          </a:p>
          <a:p>
            <a:pPr marL="722313" indent="-457200" algn="just">
              <a:buFont typeface="Wingdings" panose="05000000000000000000" pitchFamily="2" charset="2"/>
              <a:buChar char="Ø"/>
            </a:pPr>
            <a:r>
              <a:rPr lang="es-MX" sz="1400" dirty="0" smtClean="0">
                <a:cs typeface="Arial" panose="020B0604020202020204" pitchFamily="34" charset="0"/>
              </a:rPr>
              <a:t>Inclusión productiva</a:t>
            </a:r>
          </a:p>
          <a:p>
            <a:pPr marL="722313" indent="-457200" algn="just">
              <a:buFont typeface="Wingdings" panose="05000000000000000000" pitchFamily="2" charset="2"/>
              <a:buChar char="Ø"/>
            </a:pPr>
            <a:r>
              <a:rPr lang="es-MX" sz="1400" dirty="0" smtClean="0">
                <a:cs typeface="Arial" panose="020B0604020202020204" pitchFamily="34" charset="0"/>
              </a:rPr>
              <a:t>Inclusión financiera</a:t>
            </a:r>
          </a:p>
          <a:p>
            <a:pPr marL="722313" indent="-457200" algn="just">
              <a:buFont typeface="Wingdings" panose="05000000000000000000" pitchFamily="2" charset="2"/>
              <a:buChar char="Ø"/>
            </a:pPr>
            <a:r>
              <a:rPr lang="es-MX" sz="1400" dirty="0" smtClean="0">
                <a:cs typeface="Arial" panose="020B0604020202020204" pitchFamily="34" charset="0"/>
              </a:rPr>
              <a:t>Inclusión </a:t>
            </a:r>
            <a:r>
              <a:rPr lang="es-MX" sz="1400" dirty="0">
                <a:cs typeface="Arial" panose="020B0604020202020204" pitchFamily="34" charset="0"/>
              </a:rPr>
              <a:t>s</a:t>
            </a:r>
            <a:r>
              <a:rPr lang="es-MX" sz="1400" dirty="0" smtClean="0">
                <a:cs typeface="Arial" panose="020B0604020202020204" pitchFamily="34" charset="0"/>
              </a:rPr>
              <a:t>ocial</a:t>
            </a:r>
          </a:p>
          <a:p>
            <a:pPr marL="722313" indent="-457200" algn="just">
              <a:buFont typeface="Wingdings" panose="05000000000000000000" pitchFamily="2" charset="2"/>
              <a:buChar char="Ø"/>
            </a:pPr>
            <a:r>
              <a:rPr lang="es-MX" sz="1400" dirty="0" smtClean="0">
                <a:cs typeface="Arial" panose="020B0604020202020204" pitchFamily="34" charset="0"/>
              </a:rPr>
              <a:t>Participación social</a:t>
            </a:r>
          </a:p>
          <a:p>
            <a:pPr marL="722313" indent="-457200" algn="just">
              <a:buFont typeface="Wingdings" panose="05000000000000000000" pitchFamily="2" charset="2"/>
              <a:buChar char="Ø"/>
            </a:pPr>
            <a:r>
              <a:rPr lang="es-MX" sz="1400" dirty="0" smtClean="0">
                <a:cs typeface="Arial" panose="020B0604020202020204" pitchFamily="34" charset="0"/>
              </a:rPr>
              <a:t>Derecho de audiencia</a:t>
            </a:r>
          </a:p>
        </p:txBody>
      </p:sp>
    </p:spTree>
    <p:extLst>
      <p:ext uri="{BB962C8B-B14F-4D97-AF65-F5344CB8AC3E}">
        <p14:creationId xmlns:p14="http://schemas.microsoft.com/office/powerpoint/2010/main" val="4238531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4385" y="1168876"/>
            <a:ext cx="7776864" cy="2462213"/>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PROSPERA Y LA GESTIÓN </a:t>
            </a:r>
            <a:r>
              <a:rPr lang="es-MX" sz="1600" b="1" dirty="0">
                <a:latin typeface="Arial" panose="020B0604020202020204" pitchFamily="34" charset="0"/>
                <a:cs typeface="Arial" panose="020B0604020202020204" pitchFamily="34" charset="0"/>
              </a:rPr>
              <a:t>PARA RESULTADOS DEL DESARROLLO</a:t>
            </a:r>
            <a:r>
              <a:rPr lang="es-MX" sz="1200" b="1" dirty="0">
                <a:latin typeface="Arial" panose="020B0604020202020204" pitchFamily="34" charset="0"/>
                <a:cs typeface="Arial" panose="020B0604020202020204" pitchFamily="34" charset="0"/>
              </a:rPr>
              <a:t>.</a:t>
            </a:r>
          </a:p>
          <a:p>
            <a:pPr algn="just"/>
            <a:endParaRPr lang="es-MX" sz="1200" dirty="0" smtClean="0">
              <a:solidFill>
                <a:srgbClr val="000000"/>
              </a:solidFill>
              <a:latin typeface="Arial" panose="020B0604020202020204" pitchFamily="34" charset="0"/>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a:p>
            <a:pPr algn="just"/>
            <a:r>
              <a:rPr lang="es-MX" sz="1400" dirty="0" smtClean="0">
                <a:solidFill>
                  <a:srgbClr val="000000"/>
                </a:solidFill>
                <a:ea typeface="Calibri"/>
                <a:cs typeface="Arial" panose="020B0604020202020204" pitchFamily="34" charset="0"/>
              </a:rPr>
              <a:t>Durante la administración de Ernesto Zedillo se crea la nueva estructura programática, así como la articulación inicial del Sistema de Evaluación del Desempeño (SED), antecedentes fundamentales para la implementación futura de la </a:t>
            </a:r>
            <a:r>
              <a:rPr lang="es-MX" sz="1400" dirty="0" smtClean="0">
                <a:cs typeface="Arial" panose="020B0604020202020204" pitchFamily="34" charset="0"/>
              </a:rPr>
              <a:t>gestión para resultados del desarrollo en México.</a:t>
            </a:r>
          </a:p>
          <a:p>
            <a:pPr algn="just"/>
            <a:endParaRPr lang="es-MX" sz="1400" dirty="0" smtClean="0">
              <a:cs typeface="Arial" panose="020B0604020202020204" pitchFamily="34" charset="0"/>
            </a:endParaRPr>
          </a:p>
          <a:p>
            <a:pPr algn="just"/>
            <a:r>
              <a:rPr lang="es-MX" sz="1400" dirty="0" smtClean="0">
                <a:solidFill>
                  <a:srgbClr val="000000"/>
                </a:solidFill>
                <a:ea typeface="Calibri"/>
                <a:cs typeface="Arial" panose="020B0604020202020204" pitchFamily="34" charset="0"/>
              </a:rPr>
              <a:t>La agenda del desarrollo  a nivel mundial, con iniciativas como los Objetivos de Desarrollo del Milenio (ODM), han incidido sobre el diseño de los programas  orientados a disminuir la pobreza  en países  como México, a través de reformas  a la gestión  y  a la demostración de los resultados alcanzados.</a:t>
            </a:r>
            <a:endParaRPr lang="es-MX" sz="1400" dirty="0">
              <a:solidFill>
                <a:srgbClr val="000000"/>
              </a:solidFill>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037" y="3933056"/>
            <a:ext cx="2934463" cy="1870720"/>
          </a:xfrm>
          <a:prstGeom prst="rect">
            <a:avLst/>
          </a:prstGeom>
        </p:spPr>
      </p:pic>
      <p:sp>
        <p:nvSpPr>
          <p:cNvPr id="7" name="6 Rectángulo"/>
          <p:cNvSpPr/>
          <p:nvPr/>
        </p:nvSpPr>
        <p:spPr>
          <a:xfrm>
            <a:off x="4067944" y="2562335"/>
            <a:ext cx="4393305" cy="3108543"/>
          </a:xfrm>
          <a:prstGeom prst="rect">
            <a:avLst/>
          </a:prstGeom>
        </p:spPr>
        <p:txBody>
          <a:bodyPr wrap="square">
            <a:spAutoFit/>
          </a:bodyPr>
          <a:lstStyle/>
          <a:p>
            <a:pPr algn="just"/>
            <a:endParaRPr lang="es-MX" sz="1400" dirty="0" smtClean="0">
              <a:solidFill>
                <a:srgbClr val="000000"/>
              </a:solidFill>
              <a:ea typeface="Calibri"/>
              <a:cs typeface="Arial" panose="020B0604020202020204" pitchFamily="34" charset="0"/>
            </a:endParaRPr>
          </a:p>
          <a:p>
            <a:pPr algn="just"/>
            <a:endParaRPr lang="es-MX" sz="1400" dirty="0">
              <a:solidFill>
                <a:srgbClr val="000000"/>
              </a:solidFill>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a:p>
            <a:pPr algn="just"/>
            <a:endParaRPr lang="es-MX" sz="1400" dirty="0">
              <a:solidFill>
                <a:srgbClr val="000000"/>
              </a:solidFill>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a:p>
            <a:pPr algn="just"/>
            <a:endParaRPr lang="es-MX" sz="1400" dirty="0" smtClean="0">
              <a:solidFill>
                <a:srgbClr val="000000"/>
              </a:solidFill>
              <a:ea typeface="Calibri"/>
              <a:cs typeface="Arial" panose="020B0604020202020204" pitchFamily="34" charset="0"/>
            </a:endParaRPr>
          </a:p>
          <a:p>
            <a:pPr algn="just"/>
            <a:r>
              <a:rPr lang="es-MX" sz="1400" dirty="0" smtClean="0">
                <a:solidFill>
                  <a:srgbClr val="000000"/>
                </a:solidFill>
                <a:ea typeface="Calibri"/>
                <a:cs typeface="Arial" panose="020B0604020202020204" pitchFamily="34" charset="0"/>
              </a:rPr>
              <a:t>En </a:t>
            </a:r>
            <a:r>
              <a:rPr lang="es-MX" sz="1400" dirty="0">
                <a:solidFill>
                  <a:srgbClr val="000000"/>
                </a:solidFill>
                <a:ea typeface="Calibri"/>
                <a:cs typeface="Arial" panose="020B0604020202020204" pitchFamily="34" charset="0"/>
              </a:rPr>
              <a:t>2006, </a:t>
            </a:r>
            <a:r>
              <a:rPr lang="es-MX" sz="1400" dirty="0" smtClean="0">
                <a:solidFill>
                  <a:srgbClr val="000000"/>
                </a:solidFill>
                <a:ea typeface="Calibri"/>
                <a:cs typeface="Arial" panose="020B0604020202020204" pitchFamily="34" charset="0"/>
              </a:rPr>
              <a:t>se promulga </a:t>
            </a:r>
            <a:r>
              <a:rPr lang="es-MX" sz="1400" dirty="0">
                <a:solidFill>
                  <a:srgbClr val="000000"/>
                </a:solidFill>
                <a:ea typeface="Calibri"/>
                <a:cs typeface="Arial" panose="020B0604020202020204" pitchFamily="34" charset="0"/>
              </a:rPr>
              <a:t>la Ley de Presupuesto y Responsabilidad Hacendaria y la estructuración de la estrategia de evaluación y gestión del desempeño </a:t>
            </a:r>
            <a:r>
              <a:rPr lang="es-MX" sz="1400" dirty="0" smtClean="0">
                <a:solidFill>
                  <a:srgbClr val="000000"/>
                </a:solidFill>
                <a:ea typeface="Calibri"/>
                <a:cs typeface="Arial" panose="020B0604020202020204" pitchFamily="34" charset="0"/>
              </a:rPr>
              <a:t>como  </a:t>
            </a:r>
            <a:r>
              <a:rPr lang="es-MX" sz="1400" dirty="0">
                <a:solidFill>
                  <a:srgbClr val="000000"/>
                </a:solidFill>
                <a:ea typeface="Calibri"/>
                <a:cs typeface="Arial" panose="020B0604020202020204" pitchFamily="34" charset="0"/>
              </a:rPr>
              <a:t>acciones concretas para implementar en el Gobierno Federal una política de gestión para resultados del desarrollo, orientada básicamente a los programas de desarrollo social. </a:t>
            </a:r>
            <a:endParaRPr lang="es-MX" sz="1400" dirty="0" smtClean="0">
              <a:solidFill>
                <a:srgbClr val="000000"/>
              </a:solidFill>
              <a:ea typeface="Calibri"/>
              <a:cs typeface="Arial" panose="020B0604020202020204" pitchFamily="34" charset="0"/>
            </a:endParaRPr>
          </a:p>
        </p:txBody>
      </p:sp>
    </p:spTree>
    <p:extLst>
      <p:ext uri="{BB962C8B-B14F-4D97-AF65-F5344CB8AC3E}">
        <p14:creationId xmlns:p14="http://schemas.microsoft.com/office/powerpoint/2010/main" val="340854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84385" y="1252498"/>
            <a:ext cx="7776864" cy="2308324"/>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PROSPERA Y LA GESTIÓN </a:t>
            </a:r>
            <a:r>
              <a:rPr lang="es-MX" sz="1600" b="1" dirty="0">
                <a:latin typeface="Arial" panose="020B0604020202020204" pitchFamily="34" charset="0"/>
                <a:cs typeface="Arial" panose="020B0604020202020204" pitchFamily="34" charset="0"/>
              </a:rPr>
              <a:t>PARA RESULTADOS DEL DESARROLLO</a:t>
            </a:r>
            <a:r>
              <a:rPr lang="es-MX" sz="1600" b="1" dirty="0" smtClean="0">
                <a:latin typeface="Arial" panose="020B0604020202020204" pitchFamily="34" charset="0"/>
                <a:cs typeface="Arial" panose="020B0604020202020204" pitchFamily="34" charset="0"/>
              </a:rPr>
              <a:t>.</a:t>
            </a:r>
          </a:p>
          <a:p>
            <a:pPr algn="just"/>
            <a:endParaRPr lang="es-MX" sz="1600" b="1" dirty="0" smtClean="0">
              <a:latin typeface="Arial" panose="020B0604020202020204" pitchFamily="34" charset="0"/>
              <a:cs typeface="Arial" panose="020B0604020202020204" pitchFamily="34" charset="0"/>
            </a:endParaRPr>
          </a:p>
          <a:p>
            <a:pPr algn="just"/>
            <a:r>
              <a:rPr lang="es-MX" sz="1400" dirty="0">
                <a:solidFill>
                  <a:srgbClr val="000000"/>
                </a:solidFill>
                <a:ea typeface="Calibri"/>
                <a:cs typeface="Arial" panose="020B0604020202020204" pitchFamily="34" charset="0"/>
              </a:rPr>
              <a:t>A partir de la administración de Felipe Calderón se fortalecen los esquemas de evaluación del desempeño a nivel de programas públicos, como una necesidad por contar con información transparente y efectiva en la ejecución del gasto público</a:t>
            </a:r>
            <a:r>
              <a:rPr lang="es-MX" sz="1400" dirty="0" smtClean="0">
                <a:solidFill>
                  <a:srgbClr val="000000"/>
                </a:solidFill>
                <a:ea typeface="Calibri"/>
                <a:cs typeface="Arial" panose="020B0604020202020204" pitchFamily="34" charset="0"/>
              </a:rPr>
              <a:t>.</a:t>
            </a:r>
          </a:p>
          <a:p>
            <a:pPr algn="just"/>
            <a:endParaRPr lang="es-MX" sz="1400" dirty="0" smtClean="0">
              <a:cs typeface="Arial" panose="020B0604020202020204" pitchFamily="34" charset="0"/>
            </a:endParaRPr>
          </a:p>
          <a:p>
            <a:pPr algn="just"/>
            <a:r>
              <a:rPr lang="es-MX" sz="1400" dirty="0" smtClean="0">
                <a:cs typeface="Arial" panose="020B0604020202020204" pitchFamily="34" charset="0"/>
              </a:rPr>
              <a:t>El </a:t>
            </a:r>
            <a:r>
              <a:rPr lang="es-MX" sz="1400" dirty="0">
                <a:cs typeface="Arial" panose="020B0604020202020204" pitchFamily="34" charset="0"/>
              </a:rPr>
              <a:t>G</a:t>
            </a:r>
            <a:r>
              <a:rPr lang="es-MX" sz="1400" dirty="0" smtClean="0">
                <a:cs typeface="Arial" panose="020B0604020202020204" pitchFamily="34" charset="0"/>
              </a:rPr>
              <a:t>obierno Federal ha tenido una especial atención,  </a:t>
            </a:r>
            <a:r>
              <a:rPr lang="es-MX" sz="1400" dirty="0">
                <a:cs typeface="Arial" panose="020B0604020202020204" pitchFamily="34" charset="0"/>
              </a:rPr>
              <a:t>para vincular todo el proceso de </a:t>
            </a:r>
            <a:r>
              <a:rPr lang="es-MX" sz="1400" dirty="0" smtClean="0">
                <a:cs typeface="Arial" panose="020B0604020202020204" pitchFamily="34" charset="0"/>
              </a:rPr>
              <a:t>Planeación,  Presupuestación  y Evaluación de </a:t>
            </a:r>
            <a:r>
              <a:rPr lang="es-MX" sz="1400" dirty="0">
                <a:cs typeface="Arial" panose="020B0604020202020204" pitchFamily="34" charset="0"/>
              </a:rPr>
              <a:t>los programas sociales, particularmente el programa PROSPERA, </a:t>
            </a:r>
            <a:r>
              <a:rPr lang="es-MX" sz="1400" dirty="0" smtClean="0">
                <a:cs typeface="Arial" panose="020B0604020202020204" pitchFamily="34" charset="0"/>
              </a:rPr>
              <a:t>a </a:t>
            </a:r>
            <a:r>
              <a:rPr lang="es-MX" sz="1400" dirty="0">
                <a:cs typeface="Arial" panose="020B0604020202020204" pitchFamily="34" charset="0"/>
              </a:rPr>
              <a:t>través de la construcción de indicadores que </a:t>
            </a:r>
            <a:r>
              <a:rPr lang="es-MX" sz="1400" dirty="0" smtClean="0">
                <a:cs typeface="Arial" panose="020B0604020202020204" pitchFamily="34" charset="0"/>
              </a:rPr>
              <a:t>orientan </a:t>
            </a:r>
            <a:r>
              <a:rPr lang="es-MX" sz="1400" dirty="0">
                <a:cs typeface="Arial" panose="020B0604020202020204" pitchFamily="34" charset="0"/>
              </a:rPr>
              <a:t>la </a:t>
            </a:r>
            <a:r>
              <a:rPr lang="es-MX" sz="1400" dirty="0" smtClean="0">
                <a:cs typeface="Arial" panose="020B0604020202020204" pitchFamily="34" charset="0"/>
              </a:rPr>
              <a:t>asignación de </a:t>
            </a:r>
            <a:r>
              <a:rPr lang="es-MX" sz="1400" dirty="0">
                <a:cs typeface="Arial" panose="020B0604020202020204" pitchFamily="34" charset="0"/>
              </a:rPr>
              <a:t>los recursos </a:t>
            </a:r>
            <a:r>
              <a:rPr lang="es-MX" sz="1400" dirty="0" smtClean="0">
                <a:cs typeface="Arial" panose="020B0604020202020204" pitchFamily="34" charset="0"/>
              </a:rPr>
              <a:t>de </a:t>
            </a:r>
            <a:r>
              <a:rPr lang="es-MX" sz="1400" dirty="0">
                <a:cs typeface="Arial" panose="020B0604020202020204" pitchFamily="34" charset="0"/>
              </a:rPr>
              <a:t>manera estratégica, </a:t>
            </a:r>
            <a:r>
              <a:rPr lang="es-MX" sz="1400" dirty="0" smtClean="0">
                <a:cs typeface="Arial" panose="020B0604020202020204" pitchFamily="34" charset="0"/>
              </a:rPr>
              <a:t>mejorando </a:t>
            </a:r>
            <a:r>
              <a:rPr lang="es-MX" sz="1400" dirty="0">
                <a:cs typeface="Arial" panose="020B0604020202020204" pitchFamily="34" charset="0"/>
              </a:rPr>
              <a:t>la visibilidad de los resultados en bienestar de la población en cobertura</a:t>
            </a:r>
            <a:r>
              <a:rPr lang="es-MX" sz="1400" dirty="0" smtClean="0">
                <a:cs typeface="Arial" panose="020B0604020202020204" pitchFamily="34" charset="0"/>
              </a:rPr>
              <a:t>.</a:t>
            </a:r>
            <a:endParaRPr lang="es-MX" sz="1400" dirty="0">
              <a:cs typeface="Arial" panose="020B0604020202020204"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622" y="3717032"/>
            <a:ext cx="3121305" cy="1989832"/>
          </a:xfrm>
          <a:prstGeom prst="rect">
            <a:avLst/>
          </a:prstGeom>
        </p:spPr>
      </p:pic>
      <p:sp>
        <p:nvSpPr>
          <p:cNvPr id="6" name="5 Rectángulo"/>
          <p:cNvSpPr/>
          <p:nvPr/>
        </p:nvSpPr>
        <p:spPr>
          <a:xfrm>
            <a:off x="684385" y="2996952"/>
            <a:ext cx="4247655" cy="2462213"/>
          </a:xfrm>
          <a:prstGeom prst="rect">
            <a:avLst/>
          </a:prstGeom>
        </p:spPr>
        <p:txBody>
          <a:bodyPr wrap="square">
            <a:spAutoFit/>
          </a:bodyPr>
          <a:lstStyle/>
          <a:p>
            <a:pPr algn="just"/>
            <a:endParaRPr lang="es-MX" sz="1400" dirty="0" smtClean="0">
              <a:cs typeface="Arial" panose="020B0604020202020204" pitchFamily="34" charset="0"/>
            </a:endParaRPr>
          </a:p>
          <a:p>
            <a:pPr algn="just"/>
            <a:endParaRPr lang="es-MX" sz="1400" dirty="0">
              <a:cs typeface="Arial" panose="020B0604020202020204" pitchFamily="34" charset="0"/>
            </a:endParaRPr>
          </a:p>
          <a:p>
            <a:pPr algn="just"/>
            <a:endParaRPr lang="es-MX" sz="1400" dirty="0">
              <a:cs typeface="Arial" panose="020B0604020202020204" pitchFamily="34" charset="0"/>
            </a:endParaRPr>
          </a:p>
          <a:p>
            <a:pPr algn="just"/>
            <a:endParaRPr lang="es-MX" sz="1400" dirty="0" smtClean="0">
              <a:cs typeface="Arial" panose="020B0604020202020204" pitchFamily="34" charset="0"/>
            </a:endParaRPr>
          </a:p>
          <a:p>
            <a:pPr algn="just"/>
            <a:r>
              <a:rPr lang="es-MX" sz="1400" dirty="0" smtClean="0">
                <a:cs typeface="Arial" panose="020B0604020202020204" pitchFamily="34" charset="0"/>
              </a:rPr>
              <a:t>A través del SED y la </a:t>
            </a:r>
            <a:r>
              <a:rPr lang="es-MX" sz="1400" dirty="0">
                <a:cs typeface="Arial" panose="020B0604020202020204" pitchFamily="34" charset="0"/>
              </a:rPr>
              <a:t>coordinación operativa del CONEVAL, </a:t>
            </a:r>
            <a:r>
              <a:rPr lang="es-MX" sz="1400" dirty="0" smtClean="0">
                <a:cs typeface="Arial" panose="020B0604020202020204" pitchFamily="34" charset="0"/>
              </a:rPr>
              <a:t> </a:t>
            </a:r>
            <a:r>
              <a:rPr lang="es-MX" sz="1400" dirty="0">
                <a:cs typeface="Arial" panose="020B0604020202020204" pitchFamily="34" charset="0"/>
              </a:rPr>
              <a:t>como instancia evaluadora de los programas en materia de desarrollo social, </a:t>
            </a:r>
            <a:r>
              <a:rPr lang="es-MX" sz="1400" dirty="0" smtClean="0">
                <a:cs typeface="Arial" panose="020B0604020202020204" pitchFamily="34" charset="0"/>
              </a:rPr>
              <a:t>se genera la  </a:t>
            </a:r>
            <a:r>
              <a:rPr lang="es-MX" sz="1400" dirty="0">
                <a:cs typeface="Arial" panose="020B0604020202020204" pitchFamily="34" charset="0"/>
              </a:rPr>
              <a:t>información que </a:t>
            </a:r>
            <a:r>
              <a:rPr lang="es-MX" sz="1400" dirty="0" smtClean="0">
                <a:cs typeface="Arial" panose="020B0604020202020204" pitchFamily="34" charset="0"/>
              </a:rPr>
              <a:t>apoya  la construcción de </a:t>
            </a:r>
            <a:r>
              <a:rPr lang="es-MX" sz="1400" dirty="0">
                <a:cs typeface="Arial" panose="020B0604020202020204" pitchFamily="34" charset="0"/>
              </a:rPr>
              <a:t>indicadores , la toma de decisiones en materia presupuestaria y la divulgación de los resultados hacia las instituciones públicas </a:t>
            </a:r>
            <a:r>
              <a:rPr lang="es-MX" sz="1400" dirty="0" smtClean="0">
                <a:cs typeface="Arial" panose="020B0604020202020204" pitchFamily="34" charset="0"/>
              </a:rPr>
              <a:t>, el Congreso y  </a:t>
            </a:r>
            <a:r>
              <a:rPr lang="es-MX" sz="1400" dirty="0">
                <a:cs typeface="Arial" panose="020B0604020202020204" pitchFamily="34" charset="0"/>
              </a:rPr>
              <a:t>la sociedad en </a:t>
            </a:r>
            <a:r>
              <a:rPr lang="es-MX" sz="1400" dirty="0" smtClean="0">
                <a:cs typeface="Arial" panose="020B0604020202020204" pitchFamily="34" charset="0"/>
              </a:rPr>
              <a:t>general.</a:t>
            </a:r>
            <a:endParaRPr lang="es-MX" sz="1400" dirty="0">
              <a:cs typeface="Arial" panose="020B0604020202020204" pitchFamily="34" charset="0"/>
            </a:endParaRPr>
          </a:p>
        </p:txBody>
      </p:sp>
    </p:spTree>
    <p:extLst>
      <p:ext uri="{BB962C8B-B14F-4D97-AF65-F5344CB8AC3E}">
        <p14:creationId xmlns:p14="http://schemas.microsoft.com/office/powerpoint/2010/main" val="3152338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7143" y="1660153"/>
            <a:ext cx="8136904" cy="3785652"/>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LA EVALUACIÓN DEL PROGRAMA.</a:t>
            </a:r>
          </a:p>
          <a:p>
            <a:pPr algn="just"/>
            <a:endParaRPr lang="es-MX" sz="1400" dirty="0"/>
          </a:p>
          <a:p>
            <a:pPr algn="just"/>
            <a:r>
              <a:rPr lang="es-MX" sz="1400" dirty="0"/>
              <a:t>Desde el inicio de su operación, el </a:t>
            </a:r>
            <a:r>
              <a:rPr lang="es-MX" sz="1400" dirty="0" smtClean="0"/>
              <a:t>programa PROSPERA ha sido evaluado de manera externa, lo que ha permitido  a la SEDESOL instrumentar </a:t>
            </a:r>
            <a:r>
              <a:rPr lang="es-MX" sz="1400" dirty="0"/>
              <a:t>ajustes en </a:t>
            </a:r>
            <a:r>
              <a:rPr lang="es-MX" sz="1400" dirty="0" smtClean="0"/>
              <a:t>su diseño y  ejecución, para  </a:t>
            </a:r>
            <a:r>
              <a:rPr lang="es-MX" sz="1400" dirty="0"/>
              <a:t>contribuir al cumplimiento de </a:t>
            </a:r>
            <a:r>
              <a:rPr lang="es-MX" sz="1400" dirty="0" smtClean="0"/>
              <a:t>sus </a:t>
            </a:r>
            <a:r>
              <a:rPr lang="es-MX" sz="1400" dirty="0"/>
              <a:t>objetivos y </a:t>
            </a:r>
            <a:r>
              <a:rPr lang="es-MX" sz="1400" dirty="0" smtClean="0"/>
              <a:t>metas</a:t>
            </a:r>
            <a:r>
              <a:rPr lang="es-MX" sz="1400" dirty="0"/>
              <a:t>.</a:t>
            </a:r>
            <a:endParaRPr lang="es-MX" sz="1400" dirty="0" smtClean="0"/>
          </a:p>
          <a:p>
            <a:pPr algn="just"/>
            <a:endParaRPr lang="es-MX" sz="1400" dirty="0"/>
          </a:p>
          <a:p>
            <a:pPr algn="just"/>
            <a:r>
              <a:rPr lang="es-MX" sz="1400" dirty="0" smtClean="0"/>
              <a:t>Algunas de las instituciones que destacan y han llevado a cabo evaluaciones  sobre los componentes del programa  desde 1998 a la fecha, son:</a:t>
            </a:r>
          </a:p>
          <a:p>
            <a:pPr algn="just"/>
            <a:endParaRPr lang="es-MX" sz="1400" dirty="0">
              <a:cs typeface="Arial" panose="020B0604020202020204" pitchFamily="34" charset="0"/>
            </a:endParaRPr>
          </a:p>
          <a:p>
            <a:pPr marL="536575" indent="-274638" algn="just">
              <a:buFont typeface="Wingdings" panose="05000000000000000000" pitchFamily="2" charset="2"/>
              <a:buChar char="ü"/>
            </a:pPr>
            <a:r>
              <a:rPr lang="es-MX" sz="1400" dirty="0">
                <a:cs typeface="Arial" panose="020B0604020202020204" pitchFamily="34" charset="0"/>
              </a:rPr>
              <a:t>Consejo Nacional de Evaluación de la Política Social (CONEVAL</a:t>
            </a:r>
            <a:r>
              <a:rPr lang="es-MX" sz="1400" dirty="0" smtClean="0">
                <a:cs typeface="Arial" panose="020B0604020202020204" pitchFamily="34" charset="0"/>
              </a:rPr>
              <a:t>), actual instancia coordinadora de la evaluación de las políticas de desarrollo social en México.</a:t>
            </a:r>
          </a:p>
          <a:p>
            <a:pPr marL="536575" indent="-274638" algn="just">
              <a:buFont typeface="Wingdings" panose="05000000000000000000" pitchFamily="2" charset="2"/>
              <a:buChar char="ü"/>
            </a:pPr>
            <a:r>
              <a:rPr lang="es-MX" sz="1400" dirty="0" smtClean="0">
                <a:cs typeface="Arial" panose="020B0604020202020204" pitchFamily="34" charset="0"/>
              </a:rPr>
              <a:t>Instituto </a:t>
            </a:r>
            <a:r>
              <a:rPr lang="es-MX" sz="1400" dirty="0">
                <a:cs typeface="Arial" panose="020B0604020202020204" pitchFamily="34" charset="0"/>
              </a:rPr>
              <a:t>Internacional de Investigación en Políticas Alimentarias (International Food Policy Research Institute, </a:t>
            </a:r>
            <a:r>
              <a:rPr lang="es-MX" sz="1400" dirty="0" smtClean="0">
                <a:cs typeface="Arial" panose="020B0604020202020204" pitchFamily="34" charset="0"/>
              </a:rPr>
              <a:t>IFPRI)</a:t>
            </a:r>
          </a:p>
          <a:p>
            <a:pPr marL="536575" indent="-274638" algn="just">
              <a:buFont typeface="Wingdings" panose="05000000000000000000" pitchFamily="2" charset="2"/>
              <a:buChar char="ü"/>
            </a:pPr>
            <a:r>
              <a:rPr lang="es-MX" sz="1400" dirty="0" smtClean="0">
                <a:cs typeface="Arial" panose="020B0604020202020204" pitchFamily="34" charset="0"/>
              </a:rPr>
              <a:t>Centro de Investigaciones y Docencia Económica (CIDE)</a:t>
            </a:r>
          </a:p>
          <a:p>
            <a:pPr marL="536575" indent="-274638" algn="just">
              <a:buFont typeface="Wingdings" panose="05000000000000000000" pitchFamily="2" charset="2"/>
              <a:buChar char="ü"/>
            </a:pPr>
            <a:r>
              <a:rPr lang="es-MX" sz="1400" dirty="0" smtClean="0">
                <a:cs typeface="Arial" panose="020B0604020202020204" pitchFamily="34" charset="0"/>
              </a:rPr>
              <a:t>Centro de Investigaciones y Estudios Superiores en Antropología Social (CIESAS)</a:t>
            </a:r>
          </a:p>
          <a:p>
            <a:pPr marL="536575" indent="-274638" algn="just">
              <a:buFont typeface="Wingdings" panose="05000000000000000000" pitchFamily="2" charset="2"/>
              <a:buChar char="ü"/>
            </a:pPr>
            <a:r>
              <a:rPr lang="es-MX" sz="1400" dirty="0" smtClean="0">
                <a:cs typeface="Arial" panose="020B0604020202020204" pitchFamily="34" charset="0"/>
              </a:rPr>
              <a:t>Instituto Nacional de Salud Pública</a:t>
            </a:r>
          </a:p>
          <a:p>
            <a:pPr marL="536575" indent="-274638" algn="just">
              <a:buFont typeface="Wingdings" panose="05000000000000000000" pitchFamily="2" charset="2"/>
              <a:buChar char="ü"/>
            </a:pPr>
            <a:r>
              <a:rPr lang="es-MX" sz="1400" dirty="0" smtClean="0">
                <a:cs typeface="Arial" panose="020B0604020202020204" pitchFamily="34" charset="0"/>
              </a:rPr>
              <a:t>Instituto Nacional de Administración Pública A. C. (INAP)</a:t>
            </a:r>
          </a:p>
        </p:txBody>
      </p:sp>
      <p:pic>
        <p:nvPicPr>
          <p:cNvPr id="3" name="2 Imag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98127" y="1124744"/>
            <a:ext cx="1645920" cy="688848"/>
          </a:xfrm>
          <a:prstGeom prst="rect">
            <a:avLst/>
          </a:prstGeom>
        </p:spPr>
      </p:pic>
    </p:spTree>
    <p:extLst>
      <p:ext uri="{BB962C8B-B14F-4D97-AF65-F5344CB8AC3E}">
        <p14:creationId xmlns:p14="http://schemas.microsoft.com/office/powerpoint/2010/main" val="121110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07143" y="1586403"/>
            <a:ext cx="8136904" cy="4247317"/>
          </a:xfrm>
          <a:prstGeom prst="rect">
            <a:avLst/>
          </a:prstGeom>
        </p:spPr>
        <p:txBody>
          <a:bodyPr wrap="square">
            <a:spAutoFit/>
          </a:bodyPr>
          <a:lstStyle/>
          <a:p>
            <a:pPr algn="just"/>
            <a:r>
              <a:rPr lang="es-MX" sz="1600" b="1" dirty="0" smtClean="0">
                <a:latin typeface="Arial" panose="020B0604020202020204" pitchFamily="34" charset="0"/>
                <a:cs typeface="Arial" panose="020B0604020202020204" pitchFamily="34" charset="0"/>
              </a:rPr>
              <a:t>LA EVALUACIÓN DEL PROGRAMA.</a:t>
            </a:r>
          </a:p>
          <a:p>
            <a:pPr algn="just"/>
            <a:endParaRPr lang="es-MX" sz="1600" b="1" dirty="0">
              <a:latin typeface="Arial" panose="020B0604020202020204" pitchFamily="34" charset="0"/>
              <a:cs typeface="Arial" panose="020B0604020202020204" pitchFamily="34" charset="0"/>
            </a:endParaRPr>
          </a:p>
          <a:p>
            <a:pPr algn="just"/>
            <a:endParaRPr lang="es-MX" sz="1400" dirty="0"/>
          </a:p>
          <a:p>
            <a:pPr algn="just"/>
            <a:r>
              <a:rPr lang="es-MX" sz="1400" dirty="0" smtClean="0"/>
              <a:t>Entre </a:t>
            </a:r>
            <a:r>
              <a:rPr lang="es-MX" sz="1400" dirty="0"/>
              <a:t>los temas abordados en dicho proceso están</a:t>
            </a:r>
            <a:r>
              <a:rPr lang="es-MX" sz="1400" dirty="0" smtClean="0"/>
              <a:t>:</a:t>
            </a:r>
          </a:p>
          <a:p>
            <a:pPr algn="just"/>
            <a:endParaRPr lang="es-MX" sz="1400" dirty="0"/>
          </a:p>
          <a:p>
            <a:pPr marL="285750" indent="-285750" algn="just">
              <a:buFont typeface="Arial" panose="020B0604020202020204" pitchFamily="34" charset="0"/>
              <a:buChar char="•"/>
            </a:pPr>
            <a:r>
              <a:rPr lang="es-MX" sz="1400" dirty="0" smtClean="0"/>
              <a:t>El </a:t>
            </a:r>
            <a:r>
              <a:rPr lang="es-MX" sz="1400" dirty="0"/>
              <a:t>diseño y la operación del </a:t>
            </a:r>
            <a:r>
              <a:rPr lang="es-MX" sz="1400" dirty="0" smtClean="0"/>
              <a:t>Programa;</a:t>
            </a:r>
          </a:p>
          <a:p>
            <a:pPr marL="285750" indent="-285750" algn="just">
              <a:buFont typeface="Arial" panose="020B0604020202020204" pitchFamily="34" charset="0"/>
              <a:buChar char="•"/>
            </a:pPr>
            <a:r>
              <a:rPr lang="es-MX" sz="1400" dirty="0" smtClean="0"/>
              <a:t>la </a:t>
            </a:r>
            <a:r>
              <a:rPr lang="es-MX" sz="1400" dirty="0"/>
              <a:t>educación de las niñas, niños y jóvenes </a:t>
            </a:r>
            <a:r>
              <a:rPr lang="es-MX" sz="1400" dirty="0" smtClean="0"/>
              <a:t>beneficiarios;</a:t>
            </a:r>
          </a:p>
          <a:p>
            <a:pPr marL="285750" indent="-285750" algn="just">
              <a:buFont typeface="Arial" panose="020B0604020202020204" pitchFamily="34" charset="0"/>
              <a:buChar char="•"/>
            </a:pPr>
            <a:r>
              <a:rPr lang="es-MX" sz="1400" dirty="0" smtClean="0"/>
              <a:t>la </a:t>
            </a:r>
            <a:r>
              <a:rPr lang="es-MX" sz="1400" dirty="0"/>
              <a:t>salud y estado nutricional de los integrantes de los </a:t>
            </a:r>
            <a:r>
              <a:rPr lang="es-MX" sz="1400" dirty="0" smtClean="0"/>
              <a:t>hogares;</a:t>
            </a:r>
          </a:p>
          <a:p>
            <a:pPr marL="285750" indent="-285750" algn="just">
              <a:buFont typeface="Arial" panose="020B0604020202020204" pitchFamily="34" charset="0"/>
              <a:buChar char="•"/>
            </a:pPr>
            <a:r>
              <a:rPr lang="es-MX" sz="1400" dirty="0" smtClean="0"/>
              <a:t>la </a:t>
            </a:r>
            <a:r>
              <a:rPr lang="es-MX" sz="1400" dirty="0"/>
              <a:t>dinámica de consumo de los </a:t>
            </a:r>
            <a:r>
              <a:rPr lang="es-MX" sz="1400" dirty="0" smtClean="0"/>
              <a:t>hogares;</a:t>
            </a:r>
          </a:p>
          <a:p>
            <a:pPr marL="285750" indent="-285750" algn="just">
              <a:buFont typeface="Arial" panose="020B0604020202020204" pitchFamily="34" charset="0"/>
              <a:buChar char="•"/>
            </a:pPr>
            <a:r>
              <a:rPr lang="es-MX" sz="1400" dirty="0" smtClean="0"/>
              <a:t>la </a:t>
            </a:r>
            <a:r>
              <a:rPr lang="es-MX" sz="1400" dirty="0"/>
              <a:t>condición de la </a:t>
            </a:r>
            <a:r>
              <a:rPr lang="es-MX" sz="1400" dirty="0" smtClean="0"/>
              <a:t>mujer;</a:t>
            </a:r>
          </a:p>
          <a:p>
            <a:pPr marL="285750" indent="-285750" algn="just">
              <a:buFont typeface="Arial" panose="020B0604020202020204" pitchFamily="34" charset="0"/>
              <a:buChar char="•"/>
            </a:pPr>
            <a:r>
              <a:rPr lang="es-MX" sz="1400" dirty="0" smtClean="0"/>
              <a:t>la </a:t>
            </a:r>
            <a:r>
              <a:rPr lang="es-MX" sz="1400" dirty="0"/>
              <a:t>participación </a:t>
            </a:r>
            <a:r>
              <a:rPr lang="es-MX" sz="1400" dirty="0" smtClean="0"/>
              <a:t>comunitaria;</a:t>
            </a:r>
          </a:p>
          <a:p>
            <a:pPr marL="285750" indent="-285750" algn="just">
              <a:buFont typeface="Arial" panose="020B0604020202020204" pitchFamily="34" charset="0"/>
              <a:buChar char="•"/>
            </a:pPr>
            <a:r>
              <a:rPr lang="es-MX" sz="1400" dirty="0" smtClean="0"/>
              <a:t>la </a:t>
            </a:r>
            <a:r>
              <a:rPr lang="es-MX" sz="1400" dirty="0"/>
              <a:t>eficiencia en la focalización de los apoyos; entre otros</a:t>
            </a:r>
            <a:r>
              <a:rPr lang="es-MX" sz="1400" dirty="0" smtClean="0"/>
              <a:t>.</a:t>
            </a:r>
          </a:p>
          <a:p>
            <a:pPr marL="285750" indent="-285750" algn="just">
              <a:buFont typeface="Arial" panose="020B0604020202020204" pitchFamily="34" charset="0"/>
              <a:buChar char="•"/>
            </a:pPr>
            <a:endParaRPr lang="es-MX" sz="1400" dirty="0"/>
          </a:p>
          <a:p>
            <a:pPr marL="285750" indent="-285750" algn="just">
              <a:buFont typeface="Arial" panose="020B0604020202020204" pitchFamily="34" charset="0"/>
              <a:buChar char="•"/>
            </a:pPr>
            <a:endParaRPr lang="es-MX" sz="1400" dirty="0"/>
          </a:p>
          <a:p>
            <a:pPr algn="just"/>
            <a:r>
              <a:rPr lang="es-MX" sz="1400" dirty="0">
                <a:ea typeface="Calibri"/>
                <a:cs typeface="Arial" panose="020B0604020202020204" pitchFamily="34" charset="0"/>
              </a:rPr>
              <a:t>El esfuerzo de integración del SED, así como las primeras experiencias de evaluación externa, han sido útiles, por una parte, para valorar la calidad y la pertinencia de los indicadores generados y, por otra, para reconocer posibles campos de mejora y ajuste.</a:t>
            </a:r>
          </a:p>
          <a:p>
            <a:pPr marL="285750" indent="-285750" algn="just">
              <a:buFont typeface="Arial" panose="020B0604020202020204" pitchFamily="34" charset="0"/>
              <a:buChar char="•"/>
            </a:pPr>
            <a:endParaRPr lang="es-MX" sz="1400" dirty="0" smtClean="0"/>
          </a:p>
          <a:p>
            <a:pPr algn="just"/>
            <a:endParaRPr lang="es-MX" sz="1400" dirty="0"/>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597" y="2276872"/>
            <a:ext cx="2936796" cy="1872208"/>
          </a:xfrm>
          <a:prstGeom prst="rect">
            <a:avLst/>
          </a:prstGeom>
        </p:spPr>
      </p:pic>
    </p:spTree>
    <p:extLst>
      <p:ext uri="{BB962C8B-B14F-4D97-AF65-F5344CB8AC3E}">
        <p14:creationId xmlns:p14="http://schemas.microsoft.com/office/powerpoint/2010/main" val="1025407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1676</Words>
  <Application>Microsoft Office PowerPoint</Application>
  <PresentationFormat>Presentación en pantalla (4:3)</PresentationFormat>
  <Paragraphs>135</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Lic. Walter Aguilar</dc:creator>
  <cp:lastModifiedBy>Lic. Walter Aguilar</cp:lastModifiedBy>
  <cp:revision>73</cp:revision>
  <dcterms:created xsi:type="dcterms:W3CDTF">2015-10-26T19:32:26Z</dcterms:created>
  <dcterms:modified xsi:type="dcterms:W3CDTF">2015-10-27T19:55:31Z</dcterms:modified>
</cp:coreProperties>
</file>