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0" r:id="rId9"/>
    <p:sldId id="269" r:id="rId10"/>
    <p:sldId id="259" r:id="rId11"/>
    <p:sldId id="265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4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63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1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5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57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5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2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69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0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81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28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8624-C6CF-478A-868F-A7DED5DAF498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F4D4-AD7B-42AE-AB67-1414D7C9C5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86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ttp://iapchiapas.org.mx/wp-content/uploads/2013/07/logopng21-300x1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538" y="1081572"/>
            <a:ext cx="3463931" cy="1477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1971080" y="411567"/>
            <a:ext cx="7855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de Administración Pública del Estado de Chiapas A.C.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99043" y="3277660"/>
            <a:ext cx="59829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Maestría en Administración y Políticas Públicas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es-MX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Producto Integrador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i="1" dirty="0">
                <a:latin typeface="Arial" panose="020B0604020202020204" pitchFamily="34" charset="0"/>
                <a:cs typeface="Arial" panose="020B0604020202020204" pitchFamily="34" charset="0"/>
              </a:rPr>
              <a:t>Actividad 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Materia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Gestión para resultados 1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Presenta: Luis Javier Flores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Cancino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Octubre 2015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86596" y="2829461"/>
            <a:ext cx="11207817" cy="178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43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15" y="934306"/>
            <a:ext cx="9211660" cy="57255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333553" y="354430"/>
            <a:ext cx="54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MATRIZ DE INDICADORES PARA RESULTADOS</a:t>
            </a:r>
          </a:p>
        </p:txBody>
      </p:sp>
    </p:spTree>
    <p:extLst>
      <p:ext uri="{BB962C8B-B14F-4D97-AF65-F5344CB8AC3E}">
        <p14:creationId xmlns:p14="http://schemas.microsoft.com/office/powerpoint/2010/main" val="414713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33553" y="354430"/>
            <a:ext cx="823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PROPUESTAS ESTRATÉGICAS PARA LA GESTIÓN DE RESULTADOS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553" y="1109297"/>
            <a:ext cx="11389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 de las acciones dentro de la Sociedad Civil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Dotar de valor público todas las acciones correspondientes al programa analizado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Involucrar a los distintos actores interesados, tales como: sociedad civil, gobierno, empresas privadas, academia y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ONG´s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Elipse 4"/>
          <p:cNvSpPr/>
          <p:nvPr/>
        </p:nvSpPr>
        <p:spPr>
          <a:xfrm>
            <a:off x="4330459" y="3147547"/>
            <a:ext cx="1345721" cy="10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6175073" y="3147547"/>
            <a:ext cx="1345721" cy="10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6968702" y="4457826"/>
            <a:ext cx="1345721" cy="10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3422123" y="4608345"/>
            <a:ext cx="1345721" cy="10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5217541" y="5527502"/>
            <a:ext cx="1345721" cy="10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4942937" y="4217222"/>
            <a:ext cx="1811546" cy="1106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4399470" y="3359219"/>
            <a:ext cx="12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Sociedad civil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244084" y="3408540"/>
            <a:ext cx="1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Gobierno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37713" y="4790119"/>
            <a:ext cx="12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252046" y="5877674"/>
            <a:ext cx="12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Academia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422123" y="4958517"/>
            <a:ext cx="12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ONG´s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115771" y="4294475"/>
            <a:ext cx="1505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Valor público</a:t>
            </a:r>
          </a:p>
          <a:p>
            <a:pPr algn="ctr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Gobernanza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2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33553" y="354430"/>
            <a:ext cx="54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552" y="1343592"/>
            <a:ext cx="113897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impacto del Programa está supeditado a cumplir con los indicadores dependiendo del tipo de acción que se pretenda realizar. Como primer paso está la conformación de una agenda de trabajo contigua entre municipio, estado y federación para alcanzar los objetivos planteados.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abatimiento del rezago y/o marginación urbana será el principal componente a cumplir. 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Los resultados del programa además de ser medidos con indicadores previamente definidos, será la misma sociedad a través de sus representantes los que evalúen la correcta ejecución de las acciones a las cuales les serán otorgados recursos públicos, los cuales deberán ser auditados.</a:t>
            </a:r>
          </a:p>
          <a:p>
            <a:pPr algn="just"/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Programa Hábitat también considera contribuir al desarrollo urbano más allá de la urbanización sostenible: éste debe ser un acercamiento holístico e integral al desarrollo urbano que abarque las dimensiones sociales, de medio ambiente y planeación. Sustentando esta contribución se encuentra el reconocimiento interno y externo de la seguridad y prevención a nivel urbano como áreas estratégicas de intervención y componentes clave que aseguren un desarrollo urbano sostenible y una gobernanza incluyente.</a:t>
            </a:r>
          </a:p>
        </p:txBody>
      </p:sp>
    </p:spTree>
    <p:extLst>
      <p:ext uri="{BB962C8B-B14F-4D97-AF65-F5344CB8AC3E}">
        <p14:creationId xmlns:p14="http://schemas.microsoft.com/office/powerpoint/2010/main" val="43691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8408" y="4463479"/>
            <a:ext cx="11921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Caso de estudio: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 Hábitat</a:t>
            </a: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Dependencia Federal:</a:t>
            </a: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Secretaría de Desarrollo Agrario, Territorial y Urbano, SEDATU.</a:t>
            </a:r>
          </a:p>
        </p:txBody>
      </p:sp>
      <p:pic>
        <p:nvPicPr>
          <p:cNvPr id="1026" name="Picture 2" descr="https://veracruz.quadratin.com.mx/www/wp-content/uploads/2015/06/Screen-Shot-2014-09-18-at-4.52.08-PM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" t="14861" r="10296" b="21926"/>
          <a:stretch/>
        </p:blipFill>
        <p:spPr bwMode="auto">
          <a:xfrm>
            <a:off x="2242038" y="1190224"/>
            <a:ext cx="6965892" cy="280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/>
          <p:cNvCxnSpPr/>
          <p:nvPr/>
        </p:nvCxnSpPr>
        <p:spPr>
          <a:xfrm>
            <a:off x="2866292" y="3991708"/>
            <a:ext cx="64535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181155" y="1099177"/>
            <a:ext cx="116715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Programa nace en la Secretaría de Desarrollo Social, SEDESOL, en el año 2003 y emigra a la SEDATU a partir de la creación de esta Secretaría en el presente gobierno federal.</a:t>
            </a: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 componente: 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Articular políticas sociales y de desarrollo territorial y urbano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programa tiene especial interés en avanzar hacia la superación de los rezagos y los profundos contrastes sociales en las ciudades y zonas metropolitanas, así como de contribuir a transformarlas en espacios seguros, ordenados y habitables.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Programa está dirigido a enfrentar los desafíos de la pobreza y el desarrollo urbano con la instrumentación de un conjunto de acciones que combinan, entre otros aspectos, el mejoramiento de la infraestructura básica, el equipamiento de las zonas urbano-marginadas y la prevención de desastres con la entrega de servicios sociales y acciones de desarrollo comunitario en esos ámbitos.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 este Programa se busca asegurar la concurrencia y la integralidad de los esfuerzos dirigidos a apoyar a la población urbana en situación de pobreza patrimonial. El Programa es particularmente sensible a las necesidades de las mujeres, en especial las jefas de familia, las personas con capacidades diferentes y los adultos mayores.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resumen, el objetivo general del Programa, es que se propone contribuir a superar la pobreza urbana, mejorar el hábitat popular y, hacer de las ciudades y sus barrios, espacios ordenados, seguros y habitables, dotados de memoria histórica y proyecto de futuro.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3554" y="354430"/>
            <a:ext cx="411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ANTECEDENTES DEL PROGRAMA</a:t>
            </a:r>
          </a:p>
        </p:txBody>
      </p:sp>
    </p:spTree>
    <p:extLst>
      <p:ext uri="{BB962C8B-B14F-4D97-AF65-F5344CB8AC3E}">
        <p14:creationId xmlns:p14="http://schemas.microsoft.com/office/powerpoint/2010/main" val="276281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181155" y="1099177"/>
            <a:ext cx="11671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Contribuir a consolidar ciudades compactas, productivas, competitivas, incluyentes y sustentables, que faciliten la movilidad y eleven la calidad de vida de sus habitantes mediante el apoyo a hogares asentados en las zonas de actuación con estrategias de planeación territorial para la realización de obras integrales de infraestructura básica y complementaria que promuevan la conectividad y accesibilidad; así como la dotación de Centros de Desarrollo Comunitario donde se ofrecen cursos y talleres que atienden la integralidad del individuo y la comunidad.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ESPECÍFICO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Contribuir a la mejora de las condiciones de habitabilidad de los hogares asentados en las zonas de actuación a través de la ejecución de obras y acciones.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3554" y="354430"/>
            <a:ext cx="411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6969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47380" y="202028"/>
            <a:ext cx="43218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Organigrama del Programa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156494" y="1415478"/>
            <a:ext cx="3564148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Secretario de la SEDATU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156494" y="2170555"/>
            <a:ext cx="3564148" cy="5232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Subsecretario de Desarrollo Urbano y Ordenamiento Territorial de SEDATU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83491" y="3230233"/>
            <a:ext cx="3564148" cy="5232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Dependencias corresponsables dentro de la SEDATU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83491" y="4064120"/>
            <a:ext cx="3564148" cy="116955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Comisión para la Regulación de la Tenencia de la Tierra, CORETT</a:t>
            </a:r>
          </a:p>
          <a:p>
            <a:pPr algn="ctr"/>
            <a:endParaRPr lang="es-MX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Fondo Nacional de Habitaciones Populares, FONHAPO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87805" y="3231195"/>
            <a:ext cx="3564148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Áreas de atención del Programa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387805" y="4394488"/>
            <a:ext cx="3564148" cy="224676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a emergencias por desastres naturales</a:t>
            </a:r>
          </a:p>
          <a:p>
            <a:pPr algn="ctr"/>
            <a:endParaRPr lang="es-MX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Intervención en centros históricos</a:t>
            </a:r>
          </a:p>
          <a:p>
            <a:pPr algn="ctr"/>
            <a:endParaRPr lang="es-MX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Planeación urbana</a:t>
            </a:r>
          </a:p>
          <a:p>
            <a:pPr algn="ctr"/>
            <a:endParaRPr lang="es-MX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Ordenamiento Territorial</a:t>
            </a:r>
          </a:p>
          <a:p>
            <a:pPr algn="ctr"/>
            <a:endParaRPr lang="es-MX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Mejoramiento de espacios públicos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938568" y="1880560"/>
            <a:ext cx="0" cy="229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errar llave 10"/>
          <p:cNvSpPr/>
          <p:nvPr/>
        </p:nvSpPr>
        <p:spPr>
          <a:xfrm rot="16200000">
            <a:off x="5727941" y="-308219"/>
            <a:ext cx="379562" cy="650431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7387805" y="3714576"/>
            <a:ext cx="356414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Reglas de operación anuales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9169879" y="4078609"/>
            <a:ext cx="0" cy="229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631721" y="948906"/>
            <a:ext cx="4848045" cy="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2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181155" y="1099177"/>
            <a:ext cx="116715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Superación de la Pobreza Urbana: ampliar las capacidades y oportunidades de los integrantes de hogares en situación de pobreza patrimonial.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Mejoramiento de Barrios: busca introducir, ampliar o mejorar la infraestructura y los servicios básicos en zonas urbanas marginadas para integrarlas a la ciudad.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Ordenamiento del Territorio y Mejoramiento Ambiental: contribuye a reducir la vulnerabilidad de la población frente a las amenazas de origen natural y a mejorar la calidad ambiental en las zonas urbanas.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Planeación Urbana y Agencias de Desarrollo Hábitat: apoya el fortalecimiento de los instrumentos de planeación y gestión urbanas, así como la formación de instancias civiles dirigidas a impulsar iniciativas y prácticas de desarrollo local con el fin de mejorar el entorno urbano y avanzar en la construcción de ciudades ordenadas, seguras, sostenibles e incluyentes.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Suelo para Vivienda Social y el Desarrollo Urbano: provee incentivos a las ciudades y zonas metropolitanas elegibles para la adquisición de suelo en zonas aptas para el desarrollo urbano y el asentamiento de los hogares en situación de pobreza patrimonial.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Equipamiento Urbano e Imagen de la Ciudad: apoya a las ciudades o zonas metropolitanas en la provisión o rehabilitación del equipamiento y mobiliario urbanos, la protección, conservación y/o revitalización de los centros históricos y patrimoniales y, en general, el impulso a programas que contribuyan a conservar y mejorar la imagen urbana. </a:t>
            </a:r>
            <a:endParaRPr lang="es-MX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3554" y="354430"/>
            <a:ext cx="528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ACOTAMIENTO DEL PROGRAMA</a:t>
            </a:r>
          </a:p>
        </p:txBody>
      </p:sp>
    </p:spTree>
    <p:extLst>
      <p:ext uri="{BB962C8B-B14F-4D97-AF65-F5344CB8AC3E}">
        <p14:creationId xmlns:p14="http://schemas.microsoft.com/office/powerpoint/2010/main" val="44715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181155" y="1099177"/>
            <a:ext cx="1167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 ejecución se lleva a cabo en coordinación con el gobierno de la entidad federativa y los municipios.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beneficiarios pueden participar en la formulación, ejecución y seguimiento de los proyectos.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ciudades seleccionadas deben contar con al menos 15 mil habitantes.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municipio debe suscribir, al inicio de cada año, un Acuerdo de Coordinación con la SEDATU y el gobierno de la entidad federativa.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municipio y el gobierno de la entidad federativa deben aportar recursos al Programa, como complemento a los subsidios federales.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¿Qué requisitos deben cumplir los proyectos? </a:t>
            </a: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proyectos, para ser aprobados, deben cumplir las siguientes condiciones: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 a necesidades identificadas en el Censo de Población y Vivienda vigente.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Contar con objetivos claros y características técnicas definidas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Cumplir con la normatividad federal y local aplicable y los criterios técnicos establecidos por las dependencias competentes.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Realizarse en un lapso que no rebase el ejercicio fiscal correspondiente.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Estar comprendidos en las líneas de acción que apoya el Programa.</a:t>
            </a:r>
          </a:p>
          <a:p>
            <a:pPr algn="just"/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Las obras para la introducción o mejoramiento de redes de infraestructura urbana básica: agua potable, drenaje y electrificación, constituyen la prioridad número uno del Programa.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33553" y="354430"/>
            <a:ext cx="699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GESTIÓN PARA RESULTADOS DEL PROGRAMA HÁBITAT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35478" y="2318377"/>
            <a:ext cx="1624643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INSUMO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56300" y="2318377"/>
            <a:ext cx="1869057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01402" y="2318377"/>
            <a:ext cx="2139351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099545" y="2318377"/>
            <a:ext cx="2139351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EFECTO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497688" y="2318376"/>
            <a:ext cx="2139351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IMPACTO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brir llave 8"/>
          <p:cNvSpPr/>
          <p:nvPr/>
        </p:nvSpPr>
        <p:spPr>
          <a:xfrm rot="5400000">
            <a:off x="3332640" y="-11529"/>
            <a:ext cx="343677" cy="411335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521840" y="3456274"/>
            <a:ext cx="1790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brir llave 10"/>
          <p:cNvSpPr/>
          <p:nvPr/>
        </p:nvSpPr>
        <p:spPr>
          <a:xfrm rot="5400000" flipH="1">
            <a:off x="2167331" y="1977659"/>
            <a:ext cx="353791" cy="23161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2780586" y="1371815"/>
            <a:ext cx="164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250861" y="3456274"/>
            <a:ext cx="19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brir llave 13"/>
          <p:cNvSpPr/>
          <p:nvPr/>
        </p:nvSpPr>
        <p:spPr>
          <a:xfrm rot="5400000" flipH="1">
            <a:off x="8029700" y="473066"/>
            <a:ext cx="353791" cy="532537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8355772" y="1371815"/>
            <a:ext cx="1449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EFICACIA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brir llave 15"/>
          <p:cNvSpPr/>
          <p:nvPr/>
        </p:nvSpPr>
        <p:spPr>
          <a:xfrm rot="5400000">
            <a:off x="8908551" y="570412"/>
            <a:ext cx="343677" cy="293945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333554" y="354430"/>
            <a:ext cx="528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CADENA DE RESULTADOS DEL PROGRAMA</a:t>
            </a: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819509" y="2958860"/>
            <a:ext cx="8627" cy="21220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433024" y="4339679"/>
            <a:ext cx="295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ACCIONES EN ZONAS URBANAS PARA SUPERACIÓN DE LA POBREZA URBANA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4006247" y="2881429"/>
            <a:ext cx="2" cy="1450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92737" y="5124510"/>
            <a:ext cx="1453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 HÁBITAT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825993" y="5581356"/>
            <a:ext cx="3157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MEJORAMIENTO DE BARRIOS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ORDENAMIENTO TERRITORIAL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PLANEACIÓN URBANA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5386479" y="2871743"/>
            <a:ext cx="3" cy="26836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9159446" y="2958860"/>
            <a:ext cx="3" cy="26836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835288" y="5672442"/>
            <a:ext cx="264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MEJORAR EL HÁBITAT POPULAR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805006" y="4303711"/>
            <a:ext cx="2340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REDUCCIÓN DE POBREZA URBANA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11316585" y="2882808"/>
            <a:ext cx="19049" cy="13307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9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50166"/>
            <a:ext cx="12192000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/>
          <p:cNvSpPr txBox="1"/>
          <p:nvPr/>
        </p:nvSpPr>
        <p:spPr>
          <a:xfrm>
            <a:off x="333553" y="354430"/>
            <a:ext cx="54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MODALIDADES DEL PROGRAMA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43770" y="972656"/>
            <a:ext cx="1188145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Modalidad Desarrollo Social y Comunitario, apoya acciones para:</a:t>
            </a:r>
          </a:p>
          <a:p>
            <a:pPr algn="just"/>
            <a:endParaRPr lang="es-MX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•Desarrollo de capacidades individuales y comunitarias, promoción de la equidad de género, prevención de la violencia familiar y comunitaria, y fomento de la organización y participación social.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•Elaboración y actualización de planes de desarrollo de los polígonos Hábitat.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•Apoyo a prestadores del servicio social de estudiantes de educación media superior y superior, y a promotores comunitarios, que participen en actividades vinculadas con el cumplimiento de los objetivos del Programa.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•Apoyo a adultos mayores que compartan sus conocimientos, experiencia, habilidades y vocación de servicio en favor de la comunidad.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•Instalación de módulos de atención que promuevan la ejecución de otros programas federales y locales en los polígonos Hábitat.</a:t>
            </a:r>
          </a:p>
          <a:p>
            <a:pPr algn="just"/>
            <a:endParaRPr lang="es-MX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Modalidad Mejoramiento del Entorno Urbano, apoya obras y acciones para:</a:t>
            </a:r>
          </a:p>
          <a:p>
            <a:pPr algn="just"/>
            <a:endParaRPr lang="es-MX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•Introducción o mejoramiento de redes de infraestructura urbana básica (agua potable, drenaje y electrificación), alumbrado público, pavimentación, empedrado, adoquín, guarniciones, banquetas y rampas para sillas de ruedas.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•Construcción o mejoramiento de vialidades en los polígonos Hábitat, así como las que permitan la conexión de éstos con la ciudad.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•Instalación o fortalecimiento de sistemas para la recolección, reciclaje y disposición final de residuos sólidos y para el saneamiento del agua.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•Limpieza y rescate de barrancas en los polígonos Hábitat.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•Construcción, mejoramiento y equipamiento de centros de desarrollo comunitario, centros especializados de atención a víctimas de la violencia, casas de día para adultos mayores, y refugios para la atención de migrantes en ciudades fronterizas.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•Construcción o mejoramiento de jardines vecinales y canchas deportivas comunitarias en los polígonos Hábitat.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•Protección, conservación y revitalización de Centros Históricos inscritos en la Lista del Patrimonio Mundial de la UNESCO.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•Prevención o mitigación de riesgos, que contribuyan a reducir la vulnerabilidad de los asentamientos humanos en los polígonos Hábitat.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•Capacitación de la población en situación de pobreza, en materia de sustentabilidad y mejoramiento del entorno.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•Acciones de reforestación para contribuir al mejoramiento del entorno y a la prevención y mitigación de riesgos en los polígonos Hábitat.</a:t>
            </a:r>
          </a:p>
          <a:p>
            <a:pPr algn="just"/>
            <a:endParaRPr lang="es-MX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Modalidad Promoción del Desarrollo Urbano, apoya acciones para:</a:t>
            </a:r>
          </a:p>
          <a:p>
            <a:pPr algn="just"/>
            <a:endParaRPr lang="es-MX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•Elaboración o actualización de planes y programas municipales de desarrollo urbano y de ordenamiento territorial.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•Elaboración o actualización de estudios que contribuyan a la superación de la pobreza urbana y/o al mejoramiento de la calidad de vida de los habitantes de los polígonos Hábitat.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•Instalación y fortalecimiento de Observatorios Urbanos Locales y de Agencias de Desarrollo Urbano, en las ciudades y zonas metropolitanas, así como fortalecimiento de Institutos Municipales de Planeación.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•Capacitación y asistencia técnica a los gobiernos municipales, en temas relativos a la ejecución del Programa.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•Apoyo para la adquisición de lotes con servicios básicos (agua potable, drenaje, electrificación y acceso vehicular) para hogares en situación de pobreza.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64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1744</Words>
  <Application>Microsoft Office PowerPoint</Application>
  <PresentationFormat>Panorámica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Javier</dc:creator>
  <cp:lastModifiedBy>Luis Javier</cp:lastModifiedBy>
  <cp:revision>16</cp:revision>
  <dcterms:created xsi:type="dcterms:W3CDTF">2015-10-28T01:53:42Z</dcterms:created>
  <dcterms:modified xsi:type="dcterms:W3CDTF">2015-10-28T04:11:05Z</dcterms:modified>
</cp:coreProperties>
</file>