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5" d="100"/>
          <a:sy n="85" d="100"/>
        </p:scale>
        <p:origin x="-1328" y="1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printerSettings" Target="printerSettings/printerSettings1.bin"/><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7" name="Redondear rectángulo de esquina diagonal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ítulo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s-ES_tradnl" smtClean="0"/>
              <a:t>Clic para editar título</a:t>
            </a:r>
            <a:endParaRPr kumimoji="0" lang="en-US"/>
          </a:p>
        </p:txBody>
      </p:sp>
      <p:sp>
        <p:nvSpPr>
          <p:cNvPr id="9" name="Subtítulo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_tradnl" smtClean="0"/>
              <a:t>Haga clic para modificar el estilo de subtítulo del patrón</a:t>
            </a:r>
            <a:endParaRPr kumimoji="0" lang="en-US"/>
          </a:p>
        </p:txBody>
      </p:sp>
      <p:sp>
        <p:nvSpPr>
          <p:cNvPr id="10" name="Marcador de fecha 9"/>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27/10/15</a:t>
            </a:fld>
            <a:endParaRPr lang="en-US"/>
          </a:p>
        </p:txBody>
      </p:sp>
      <p:sp>
        <p:nvSpPr>
          <p:cNvPr id="11" name="Marcador de número de diapositiva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‹Nr.›</a:t>
            </a:fld>
            <a:endParaRPr kumimoji="0" lang="en-US" dirty="0">
              <a:solidFill>
                <a:schemeClr val="tx2">
                  <a:shade val="90000"/>
                </a:schemeClr>
              </a:solidFill>
            </a:endParaRPr>
          </a:p>
        </p:txBody>
      </p:sp>
      <p:sp>
        <p:nvSpPr>
          <p:cNvPr id="12" name="Marcador de pie de página 11"/>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es-ES_tradnl" smtClean="0"/>
              <a:t>Clic para editar título</a:t>
            </a:r>
            <a:endParaRPr kumimoji="0" lang="en-US"/>
          </a:p>
        </p:txBody>
      </p:sp>
      <p:sp>
        <p:nvSpPr>
          <p:cNvPr id="3" name="Marcador de texto vertical 2"/>
          <p:cNvSpPr>
            <a:spLocks noGrp="1"/>
          </p:cNvSpPr>
          <p:nvPr>
            <p:ph type="body" orient="vert" idx="1"/>
          </p:nvPr>
        </p:nvSpPr>
        <p:spPr/>
        <p:txBody>
          <a:bodyPr vert="eaVert"/>
          <a:lstStyle>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4" name="Marcador de fecha 3"/>
          <p:cNvSpPr>
            <a:spLocks noGrp="1"/>
          </p:cNvSpPr>
          <p:nvPr>
            <p:ph type="dt" sz="half" idx="10"/>
          </p:nvPr>
        </p:nvSpPr>
        <p:spPr/>
        <p:txBody>
          <a:bodyPr/>
          <a:lstStyle>
            <a:extLst/>
          </a:lstStyle>
          <a:p>
            <a:fld id="{48D92626-37D2-4832-BF7A-BC283494A20D}" type="datetimeFigureOut">
              <a:rPr lang="en-US" smtClean="0"/>
              <a:t>27/10/15</a:t>
            </a:fld>
            <a:endParaRPr lang="en-US"/>
          </a:p>
        </p:txBody>
      </p:sp>
      <p:sp>
        <p:nvSpPr>
          <p:cNvPr id="5" name="Marcador de pie de página 4"/>
          <p:cNvSpPr>
            <a:spLocks noGrp="1"/>
          </p:cNvSpPr>
          <p:nvPr>
            <p:ph type="ftr" sz="quarter" idx="11"/>
          </p:nvPr>
        </p:nvSpPr>
        <p:spPr/>
        <p:txBody>
          <a:bodyPr/>
          <a:lstStyle>
            <a:extLst/>
          </a:lstStyle>
          <a:p>
            <a:endParaRPr kumimoji="0" lang="en-US"/>
          </a:p>
        </p:txBody>
      </p:sp>
      <p:sp>
        <p:nvSpPr>
          <p:cNvPr id="6" name="Marcador de número de diapositiva 5"/>
          <p:cNvSpPr>
            <a:spLocks noGrp="1"/>
          </p:cNvSpPr>
          <p:nvPr>
            <p:ph type="sldNum" sz="quarter" idx="12"/>
          </p:nvPr>
        </p:nvSpPr>
        <p:spPr/>
        <p:txBody>
          <a:bodyPr/>
          <a:lstStyle>
            <a:extLst/>
          </a:lstStyle>
          <a:p>
            <a:fld id="{8C592886-E571-45D5-8B56-343DC94F8FA6}" type="slidenum">
              <a:rPr kumimoji="0" lang="en-US" smtClean="0"/>
              <a:t>‹Nr.›</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lvl1pPr algn="l">
              <a:defRPr/>
            </a:lvl1pPr>
            <a:extLst/>
          </a:lstStyle>
          <a:p>
            <a:r>
              <a:rPr kumimoji="0" lang="es-ES_tradnl" smtClean="0"/>
              <a:t>Clic para editar título</a:t>
            </a:r>
            <a:endParaRPr kumimoji="0" lang="en-US"/>
          </a:p>
        </p:txBody>
      </p:sp>
      <p:sp>
        <p:nvSpPr>
          <p:cNvPr id="3" name="Marcador de texto vertical 2"/>
          <p:cNvSpPr>
            <a:spLocks noGrp="1"/>
          </p:cNvSpPr>
          <p:nvPr>
            <p:ph type="body" orient="vert" idx="1"/>
          </p:nvPr>
        </p:nvSpPr>
        <p:spPr>
          <a:xfrm>
            <a:off x="457200" y="274638"/>
            <a:ext cx="6019800" cy="5851525"/>
          </a:xfrm>
        </p:spPr>
        <p:txBody>
          <a:bodyPr vert="eaVert"/>
          <a:lstStyle>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4" name="Marcador de fecha 3"/>
          <p:cNvSpPr>
            <a:spLocks noGrp="1"/>
          </p:cNvSpPr>
          <p:nvPr>
            <p:ph type="dt" sz="half" idx="10"/>
          </p:nvPr>
        </p:nvSpPr>
        <p:spPr/>
        <p:txBody>
          <a:bodyPr/>
          <a:lstStyle>
            <a:extLst/>
          </a:lstStyle>
          <a:p>
            <a:fld id="{48D92626-37D2-4832-BF7A-BC283494A20D}" type="datetimeFigureOut">
              <a:rPr lang="en-US" smtClean="0"/>
              <a:t>27/10/15</a:t>
            </a:fld>
            <a:endParaRPr lang="en-US"/>
          </a:p>
        </p:txBody>
      </p:sp>
      <p:sp>
        <p:nvSpPr>
          <p:cNvPr id="5" name="Marcador de pie de página 4"/>
          <p:cNvSpPr>
            <a:spLocks noGrp="1"/>
          </p:cNvSpPr>
          <p:nvPr>
            <p:ph type="ftr" sz="quarter" idx="11"/>
          </p:nvPr>
        </p:nvSpPr>
        <p:spPr/>
        <p:txBody>
          <a:bodyPr/>
          <a:lstStyle>
            <a:extLst/>
          </a:lstStyle>
          <a:p>
            <a:endParaRPr kumimoji="0" lang="en-US"/>
          </a:p>
        </p:txBody>
      </p:sp>
      <p:sp>
        <p:nvSpPr>
          <p:cNvPr id="6" name="Marcador de número de diapositiva 5"/>
          <p:cNvSpPr>
            <a:spLocks noGrp="1"/>
          </p:cNvSpPr>
          <p:nvPr>
            <p:ph type="sldNum" sz="quarter" idx="12"/>
          </p:nvPr>
        </p:nvSpPr>
        <p:spPr/>
        <p:txBody>
          <a:bodyPr/>
          <a:lstStyle>
            <a:extLst/>
          </a:lstStyle>
          <a:p>
            <a:fld id="{8C592886-E571-45D5-8B56-343DC94F8FA6}" type="slidenum">
              <a:rPr kumimoji="0" lang="en-US" smtClean="0"/>
              <a:t>‹Nr.›</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ángulo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p:txBody>
          <a:bodyPr/>
          <a:lstStyle>
            <a:extLst/>
          </a:lstStyle>
          <a:p>
            <a:r>
              <a:rPr kumimoji="0" lang="es-ES_tradnl" smtClean="0"/>
              <a:t>Clic para editar título</a:t>
            </a:r>
            <a:endParaRPr kumimoji="0" lang="en-US"/>
          </a:p>
        </p:txBody>
      </p:sp>
      <p:sp>
        <p:nvSpPr>
          <p:cNvPr id="3" name="Marcador de contenido 2"/>
          <p:cNvSpPr>
            <a:spLocks noGrp="1"/>
          </p:cNvSpPr>
          <p:nvPr>
            <p:ph idx="1"/>
          </p:nvPr>
        </p:nvSpPr>
        <p:spPr/>
        <p:txBody>
          <a:bodyPr/>
          <a:lstStyle>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4" name="Marcador de fecha 3"/>
          <p:cNvSpPr>
            <a:spLocks noGrp="1"/>
          </p:cNvSpPr>
          <p:nvPr>
            <p:ph type="dt" sz="half" idx="10"/>
          </p:nvPr>
        </p:nvSpPr>
        <p:spPr/>
        <p:txBody>
          <a:bodyPr/>
          <a:lstStyle>
            <a:extLst/>
          </a:lstStyle>
          <a:p>
            <a:fld id="{48D92626-37D2-4832-BF7A-BC283494A20D}" type="datetimeFigureOut">
              <a:rPr lang="en-US" smtClean="0"/>
              <a:t>27/10/15</a:t>
            </a:fld>
            <a:endParaRPr lang="en-US"/>
          </a:p>
        </p:txBody>
      </p:sp>
      <p:sp>
        <p:nvSpPr>
          <p:cNvPr id="5" name="Marcador de pie de página 4"/>
          <p:cNvSpPr>
            <a:spLocks noGrp="1"/>
          </p:cNvSpPr>
          <p:nvPr>
            <p:ph type="ftr" sz="quarter" idx="11"/>
          </p:nvPr>
        </p:nvSpPr>
        <p:spPr/>
        <p:txBody>
          <a:bodyPr/>
          <a:lstStyle>
            <a:extLst/>
          </a:lstStyle>
          <a:p>
            <a:endParaRPr kumimoji="0" lang="en-US"/>
          </a:p>
        </p:txBody>
      </p:sp>
      <p:sp>
        <p:nvSpPr>
          <p:cNvPr id="6" name="Marcador de número de diapositiva 5"/>
          <p:cNvSpPr>
            <a:spLocks noGrp="1"/>
          </p:cNvSpPr>
          <p:nvPr>
            <p:ph type="sldNum" sz="quarter" idx="12"/>
          </p:nvPr>
        </p:nvSpPr>
        <p:spPr/>
        <p:txBody>
          <a:bodyPr/>
          <a:lstStyle>
            <a:extLst/>
          </a:lstStyle>
          <a:p>
            <a:fld id="{8C592886-E571-45D5-8B56-343DC94F8FA6}" type="slidenum">
              <a:rPr kumimoji="0" lang="en-US" smtClean="0"/>
              <a:t>‹Nr.›</a:t>
            </a:fld>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7" name="Rectángulo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s-ES_tradnl" smtClean="0"/>
              <a:t>Clic para editar título</a:t>
            </a:r>
            <a:endParaRPr kumimoji="0" lang="en-US"/>
          </a:p>
        </p:txBody>
      </p:sp>
      <p:sp>
        <p:nvSpPr>
          <p:cNvPr id="3" name="Marcador de texto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_tradnl" smtClean="0"/>
              <a:t>Haga clic para modificar el estilo de texto del patrón</a:t>
            </a:r>
          </a:p>
        </p:txBody>
      </p:sp>
      <p:sp>
        <p:nvSpPr>
          <p:cNvPr id="8" name="Marcador de fecha 7"/>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27/10/15</a:t>
            </a:fld>
            <a:endParaRPr lang="en-US"/>
          </a:p>
        </p:txBody>
      </p:sp>
      <p:sp>
        <p:nvSpPr>
          <p:cNvPr id="9" name="Marcador de número de diapositiva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‹Nr.›</a:t>
            </a:fld>
            <a:endParaRPr kumimoji="0" lang="en-US">
              <a:solidFill>
                <a:schemeClr val="tx2">
                  <a:shade val="90000"/>
                </a:schemeClr>
              </a:solidFill>
            </a:endParaRPr>
          </a:p>
        </p:txBody>
      </p:sp>
      <p:sp>
        <p:nvSpPr>
          <p:cNvPr id="10" name="Marcador de pie de página 9"/>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extLst/>
          </a:lstStyle>
          <a:p>
            <a:r>
              <a:rPr kumimoji="0" lang="es-ES_tradnl" smtClean="0"/>
              <a:t>Clic para editar título</a:t>
            </a:r>
            <a:endParaRPr kumimoji="0" lang="en-US"/>
          </a:p>
        </p:txBody>
      </p:sp>
      <p:sp>
        <p:nvSpPr>
          <p:cNvPr id="3" name="Marcador de contenido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4" name="Marcador de contenido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5" name="Marcador de fecha 4"/>
          <p:cNvSpPr>
            <a:spLocks noGrp="1"/>
          </p:cNvSpPr>
          <p:nvPr>
            <p:ph type="dt" sz="half" idx="10"/>
          </p:nvPr>
        </p:nvSpPr>
        <p:spPr/>
        <p:txBody>
          <a:bodyPr/>
          <a:lstStyle>
            <a:extLst/>
          </a:lstStyle>
          <a:p>
            <a:fld id="{48D92626-37D2-4832-BF7A-BC283494A20D}" type="datetimeFigureOut">
              <a:rPr lang="en-US" smtClean="0"/>
              <a:t>27/10/15</a:t>
            </a:fld>
            <a:endParaRPr lang="en-US"/>
          </a:p>
        </p:txBody>
      </p:sp>
      <p:sp>
        <p:nvSpPr>
          <p:cNvPr id="6" name="Marcador de pie de página 5"/>
          <p:cNvSpPr>
            <a:spLocks noGrp="1"/>
          </p:cNvSpPr>
          <p:nvPr>
            <p:ph type="ftr" sz="quarter" idx="11"/>
          </p:nvPr>
        </p:nvSpPr>
        <p:spPr/>
        <p:txBody>
          <a:bodyPr/>
          <a:lstStyle>
            <a:extLst/>
          </a:lstStyle>
          <a:p>
            <a:endParaRPr kumimoji="0" lang="en-US"/>
          </a:p>
        </p:txBody>
      </p:sp>
      <p:sp>
        <p:nvSpPr>
          <p:cNvPr id="7" name="Marcador de número de diapositiva 6"/>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‹Nr.›</a:t>
            </a:fld>
            <a:endParaRPr kumimoji="0" lang="en-US"/>
          </a:p>
        </p:txBody>
      </p:sp>
      <p:sp>
        <p:nvSpPr>
          <p:cNvPr id="10" name="Rectángulo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Rectángulo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ángulo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ítulo 1"/>
          <p:cNvSpPr>
            <a:spLocks noGrp="1"/>
          </p:cNvSpPr>
          <p:nvPr>
            <p:ph type="title"/>
          </p:nvPr>
        </p:nvSpPr>
        <p:spPr>
          <a:xfrm>
            <a:off x="457200" y="251948"/>
            <a:ext cx="8229600" cy="1143000"/>
          </a:xfrm>
        </p:spPr>
        <p:txBody>
          <a:bodyPr anchor="b"/>
          <a:lstStyle>
            <a:lvl1pPr>
              <a:defRPr/>
            </a:lvl1pPr>
            <a:extLst/>
          </a:lstStyle>
          <a:p>
            <a:r>
              <a:rPr kumimoji="0" lang="es-ES_tradnl" smtClean="0"/>
              <a:t>Clic para editar título</a:t>
            </a:r>
            <a:endParaRPr kumimoji="0" lang="en-US"/>
          </a:p>
        </p:txBody>
      </p:sp>
      <p:sp>
        <p:nvSpPr>
          <p:cNvPr id="3" name="Marcador de texto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_tradnl" smtClean="0"/>
              <a:t>Haga clic para modificar el estilo de texto del patrón</a:t>
            </a:r>
          </a:p>
        </p:txBody>
      </p:sp>
      <p:sp>
        <p:nvSpPr>
          <p:cNvPr id="4" name="Marcador de texto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s-ES_tradnl" smtClean="0"/>
              <a:t>Haga clic para modificar el estilo de texto del patrón</a:t>
            </a:r>
          </a:p>
        </p:txBody>
      </p:sp>
      <p:sp>
        <p:nvSpPr>
          <p:cNvPr id="5" name="Marcador de contenido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6" name="Marcador de contenido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7" name="Marcador de fecha 6"/>
          <p:cNvSpPr>
            <a:spLocks noGrp="1"/>
          </p:cNvSpPr>
          <p:nvPr>
            <p:ph type="dt" sz="half" idx="10"/>
          </p:nvPr>
        </p:nvSpPr>
        <p:spPr/>
        <p:txBody>
          <a:bodyPr/>
          <a:lstStyle>
            <a:extLst/>
          </a:lstStyle>
          <a:p>
            <a:fld id="{48D92626-37D2-4832-BF7A-BC283494A20D}" type="datetimeFigureOut">
              <a:rPr lang="en-US" smtClean="0"/>
              <a:t>27/10/15</a:t>
            </a:fld>
            <a:endParaRPr lang="en-US"/>
          </a:p>
        </p:txBody>
      </p:sp>
      <p:sp>
        <p:nvSpPr>
          <p:cNvPr id="8" name="Marcador de pie de página 7"/>
          <p:cNvSpPr>
            <a:spLocks noGrp="1"/>
          </p:cNvSpPr>
          <p:nvPr>
            <p:ph type="ftr" sz="quarter" idx="11"/>
          </p:nvPr>
        </p:nvSpPr>
        <p:spPr/>
        <p:txBody>
          <a:bodyPr/>
          <a:lstStyle>
            <a:extLst/>
          </a:lstStyle>
          <a:p>
            <a:endParaRPr kumimoji="0" lang="en-US"/>
          </a:p>
        </p:txBody>
      </p:sp>
      <p:sp>
        <p:nvSpPr>
          <p:cNvPr id="9" name="Marcador de número de diapositiva 8"/>
          <p:cNvSpPr>
            <a:spLocks noGrp="1"/>
          </p:cNvSpPr>
          <p:nvPr>
            <p:ph type="sldNum" sz="quarter" idx="12"/>
          </p:nvPr>
        </p:nvSpPr>
        <p:spPr>
          <a:xfrm>
            <a:off x="8641080" y="6514568"/>
            <a:ext cx="464288" cy="274320"/>
          </a:xfrm>
        </p:spPr>
        <p:txBody>
          <a:bodyPr/>
          <a:lstStyle>
            <a:extLst/>
          </a:lstStyle>
          <a:p>
            <a:fld id="{8C592886-E571-45D5-8B56-343DC94F8FA6}" type="slidenum">
              <a:rPr kumimoji="0" lang="en-US" smtClean="0"/>
              <a:t>‹Nr.›</a:t>
            </a:fld>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53218"/>
            <a:ext cx="8229600" cy="1143000"/>
          </a:xfrm>
        </p:spPr>
        <p:txBody>
          <a:bodyPr/>
          <a:lstStyle>
            <a:extLst/>
          </a:lstStyle>
          <a:p>
            <a:r>
              <a:rPr kumimoji="0" lang="es-ES_tradnl" smtClean="0"/>
              <a:t>Clic para editar título</a:t>
            </a:r>
            <a:endParaRPr kumimoji="0" lang="en-US"/>
          </a:p>
        </p:txBody>
      </p:sp>
      <p:sp>
        <p:nvSpPr>
          <p:cNvPr id="3" name="Marcador de fecha 2"/>
          <p:cNvSpPr>
            <a:spLocks noGrp="1"/>
          </p:cNvSpPr>
          <p:nvPr>
            <p:ph type="dt" sz="half" idx="10"/>
          </p:nvPr>
        </p:nvSpPr>
        <p:spPr/>
        <p:txBody>
          <a:bodyPr/>
          <a:lstStyle>
            <a:extLst/>
          </a:lstStyle>
          <a:p>
            <a:fld id="{48D92626-37D2-4832-BF7A-BC283494A20D}" type="datetimeFigureOut">
              <a:rPr lang="en-US" smtClean="0"/>
              <a:t>27/10/15</a:t>
            </a:fld>
            <a:endParaRPr lang="en-US"/>
          </a:p>
        </p:txBody>
      </p:sp>
      <p:sp>
        <p:nvSpPr>
          <p:cNvPr id="4" name="Marcador de pie de página 3"/>
          <p:cNvSpPr>
            <a:spLocks noGrp="1"/>
          </p:cNvSpPr>
          <p:nvPr>
            <p:ph type="ftr" sz="quarter" idx="11"/>
          </p:nvPr>
        </p:nvSpPr>
        <p:spPr/>
        <p:txBody>
          <a:bodyPr/>
          <a:lstStyle>
            <a:extLst/>
          </a:lstStyle>
          <a:p>
            <a:endParaRPr kumimoji="0" lang="en-US"/>
          </a:p>
        </p:txBody>
      </p:sp>
      <p:sp>
        <p:nvSpPr>
          <p:cNvPr id="5" name="Marcador de número de diapositiva 4"/>
          <p:cNvSpPr>
            <a:spLocks noGrp="1"/>
          </p:cNvSpPr>
          <p:nvPr>
            <p:ph type="sldNum" sz="quarter" idx="12"/>
          </p:nvPr>
        </p:nvSpPr>
        <p:spPr/>
        <p:txBody>
          <a:bodyPr/>
          <a:lstStyle>
            <a:extLst/>
          </a:lstStyle>
          <a:p>
            <a:fld id="{8C592886-E571-45D5-8B56-343DC94F8FA6}" type="slidenum">
              <a:rPr kumimoji="0" lang="en-US" smtClean="0"/>
              <a:t>‹Nr.›</a:t>
            </a:fld>
            <a:endParaRPr kumimoji="0" lang="en-US"/>
          </a:p>
        </p:txBody>
      </p:sp>
      <p:sp>
        <p:nvSpPr>
          <p:cNvPr id="7" name="Rectángulo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extLst/>
          </a:lstStyle>
          <a:p>
            <a:fld id="{48D92626-37D2-4832-BF7A-BC283494A20D}" type="datetimeFigureOut">
              <a:rPr lang="en-US" smtClean="0"/>
              <a:t>27/10/15</a:t>
            </a:fld>
            <a:endParaRPr lang="en-US"/>
          </a:p>
        </p:txBody>
      </p:sp>
      <p:sp>
        <p:nvSpPr>
          <p:cNvPr id="3" name="Marcador de pie de página 2"/>
          <p:cNvSpPr>
            <a:spLocks noGrp="1"/>
          </p:cNvSpPr>
          <p:nvPr>
            <p:ph type="ftr" sz="quarter" idx="11"/>
          </p:nvPr>
        </p:nvSpPr>
        <p:spPr/>
        <p:txBody>
          <a:bodyPr/>
          <a:lstStyle>
            <a:extLst/>
          </a:lstStyle>
          <a:p>
            <a:endParaRPr kumimoji="0" lang="en-US"/>
          </a:p>
        </p:txBody>
      </p:sp>
      <p:sp>
        <p:nvSpPr>
          <p:cNvPr id="4" name="Marcador de número de diapositiva 3"/>
          <p:cNvSpPr>
            <a:spLocks noGrp="1"/>
          </p:cNvSpPr>
          <p:nvPr>
            <p:ph type="sldNum" sz="quarter" idx="12"/>
          </p:nvPr>
        </p:nvSpPr>
        <p:spPr/>
        <p:txBody>
          <a:bodyPr/>
          <a:lstStyle>
            <a:extLst/>
          </a:lstStyle>
          <a:p>
            <a:fld id="{8C592886-E571-45D5-8B56-343DC94F8FA6}" type="slidenum">
              <a:rPr kumimoji="0" lang="en-US" smtClean="0"/>
              <a:t>‹Nr.›</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2"/>
      </p:bgRef>
    </p:bg>
    <p:spTree>
      <p:nvGrpSpPr>
        <p:cNvPr id="1" name=""/>
        <p:cNvGrpSpPr/>
        <p:nvPr/>
      </p:nvGrpSpPr>
      <p:grpSpPr>
        <a:xfrm>
          <a:off x="0" y="0"/>
          <a:ext cx="0" cy="0"/>
          <a:chOff x="0" y="0"/>
          <a:chExt cx="0" cy="0"/>
        </a:xfrm>
      </p:grpSpPr>
      <p:sp>
        <p:nvSpPr>
          <p:cNvPr id="8" name="Rectángulo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ítulo 1"/>
          <p:cNvSpPr>
            <a:spLocks noGrp="1"/>
          </p:cNvSpPr>
          <p:nvPr>
            <p:ph type="title"/>
          </p:nvPr>
        </p:nvSpPr>
        <p:spPr>
          <a:xfrm>
            <a:off x="4963136" y="304800"/>
            <a:ext cx="3931920" cy="762000"/>
          </a:xfrm>
        </p:spPr>
        <p:txBody>
          <a:bodyPr anchor="b"/>
          <a:lstStyle>
            <a:lvl1pPr marL="0" algn="r">
              <a:buNone/>
              <a:defRPr sz="2000" b="1"/>
            </a:lvl1pPr>
            <a:extLst/>
          </a:lstStyle>
          <a:p>
            <a:r>
              <a:rPr kumimoji="0" lang="es-ES_tradnl" smtClean="0"/>
              <a:t>Clic para editar título</a:t>
            </a:r>
            <a:endParaRPr kumimoji="0" lang="en-US"/>
          </a:p>
        </p:txBody>
      </p:sp>
      <p:sp>
        <p:nvSpPr>
          <p:cNvPr id="3" name="Marcador de texto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_tradnl" smtClean="0"/>
              <a:t>Haga clic para modificar el estilo de texto del patrón</a:t>
            </a:r>
          </a:p>
        </p:txBody>
      </p:sp>
      <p:sp>
        <p:nvSpPr>
          <p:cNvPr id="4" name="Marcador de contenido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s-ES_tradnl" smtClean="0"/>
              <a:t>Haga clic para modificar el estilo de texto del patrón</a:t>
            </a:r>
          </a:p>
          <a:p>
            <a:pPr lvl="1" eaLnBrk="1" latinLnBrk="0" hangingPunct="1"/>
            <a:r>
              <a:rPr lang="es-ES_tradnl" smtClean="0"/>
              <a:t>Segundo nivel</a:t>
            </a:r>
          </a:p>
          <a:p>
            <a:pPr lvl="2" eaLnBrk="1" latinLnBrk="0" hangingPunct="1"/>
            <a:r>
              <a:rPr lang="es-ES_tradnl" smtClean="0"/>
              <a:t>Tercer nivel</a:t>
            </a:r>
          </a:p>
          <a:p>
            <a:pPr lvl="3" eaLnBrk="1" latinLnBrk="0" hangingPunct="1"/>
            <a:r>
              <a:rPr lang="es-ES_tradnl" smtClean="0"/>
              <a:t>Cuarto nivel</a:t>
            </a:r>
          </a:p>
          <a:p>
            <a:pPr lvl="4" eaLnBrk="1" latinLnBrk="0" hangingPunct="1"/>
            <a:r>
              <a:rPr lang="es-ES_tradnl" smtClean="0"/>
              <a:t>Quinto nivel</a:t>
            </a:r>
            <a:endParaRPr kumimoji="0" lang="en-US"/>
          </a:p>
        </p:txBody>
      </p:sp>
      <p:sp>
        <p:nvSpPr>
          <p:cNvPr id="9" name="Marcador de fecha 8"/>
          <p:cNvSpPr>
            <a:spLocks noGrp="1"/>
          </p:cNvSpPr>
          <p:nvPr>
            <p:ph type="dt" sz="half" idx="10"/>
          </p:nvPr>
        </p:nvSpPr>
        <p:spPr>
          <a:xfrm>
            <a:off x="5562600" y="6513670"/>
            <a:ext cx="3002280" cy="274320"/>
          </a:xfrm>
        </p:spPr>
        <p:txBody>
          <a:bodyPr vert="horz" rtlCol="0"/>
          <a:lstStyle>
            <a:extLst/>
          </a:lstStyle>
          <a:p>
            <a:pPr algn="l" eaLnBrk="1" latinLnBrk="0" hangingPunct="1"/>
            <a:fld id="{48D92626-37D2-4832-BF7A-BC283494A20D}" type="datetimeFigureOut">
              <a:rPr lang="en-US" smtClean="0"/>
              <a:t>27/10/15</a:t>
            </a:fld>
            <a:endParaRPr lang="en-US"/>
          </a:p>
        </p:txBody>
      </p:sp>
      <p:sp>
        <p:nvSpPr>
          <p:cNvPr id="10" name="Marcador de número de diapositiva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‹Nr.›</a:t>
            </a:fld>
            <a:endParaRPr kumimoji="0" lang="en-US">
              <a:solidFill>
                <a:schemeClr val="tx2">
                  <a:shade val="90000"/>
                </a:schemeClr>
              </a:solidFill>
            </a:endParaRPr>
          </a:p>
        </p:txBody>
      </p:sp>
      <p:sp>
        <p:nvSpPr>
          <p:cNvPr id="11" name="Marcador de pie de página 10"/>
          <p:cNvSpPr>
            <a:spLocks noGrp="1"/>
          </p:cNvSpPr>
          <p:nvPr>
            <p:ph type="ftr" sz="quarter" idx="12"/>
          </p:nvPr>
        </p:nvSpPr>
        <p:spPr>
          <a:xfrm>
            <a:off x="1600200" y="6513670"/>
            <a:ext cx="3907464" cy="274320"/>
          </a:xfrm>
        </p:spPr>
        <p:txBody>
          <a:bodyPr vert="horz" rtlCol="0"/>
          <a:lstStyle>
            <a:extLst/>
          </a:lstStyle>
          <a:p>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3040443" y="4724400"/>
            <a:ext cx="5486400" cy="664536"/>
          </a:xfrm>
        </p:spPr>
        <p:txBody>
          <a:bodyPr anchor="b"/>
          <a:lstStyle>
            <a:lvl1pPr marL="0" algn="r">
              <a:buNone/>
              <a:defRPr sz="2000" b="1"/>
            </a:lvl1pPr>
            <a:extLst/>
          </a:lstStyle>
          <a:p>
            <a:r>
              <a:rPr kumimoji="0" lang="es-ES_tradnl" smtClean="0"/>
              <a:t>Clic para editar título</a:t>
            </a:r>
            <a:endParaRPr kumimoji="0" lang="en-US"/>
          </a:p>
        </p:txBody>
      </p:sp>
      <p:sp>
        <p:nvSpPr>
          <p:cNvPr id="4" name="Marcador de texto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s-ES_tradnl" smtClean="0"/>
              <a:t>Haga clic para modificar el estilo de texto del patrón</a:t>
            </a:r>
          </a:p>
        </p:txBody>
      </p:sp>
      <p:sp>
        <p:nvSpPr>
          <p:cNvPr id="13" name="Marcador de posición de imagen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s-ES_tradnl" smtClean="0">
                <a:solidFill>
                  <a:schemeClr val="lt1"/>
                </a:solidFill>
                <a:latin typeface="+mn-lt"/>
                <a:ea typeface="+mn-ea"/>
                <a:cs typeface="+mn-cs"/>
              </a:rPr>
              <a:t>Arrastre la imagen al marcador de posición o haga clic en el icono para agregar</a:t>
            </a:r>
            <a:endParaRPr kumimoji="0" lang="en-US" dirty="0">
              <a:solidFill>
                <a:schemeClr val="lt1"/>
              </a:solidFill>
              <a:latin typeface="+mn-lt"/>
              <a:ea typeface="+mn-ea"/>
              <a:cs typeface="+mn-cs"/>
            </a:endParaRPr>
          </a:p>
        </p:txBody>
      </p:sp>
      <p:sp>
        <p:nvSpPr>
          <p:cNvPr id="8" name="Marcador de fecha 7"/>
          <p:cNvSpPr>
            <a:spLocks noGrp="1"/>
          </p:cNvSpPr>
          <p:nvPr>
            <p:ph type="dt" sz="half" idx="10"/>
          </p:nvPr>
        </p:nvSpPr>
        <p:spPr>
          <a:xfrm>
            <a:off x="5562600" y="6509004"/>
            <a:ext cx="3002280" cy="274320"/>
          </a:xfrm>
        </p:spPr>
        <p:txBody>
          <a:bodyPr vert="horz" rtlCol="0"/>
          <a:lstStyle>
            <a:extLst/>
          </a:lstStyle>
          <a:p>
            <a:pPr algn="l" eaLnBrk="1" latinLnBrk="0" hangingPunct="1"/>
            <a:fld id="{48D92626-37D2-4832-BF7A-BC283494A20D}" type="datetimeFigureOut">
              <a:rPr lang="en-US" smtClean="0"/>
              <a:t>27/10/15</a:t>
            </a:fld>
            <a:endParaRPr lang="en-US"/>
          </a:p>
        </p:txBody>
      </p:sp>
      <p:sp>
        <p:nvSpPr>
          <p:cNvPr id="9" name="Marcador de número de diapositiva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pPr algn="r" eaLnBrk="1" latinLnBrk="0" hangingPunct="1"/>
            <a:fld id="{8C592886-E571-45D5-8B56-343DC94F8FA6}" type="slidenum">
              <a:rPr kumimoji="0" lang="en-US" smtClean="0"/>
              <a:t>‹Nr.›</a:t>
            </a:fld>
            <a:endParaRPr kumimoji="0" lang="en-US">
              <a:solidFill>
                <a:schemeClr val="tx2">
                  <a:shade val="90000"/>
                </a:schemeClr>
              </a:solidFill>
            </a:endParaRPr>
          </a:p>
        </p:txBody>
      </p:sp>
      <p:sp>
        <p:nvSpPr>
          <p:cNvPr id="10" name="Marcador de pie de página 9"/>
          <p:cNvSpPr>
            <a:spLocks noGrp="1"/>
          </p:cNvSpPr>
          <p:nvPr>
            <p:ph type="ftr" sz="quarter" idx="12"/>
          </p:nvPr>
        </p:nvSpPr>
        <p:spPr>
          <a:xfrm>
            <a:off x="1600200" y="6509004"/>
            <a:ext cx="3907464" cy="274320"/>
          </a:xfrm>
        </p:spPr>
        <p:txBody>
          <a:bodyPr vert="horz" rtlCol="0"/>
          <a:lstStyle>
            <a:extLst/>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dondear rectángulo de esquina diagonal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Marcador de pie de página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pPr algn="r" eaLnBrk="1" latinLnBrk="0" hangingPunct="1"/>
            <a:endParaRPr kumimoji="0" lang="en-US" sz="1300" dirty="0">
              <a:solidFill>
                <a:schemeClr val="bg2">
                  <a:tint val="60000"/>
                  <a:satMod val="155000"/>
                </a:schemeClr>
              </a:solidFill>
            </a:endParaRPr>
          </a:p>
        </p:txBody>
      </p:sp>
      <p:sp>
        <p:nvSpPr>
          <p:cNvPr id="14" name="Marcador de fecha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pPr algn="l" eaLnBrk="1" latinLnBrk="0" hangingPunct="1"/>
            <a:fld id="{48D92626-37D2-4832-BF7A-BC283494A20D}" type="datetimeFigureOut">
              <a:rPr lang="en-US" smtClean="0"/>
              <a:t>27/10/15</a:t>
            </a:fld>
            <a:endParaRPr lang="en-US" sz="1300" dirty="0">
              <a:solidFill>
                <a:schemeClr val="bg2">
                  <a:tint val="60000"/>
                  <a:satMod val="155000"/>
                </a:schemeClr>
              </a:solidFill>
            </a:endParaRPr>
          </a:p>
        </p:txBody>
      </p:sp>
      <p:sp>
        <p:nvSpPr>
          <p:cNvPr id="23" name="Marcador de número de diapositiva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pPr algn="r" eaLnBrk="1" latinLnBrk="0" hangingPunct="1"/>
            <a:fld id="{8C592886-E571-45D5-8B56-343DC94F8FA6}" type="slidenum">
              <a:rPr kumimoji="0" lang="en-US" smtClean="0"/>
              <a:t>‹Nr.›</a:t>
            </a:fld>
            <a:endParaRPr kumimoji="0" lang="en-US" sz="1600" b="1" dirty="0">
              <a:solidFill>
                <a:schemeClr val="tx2">
                  <a:shade val="90000"/>
                </a:schemeClr>
              </a:solidFill>
              <a:effectLst/>
            </a:endParaRPr>
          </a:p>
        </p:txBody>
      </p:sp>
      <p:sp>
        <p:nvSpPr>
          <p:cNvPr id="22" name="Marcador de título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s-ES_tradnl" smtClean="0"/>
              <a:t>Clic para editar título</a:t>
            </a:r>
            <a:endParaRPr kumimoji="0" lang="en-US"/>
          </a:p>
        </p:txBody>
      </p:sp>
      <p:sp>
        <p:nvSpPr>
          <p:cNvPr id="13" name="Marcador de texto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s-ES_tradnl" smtClean="0"/>
              <a:t>Haga clic para modificar el estilo de texto del patrón</a:t>
            </a:r>
          </a:p>
          <a:p>
            <a:pPr lvl="1" eaLnBrk="1" latinLnBrk="0" hangingPunct="1"/>
            <a:r>
              <a:rPr kumimoji="0" lang="es-ES_tradnl" smtClean="0"/>
              <a:t>Segundo nivel</a:t>
            </a:r>
          </a:p>
          <a:p>
            <a:pPr lvl="2" eaLnBrk="1" latinLnBrk="0" hangingPunct="1"/>
            <a:r>
              <a:rPr kumimoji="0" lang="es-ES_tradnl" smtClean="0"/>
              <a:t>Tercer nivel</a:t>
            </a:r>
          </a:p>
          <a:p>
            <a:pPr lvl="3" eaLnBrk="1" latinLnBrk="0" hangingPunct="1"/>
            <a:r>
              <a:rPr kumimoji="0" lang="es-ES_tradnl" smtClean="0"/>
              <a:t>Cuarto nivel</a:t>
            </a:r>
          </a:p>
          <a:p>
            <a:pPr lvl="4" eaLnBrk="1" latinLnBrk="0" hangingPunct="1"/>
            <a:r>
              <a:rPr kumimoji="0" lang="es-ES_tradnl" smtClean="0"/>
              <a:t>Quinto nivel</a:t>
            </a:r>
            <a:endParaRPr kumimoji="0"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shcp.gob.mx/EGRESOS/PEF/sed/Guia%20MIR.pdf" TargetMode="External"/><Relationship Id="rId4" Type="http://schemas.openxmlformats.org/officeDocument/2006/relationships/hyperlink" Target="http://www.coneval.gob.mx/Informes/Evaluacion/Cruzada%20contra%20el%20Hambre/ESQUEMA_GENERAL_DE_EVALUACION_DE_LA_CNCH_%20F.pdf" TargetMode="External"/><Relationship Id="rId1" Type="http://schemas.openxmlformats.org/officeDocument/2006/relationships/slideLayout" Target="../slideLayouts/slideLayout2.xml"/><Relationship Id="rId2" Type="http://schemas.openxmlformats.org/officeDocument/2006/relationships/hyperlink" Target="http://www.gesoc.org.mx/files/Ranking_INDEP_20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613646" y="2406970"/>
            <a:ext cx="8229600" cy="2209800"/>
          </a:xfrm>
        </p:spPr>
        <p:txBody>
          <a:bodyPr>
            <a:normAutofit/>
          </a:bodyPr>
          <a:lstStyle/>
          <a:p>
            <a:r>
              <a:rPr lang="es-MX" sz="2800" b="1" dirty="0">
                <a:latin typeface="American Typewriter"/>
                <a:cs typeface="American Typewriter"/>
              </a:rPr>
              <a:t>MAESTRIA EN ADMINISTRACION  Y POLITICAS PUBLICAS</a:t>
            </a:r>
            <a:br>
              <a:rPr lang="es-MX" sz="2800" b="1" dirty="0">
                <a:latin typeface="American Typewriter"/>
                <a:cs typeface="American Typewriter"/>
              </a:rPr>
            </a:br>
            <a:r>
              <a:rPr lang="es-MX" sz="2800" b="1" dirty="0">
                <a:latin typeface="American Typewriter"/>
                <a:cs typeface="American Typewriter"/>
              </a:rPr>
              <a:t>Gestión para Resultados</a:t>
            </a:r>
            <a:br>
              <a:rPr lang="es-MX" sz="2800" b="1" dirty="0">
                <a:latin typeface="American Typewriter"/>
                <a:cs typeface="American Typewriter"/>
              </a:rPr>
            </a:br>
            <a:r>
              <a:rPr lang="es-MX" sz="2800" b="1" dirty="0">
                <a:latin typeface="American Typewriter"/>
                <a:cs typeface="American Typewriter"/>
              </a:rPr>
              <a:t>Actividad 6</a:t>
            </a:r>
            <a:endParaRPr lang="es-ES" sz="2800" dirty="0">
              <a:latin typeface="American Typewriter"/>
              <a:cs typeface="American Typewriter"/>
            </a:endParaRPr>
          </a:p>
        </p:txBody>
      </p:sp>
      <p:sp>
        <p:nvSpPr>
          <p:cNvPr id="3" name="Subtítulo 2"/>
          <p:cNvSpPr>
            <a:spLocks noGrp="1"/>
          </p:cNvSpPr>
          <p:nvPr>
            <p:ph type="subTitle" idx="1"/>
          </p:nvPr>
        </p:nvSpPr>
        <p:spPr>
          <a:xfrm>
            <a:off x="2462306" y="4840941"/>
            <a:ext cx="6560234" cy="1752600"/>
          </a:xfrm>
        </p:spPr>
        <p:txBody>
          <a:bodyPr>
            <a:normAutofit/>
          </a:bodyPr>
          <a:lstStyle/>
          <a:p>
            <a:r>
              <a:rPr lang="es-MX" sz="2000" dirty="0"/>
              <a:t>Mtra. Magda Jan Argüello</a:t>
            </a:r>
          </a:p>
          <a:p>
            <a:r>
              <a:rPr lang="es-MX" sz="2000" dirty="0" smtClean="0"/>
              <a:t>Alumno: Jorge Alan Garcidueñas Villa</a:t>
            </a:r>
            <a:endParaRPr lang="es-MX" sz="2000" dirty="0"/>
          </a:p>
          <a:p>
            <a:r>
              <a:rPr lang="es-MX" sz="1600" dirty="0" smtClean="0"/>
              <a:t>27 de Octubre </a:t>
            </a:r>
            <a:r>
              <a:rPr lang="es-MX" sz="1600" dirty="0"/>
              <a:t>2015</a:t>
            </a:r>
          </a:p>
          <a:p>
            <a:endParaRPr lang="es-ES"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89638"/>
            <a:ext cx="4015122" cy="1498979"/>
          </a:xfrm>
          <a:prstGeom prst="rect">
            <a:avLst/>
          </a:prstGeom>
        </p:spPr>
      </p:pic>
    </p:spTree>
    <p:extLst>
      <p:ext uri="{BB962C8B-B14F-4D97-AF65-F5344CB8AC3E}">
        <p14:creationId xmlns:p14="http://schemas.microsoft.com/office/powerpoint/2010/main" val="1753907450"/>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Sistema de Evaluación de Desempeño (SED)</a:t>
            </a:r>
          </a:p>
        </p:txBody>
      </p:sp>
      <p:pic>
        <p:nvPicPr>
          <p:cNvPr id="4" name="Imagen 3"/>
          <p:cNvPicPr>
            <a:picLocks noChangeAspect="1"/>
          </p:cNvPicPr>
          <p:nvPr/>
        </p:nvPicPr>
        <p:blipFill>
          <a:blip r:embed="rId2"/>
          <a:stretch>
            <a:fillRect/>
          </a:stretch>
        </p:blipFill>
        <p:spPr>
          <a:xfrm>
            <a:off x="298820" y="1590486"/>
            <a:ext cx="8686800" cy="4266453"/>
          </a:xfrm>
          <a:prstGeom prst="rect">
            <a:avLst/>
          </a:prstGeom>
        </p:spPr>
      </p:pic>
    </p:spTree>
    <p:extLst>
      <p:ext uri="{BB962C8B-B14F-4D97-AF65-F5344CB8AC3E}">
        <p14:creationId xmlns:p14="http://schemas.microsoft.com/office/powerpoint/2010/main" val="405601045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Programas con Nivele de Desempeño Optimo</a:t>
            </a:r>
            <a:endParaRPr lang="es-ES" dirty="0"/>
          </a:p>
        </p:txBody>
      </p:sp>
      <p:sp>
        <p:nvSpPr>
          <p:cNvPr id="3" name="Marcador de contenido 2"/>
          <p:cNvSpPr>
            <a:spLocks noGrp="1"/>
          </p:cNvSpPr>
          <p:nvPr>
            <p:ph idx="1"/>
          </p:nvPr>
        </p:nvSpPr>
        <p:spPr/>
        <p:txBody>
          <a:bodyPr>
            <a:normAutofit fontScale="55000" lnSpcReduction="20000"/>
          </a:bodyPr>
          <a:lstStyle/>
          <a:p>
            <a:pPr algn="just"/>
            <a:r>
              <a:rPr lang="es-ES_tradnl" dirty="0"/>
              <a:t>Los programas ubicados en el primer cuadrante y categorizados con un Nivel de Desempeño Óptimo son aquellos que poseen una alta calidad en su diseño, han alcanzado un avance significativo en su cumplimiento de metas así como una cobertura sustantiva de su población potencialmente beneficiaria. Es decir, están contribuyendo de forma significativa a resolver el problema público que les dio origen</a:t>
            </a:r>
            <a:r>
              <a:rPr lang="es-ES_tradnl" dirty="0" smtClean="0"/>
              <a:t>.</a:t>
            </a:r>
          </a:p>
          <a:p>
            <a:pPr algn="just"/>
            <a:endParaRPr lang="es-ES_tradnl" dirty="0" smtClean="0"/>
          </a:p>
          <a:p>
            <a:pPr algn="just"/>
            <a:r>
              <a:rPr lang="es-ES_tradnl" dirty="0"/>
              <a:t>En esta categoría de Nivel de Desempeño están programas como el Fondo Nacional Emprendedor y el Programa de Inclusión y Alfabetización Digital que presentan una alta calidad de diseño, una adecuada capacidad para cumplir las metas que se proponen y han alcanzado ya una cobertura del 100% de su población potencialmente beneficiaria. En estos casos un incremento de su presupuesto se justifica sólo si es de la misma proporción que el incremento anual de su población potencial, esto es, en el orden de entre 2% y 4%. Cualquier incremento presupuestal por encima de esta proporción es ineficiente y sería mejor aprovechado por otros programas.</a:t>
            </a:r>
          </a:p>
          <a:p>
            <a:endParaRPr lang="es-ES_tradnl" dirty="0"/>
          </a:p>
          <a:p>
            <a:endParaRPr lang="es-ES" dirty="0"/>
          </a:p>
        </p:txBody>
      </p:sp>
    </p:spTree>
    <p:extLst>
      <p:ext uri="{BB962C8B-B14F-4D97-AF65-F5344CB8AC3E}">
        <p14:creationId xmlns:p14="http://schemas.microsoft.com/office/powerpoint/2010/main" val="199581576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_tradnl" sz="3200" dirty="0">
                <a:effectLst/>
              </a:rPr>
              <a:t>Programas con Nivel de Desempeño Óptimo y sus respectivas </a:t>
            </a:r>
            <a:r>
              <a:rPr lang="es-ES_tradnl" sz="3200" dirty="0">
                <a:effectLst/>
              </a:rPr>
              <a:t>C</a:t>
            </a:r>
            <a:r>
              <a:rPr lang="es-ES_tradnl" sz="3200" dirty="0" smtClean="0">
                <a:effectLst/>
              </a:rPr>
              <a:t>alificaciones</a:t>
            </a:r>
            <a:endParaRPr lang="es-ES" sz="3200" dirty="0"/>
          </a:p>
        </p:txBody>
      </p:sp>
      <p:pic>
        <p:nvPicPr>
          <p:cNvPr id="4" name="Imagen 3"/>
          <p:cNvPicPr>
            <a:picLocks noChangeAspect="1"/>
          </p:cNvPicPr>
          <p:nvPr/>
        </p:nvPicPr>
        <p:blipFill>
          <a:blip r:embed="rId2"/>
          <a:stretch>
            <a:fillRect/>
          </a:stretch>
        </p:blipFill>
        <p:spPr>
          <a:xfrm>
            <a:off x="149410" y="1897530"/>
            <a:ext cx="8798108" cy="3705412"/>
          </a:xfrm>
          <a:prstGeom prst="rect">
            <a:avLst/>
          </a:prstGeom>
        </p:spPr>
      </p:pic>
    </p:spTree>
    <p:extLst>
      <p:ext uri="{BB962C8B-B14F-4D97-AF65-F5344CB8AC3E}">
        <p14:creationId xmlns:p14="http://schemas.microsoft.com/office/powerpoint/2010/main" val="423709338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effectLst/>
              </a:rPr>
              <a:t>Programas con Alto Potencial de </a:t>
            </a:r>
            <a:r>
              <a:rPr lang="es-ES_tradnl" dirty="0" smtClean="0">
                <a:effectLst/>
              </a:rPr>
              <a:t>Desempeño</a:t>
            </a:r>
            <a:endParaRPr lang="es-ES" dirty="0"/>
          </a:p>
        </p:txBody>
      </p:sp>
      <p:sp>
        <p:nvSpPr>
          <p:cNvPr id="3" name="Marcador de contenido 2"/>
          <p:cNvSpPr>
            <a:spLocks noGrp="1"/>
          </p:cNvSpPr>
          <p:nvPr>
            <p:ph idx="1"/>
          </p:nvPr>
        </p:nvSpPr>
        <p:spPr/>
        <p:txBody>
          <a:bodyPr>
            <a:normAutofit fontScale="70000" lnSpcReduction="20000"/>
          </a:bodyPr>
          <a:lstStyle/>
          <a:p>
            <a:pPr algn="just"/>
            <a:r>
              <a:rPr lang="es-ES_tradnl" dirty="0"/>
              <a:t>Los programas ubicados en el segundo cuadrante son aquellos que poseen un Alto Potencial de Desempeño. Los programas que se ubican en esta categoría cuentan con niveles adecuados de calidad en su diseño y alcanzaron un avance destacado en su cumplimiento de metas, pero no cuentan con el presupuesto suficiente para cubrir de forma significativa a su población potencialmente beneficiaria</a:t>
            </a:r>
            <a:r>
              <a:rPr lang="es-ES_tradnl" dirty="0" smtClean="0"/>
              <a:t>.</a:t>
            </a:r>
          </a:p>
          <a:p>
            <a:pPr algn="just"/>
            <a:endParaRPr lang="es-ES_tradnl" dirty="0"/>
          </a:p>
          <a:p>
            <a:pPr algn="just"/>
            <a:r>
              <a:rPr lang="es-ES_tradnl" dirty="0"/>
              <a:t>De acuerdo con la racionalidad anterior, en función de que cumplen con características como un buen avance en su cumplimiento de metas y cuentan con una alta calidad de diseño, pero con niveles medios de cobertura, estos programas son candidatos idóneos para incrementos presupuestales significativos que les permitan ampliar su nivel de cobertura.</a:t>
            </a:r>
          </a:p>
          <a:p>
            <a:pPr algn="just"/>
            <a:endParaRPr lang="es-ES" dirty="0"/>
          </a:p>
        </p:txBody>
      </p:sp>
    </p:spTree>
    <p:extLst>
      <p:ext uri="{BB962C8B-B14F-4D97-AF65-F5344CB8AC3E}">
        <p14:creationId xmlns:p14="http://schemas.microsoft.com/office/powerpoint/2010/main" val="308152321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Autofit/>
          </a:bodyPr>
          <a:lstStyle/>
          <a:p>
            <a:r>
              <a:rPr lang="es-ES_tradnl" sz="2800" dirty="0">
                <a:effectLst/>
              </a:rPr>
              <a:t>Programas con Alto Potencial de Desempeño y sus respectivas </a:t>
            </a:r>
            <a:r>
              <a:rPr lang="es-ES_tradnl" sz="2800" dirty="0" smtClean="0">
                <a:effectLst/>
              </a:rPr>
              <a:t>calificaciones</a:t>
            </a:r>
            <a:endParaRPr lang="es-ES" sz="2800" dirty="0"/>
          </a:p>
        </p:txBody>
      </p:sp>
      <p:pic>
        <p:nvPicPr>
          <p:cNvPr id="4" name="Imagen 3"/>
          <p:cNvPicPr>
            <a:picLocks noChangeAspect="1"/>
          </p:cNvPicPr>
          <p:nvPr/>
        </p:nvPicPr>
        <p:blipFill>
          <a:blip r:embed="rId2"/>
          <a:stretch>
            <a:fillRect/>
          </a:stretch>
        </p:blipFill>
        <p:spPr>
          <a:xfrm>
            <a:off x="821765" y="1437835"/>
            <a:ext cx="7530353" cy="5191932"/>
          </a:xfrm>
          <a:prstGeom prst="rect">
            <a:avLst/>
          </a:prstGeom>
        </p:spPr>
      </p:pic>
    </p:spTree>
    <p:extLst>
      <p:ext uri="{BB962C8B-B14F-4D97-AF65-F5344CB8AC3E}">
        <p14:creationId xmlns:p14="http://schemas.microsoft.com/office/powerpoint/2010/main" val="3052169591"/>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effectLst/>
              </a:rPr>
              <a:t>Programas con Nivel de Desempeño </a:t>
            </a:r>
            <a:r>
              <a:rPr lang="es-ES_tradnl" dirty="0" smtClean="0">
                <a:effectLst/>
              </a:rPr>
              <a:t>Mejorable</a:t>
            </a:r>
            <a:endParaRPr lang="es-ES" dirty="0"/>
          </a:p>
        </p:txBody>
      </p:sp>
      <p:sp>
        <p:nvSpPr>
          <p:cNvPr id="3" name="Marcador de contenido 2"/>
          <p:cNvSpPr>
            <a:spLocks noGrp="1"/>
          </p:cNvSpPr>
          <p:nvPr>
            <p:ph idx="1"/>
          </p:nvPr>
        </p:nvSpPr>
        <p:spPr/>
        <p:txBody>
          <a:bodyPr>
            <a:normAutofit fontScale="55000" lnSpcReduction="20000"/>
          </a:bodyPr>
          <a:lstStyle/>
          <a:p>
            <a:pPr algn="just"/>
            <a:r>
              <a:rPr lang="es-ES_tradnl" dirty="0"/>
              <a:t>Los programas ubicados en el tercer cuadrante son aquellos con un Nivel de Desempeño Mejorable. Son programas cuya principal cualidad es haber conseguido una cobertura sustantiva de su población potencialmente beneficiaria. Sin embargo, estos programas presentan problemas en la consecución de las metas que se habían propuesto en el año, así como contar con una media calidad de diseño</a:t>
            </a:r>
            <a:r>
              <a:rPr lang="es-ES_tradnl" dirty="0" smtClean="0"/>
              <a:t>.</a:t>
            </a:r>
          </a:p>
          <a:p>
            <a:pPr algn="just"/>
            <a:endParaRPr lang="es-ES_tradnl" dirty="0"/>
          </a:p>
          <a:p>
            <a:pPr algn="just"/>
            <a:r>
              <a:rPr lang="es-ES_tradnl" dirty="0"/>
              <a:t>En términos presupuestales, antes que pensar en algún incremento presupuestal para dichos programas, es necesario que el Congreso genere una agenda de mejora sustantiva para mejorar la calidad de diseño y fortalecer la capacidad de gestión para cumplir con las metas que los propios programas se propusieron. Dicha agenda funcionaría como un mecanismo de seguimiento y evaluación puntual vinculado a la asignación presupuestal de cada programa, que podría darse incluso sin incrementos presupuestales con respecto al año anterior. Dicha agenda debe ser pública, incluir acciones concretas con tiempo de implementación y reporte de avances precisos.</a:t>
            </a:r>
          </a:p>
          <a:p>
            <a:endParaRPr lang="es-ES" dirty="0"/>
          </a:p>
        </p:txBody>
      </p:sp>
    </p:spTree>
    <p:extLst>
      <p:ext uri="{BB962C8B-B14F-4D97-AF65-F5344CB8AC3E}">
        <p14:creationId xmlns:p14="http://schemas.microsoft.com/office/powerpoint/2010/main" val="2256928401"/>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200" dirty="0">
                <a:effectLst/>
              </a:rPr>
              <a:t>Programas con Nivel de Desempeño Mejorable y sus respectivas </a:t>
            </a:r>
            <a:r>
              <a:rPr lang="es-ES_tradnl" sz="3200" dirty="0" smtClean="0">
                <a:effectLst/>
              </a:rPr>
              <a:t>calificaciones</a:t>
            </a:r>
            <a:endParaRPr lang="es-ES" sz="3200" dirty="0"/>
          </a:p>
        </p:txBody>
      </p:sp>
      <p:pic>
        <p:nvPicPr>
          <p:cNvPr id="4" name="Imagen 3"/>
          <p:cNvPicPr>
            <a:picLocks noChangeAspect="1"/>
          </p:cNvPicPr>
          <p:nvPr/>
        </p:nvPicPr>
        <p:blipFill rotWithShape="1">
          <a:blip r:embed="rId2"/>
          <a:srcRect l="1144" t="3188" b="-3188"/>
          <a:stretch/>
        </p:blipFill>
        <p:spPr>
          <a:xfrm>
            <a:off x="224118" y="1792941"/>
            <a:ext cx="8650941" cy="3600824"/>
          </a:xfrm>
          <a:prstGeom prst="rect">
            <a:avLst/>
          </a:prstGeom>
        </p:spPr>
      </p:pic>
    </p:spTree>
    <p:extLst>
      <p:ext uri="{BB962C8B-B14F-4D97-AF65-F5344CB8AC3E}">
        <p14:creationId xmlns:p14="http://schemas.microsoft.com/office/powerpoint/2010/main" val="144177488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effectLst/>
              </a:rPr>
              <a:t>Programas con Nivel de Desempeño </a:t>
            </a:r>
            <a:r>
              <a:rPr lang="es-ES_tradnl" dirty="0" smtClean="0">
                <a:effectLst/>
              </a:rPr>
              <a:t>Escaso</a:t>
            </a:r>
            <a:endParaRPr lang="es-ES" dirty="0"/>
          </a:p>
        </p:txBody>
      </p:sp>
      <p:sp>
        <p:nvSpPr>
          <p:cNvPr id="3" name="Marcador de contenido 2"/>
          <p:cNvSpPr>
            <a:spLocks noGrp="1"/>
          </p:cNvSpPr>
          <p:nvPr>
            <p:ph idx="1"/>
          </p:nvPr>
        </p:nvSpPr>
        <p:spPr/>
        <p:txBody>
          <a:bodyPr>
            <a:normAutofit fontScale="77500" lnSpcReduction="20000"/>
          </a:bodyPr>
          <a:lstStyle/>
          <a:p>
            <a:pPr algn="just"/>
            <a:r>
              <a:rPr lang="es-ES_tradnl" dirty="0"/>
              <a:t>Los programas ubicados en el cuarto cuadrante de la matriz son aquellos que tienen un Nivel de Desempeño Escaso. Estos programas presentan condiciones de bajo nivel de cobertura de su población potencialmente beneficiaria así como de valores bajos de calidad en su diseño y/o avances mediocres en su cumplimiento de metas</a:t>
            </a:r>
            <a:r>
              <a:rPr lang="es-ES_tradnl" dirty="0" smtClean="0"/>
              <a:t>.</a:t>
            </a:r>
          </a:p>
          <a:p>
            <a:pPr algn="just"/>
            <a:endParaRPr lang="es-ES_tradnl" dirty="0"/>
          </a:p>
          <a:p>
            <a:pPr algn="just"/>
            <a:r>
              <a:rPr lang="es-ES_tradnl" dirty="0"/>
              <a:t>En este tipo de programas no se justifica ningún incremento presupuestal y se recomienda una revisión integral de los mismos para mejorar su calidad de diseño y fortalecer su capacidad de gestión para cumplir con sus metas antes de pensar en incrementar su cobertura.</a:t>
            </a:r>
          </a:p>
          <a:p>
            <a:endParaRPr lang="es-ES" dirty="0"/>
          </a:p>
        </p:txBody>
      </p:sp>
    </p:spTree>
    <p:extLst>
      <p:ext uri="{BB962C8B-B14F-4D97-AF65-F5344CB8AC3E}">
        <p14:creationId xmlns:p14="http://schemas.microsoft.com/office/powerpoint/2010/main" val="47432724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S_tradnl" sz="3200" dirty="0">
                <a:effectLst/>
              </a:rPr>
              <a:t>Programas con Nivel de Desempeño Escaso y sus respectivas </a:t>
            </a:r>
            <a:r>
              <a:rPr lang="es-ES_tradnl" sz="3200" dirty="0" smtClean="0">
                <a:effectLst/>
              </a:rPr>
              <a:t>calificaciones</a:t>
            </a:r>
            <a:endParaRPr lang="es-ES" sz="3200" dirty="0"/>
          </a:p>
        </p:txBody>
      </p:sp>
      <p:pic>
        <p:nvPicPr>
          <p:cNvPr id="4" name="Imagen 3"/>
          <p:cNvPicPr>
            <a:picLocks noChangeAspect="1"/>
          </p:cNvPicPr>
          <p:nvPr/>
        </p:nvPicPr>
        <p:blipFill>
          <a:blip r:embed="rId2"/>
          <a:stretch>
            <a:fillRect/>
          </a:stretch>
        </p:blipFill>
        <p:spPr>
          <a:xfrm>
            <a:off x="806825" y="1396535"/>
            <a:ext cx="7879976" cy="5297111"/>
          </a:xfrm>
          <a:prstGeom prst="rect">
            <a:avLst/>
          </a:prstGeom>
        </p:spPr>
      </p:pic>
    </p:spTree>
    <p:extLst>
      <p:ext uri="{BB962C8B-B14F-4D97-AF65-F5344CB8AC3E}">
        <p14:creationId xmlns:p14="http://schemas.microsoft.com/office/powerpoint/2010/main" val="307649714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t>
            </a:r>
            <a:r>
              <a:rPr lang="es-ES" dirty="0" smtClean="0"/>
              <a:t>onclusiones</a:t>
            </a:r>
            <a:endParaRPr lang="es-ES" dirty="0"/>
          </a:p>
        </p:txBody>
      </p:sp>
      <p:sp>
        <p:nvSpPr>
          <p:cNvPr id="3" name="Marcador de contenido 2"/>
          <p:cNvSpPr>
            <a:spLocks noGrp="1"/>
          </p:cNvSpPr>
          <p:nvPr>
            <p:ph idx="1"/>
          </p:nvPr>
        </p:nvSpPr>
        <p:spPr/>
        <p:txBody>
          <a:bodyPr>
            <a:normAutofit fontScale="40000" lnSpcReduction="20000"/>
          </a:bodyPr>
          <a:lstStyle/>
          <a:p>
            <a:pPr marL="0" indent="0" algn="just">
              <a:buNone/>
            </a:pPr>
            <a:r>
              <a:rPr lang="es-ES" dirty="0"/>
              <a:t>En una escala de 0 a 100, donde la mínima aprobatoria es 60, la calificación promedio general obtenida por los 118 programas considerados en </a:t>
            </a:r>
            <a:r>
              <a:rPr lang="es-ES" dirty="0" smtClean="0"/>
              <a:t>el 2015 </a:t>
            </a:r>
            <a:r>
              <a:rPr lang="es-ES" dirty="0"/>
              <a:t>fue de 62.40. De este total, 55 programas resultaron reprobados en su desempeño (46.6%), y sólo 6 alcanzan una calificación superior a 90. </a:t>
            </a:r>
            <a:endParaRPr lang="es-ES_tradnl" dirty="0"/>
          </a:p>
          <a:p>
            <a:pPr marL="0" indent="0" algn="just">
              <a:buNone/>
            </a:pPr>
            <a:r>
              <a:rPr lang="es-ES" dirty="0"/>
              <a:t> </a:t>
            </a:r>
            <a:endParaRPr lang="es-ES_tradnl" dirty="0"/>
          </a:p>
          <a:p>
            <a:pPr marL="0" indent="0" algn="just">
              <a:buNone/>
            </a:pPr>
            <a:r>
              <a:rPr lang="es-ES" dirty="0"/>
              <a:t>En comparación con la calificación promedio general </a:t>
            </a:r>
            <a:r>
              <a:rPr lang="es-ES" dirty="0" smtClean="0"/>
              <a:t>del 2014</a:t>
            </a:r>
            <a:r>
              <a:rPr lang="es-ES" dirty="0"/>
              <a:t>, se registró un descenso de 6.38 puntos del índice (esto es, de 68.78 en 2014 a 62.40 en 2015). El número de programas reprobados aumentó de 33 en el año 2014 a 55 en 2015, lo que representa un aumento porcentual de 27.7% a 46.6%. Finalmente, mientras que en 2014, 15 programas alcanzaron una calificación superior a 90, para la edición 2015 del Índice el número de programas con calificación superior a 90 fue de 6. </a:t>
            </a:r>
            <a:endParaRPr lang="es-ES_tradnl" dirty="0"/>
          </a:p>
          <a:p>
            <a:pPr marL="0" indent="0" algn="just">
              <a:buNone/>
            </a:pPr>
            <a:r>
              <a:rPr lang="es-ES" dirty="0"/>
              <a:t> </a:t>
            </a:r>
            <a:endParaRPr lang="es-ES_tradnl" dirty="0"/>
          </a:p>
          <a:p>
            <a:pPr marL="0" indent="0" algn="just">
              <a:buNone/>
            </a:pPr>
            <a:r>
              <a:rPr lang="es-ES" dirty="0"/>
              <a:t>De los 118 programas evaluados, en el 2015 demuestra que 10 alcanzan un Nivel de Desempeño Óptimo, es decir, que están contribuyendo de forma significativa a resolver el problema público que les dio origen. Éstos tienen un presupuesto conjunto de 154 mil 409 millones de pesos ($154,409,093,358.00), es decir, el 27.1% del total del presupuesto de los programas sociales para el año 2015. </a:t>
            </a:r>
            <a:endParaRPr lang="es-ES_tradnl" dirty="0"/>
          </a:p>
          <a:p>
            <a:pPr marL="0" indent="0" algn="just">
              <a:buNone/>
            </a:pPr>
            <a:r>
              <a:rPr lang="es-ES" dirty="0"/>
              <a:t> </a:t>
            </a:r>
            <a:endParaRPr lang="es-ES_tradnl" dirty="0"/>
          </a:p>
          <a:p>
            <a:pPr marL="0" indent="0" algn="just">
              <a:buNone/>
            </a:pPr>
            <a:r>
              <a:rPr lang="es-ES" dirty="0"/>
              <a:t>De los 118 programas evaluados, se demuestra que 13 poseen un Alto Potencial de Desempeño. Se caracterizan por demostrar niveles adecuados de calidad en su diseño y por tener un alto cumplimiento de metas, pero no cuentan con el presupuesto suficiente para cubrir de forma significativa a su población potencialmente beneficiaria. Estos son los programas idóneos para incrementar de forma significativa su presupuesto. Cada peso invertido en ellos será una inversión social justificada en tanto que son los programas con mayor potencial para resolver el problema público que atienden. Estos programas tienen un presupuesto conjunto de 98 mil 45 millones de pesos ($98,045,577,474.00), es decir, el 17.2% del total del presupuesto de los programas sociales para el año 2015. </a:t>
            </a:r>
            <a:endParaRPr lang="es-ES_tradnl" dirty="0"/>
          </a:p>
          <a:p>
            <a:pPr marL="0" indent="0" algn="just">
              <a:buNone/>
            </a:pPr>
            <a:r>
              <a:rPr lang="es-ES" dirty="0"/>
              <a:t> </a:t>
            </a:r>
            <a:endParaRPr lang="es-ES_tradnl" dirty="0"/>
          </a:p>
          <a:p>
            <a:pPr marL="0" indent="0">
              <a:buNone/>
            </a:pPr>
            <a:endParaRPr lang="es-ES" dirty="0"/>
          </a:p>
        </p:txBody>
      </p:sp>
    </p:spTree>
    <p:extLst>
      <p:ext uri="{BB962C8B-B14F-4D97-AF65-F5344CB8AC3E}">
        <p14:creationId xmlns:p14="http://schemas.microsoft.com/office/powerpoint/2010/main" val="168211246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Desarrollo Organizacional</a:t>
            </a:r>
            <a:endParaRPr lang="es-ES" dirty="0"/>
          </a:p>
        </p:txBody>
      </p:sp>
      <p:sp>
        <p:nvSpPr>
          <p:cNvPr id="3" name="Marcador de contenido 2"/>
          <p:cNvSpPr>
            <a:spLocks noGrp="1"/>
          </p:cNvSpPr>
          <p:nvPr>
            <p:ph idx="1"/>
          </p:nvPr>
        </p:nvSpPr>
        <p:spPr/>
        <p:txBody>
          <a:bodyPr>
            <a:normAutofit fontScale="40000" lnSpcReduction="20000"/>
          </a:bodyPr>
          <a:lstStyle/>
          <a:p>
            <a:pPr algn="just"/>
            <a:r>
              <a:rPr lang="es-ES" dirty="0"/>
              <a:t>Con base en los resultados mostrados, CONEVAL identificó a los programas y acciones federales de desarrollo social prioritarios que contribuyen a reducir la pobreza y la pobreza extrema al disminuir las carencias sociales o a incrementar el acceso efectivo a los derechos sociales, a partir de tres criterios: </a:t>
            </a:r>
            <a:br>
              <a:rPr lang="es-ES" dirty="0"/>
            </a:br>
            <a:r>
              <a:rPr lang="es-ES" dirty="0"/>
              <a:t/>
            </a:r>
            <a:br>
              <a:rPr lang="es-ES" dirty="0"/>
            </a:br>
            <a:r>
              <a:rPr lang="es-ES" dirty="0"/>
              <a:t>a) </a:t>
            </a:r>
            <a:r>
              <a:rPr lang="es-ES" i="1" dirty="0"/>
              <a:t>Programas fuertemente prioritarios</a:t>
            </a:r>
            <a:r>
              <a:rPr lang="es-ES" dirty="0"/>
              <a:t>: si los bienes o servicios que entrega el programa abaten los indicadores de alguna carencia social o inciden en el acceso efectivo a un derecho social. Esto se puede medir a través de: 1) el Módulo de Condiciones Socioeconómicas de la Encuesta Nacional de Ingresos y Gastos de los Hogares (ENIGH) y se considera en la medición del indicador de pobreza, o 2) se ha recabado evidencia en las evaluaciones al programa. </a:t>
            </a:r>
            <a:br>
              <a:rPr lang="es-ES" dirty="0"/>
            </a:br>
            <a:r>
              <a:rPr lang="es-ES" dirty="0"/>
              <a:t/>
            </a:r>
            <a:br>
              <a:rPr lang="es-ES" dirty="0"/>
            </a:br>
            <a:r>
              <a:rPr lang="es-ES" dirty="0"/>
              <a:t>b) </a:t>
            </a:r>
            <a:r>
              <a:rPr lang="es-ES" i="1" dirty="0"/>
              <a:t>Programas Medianamente prioritarios</a:t>
            </a:r>
            <a:r>
              <a:rPr lang="es-ES" dirty="0"/>
              <a:t>: si los bienes o servicios que entrega el programa pueden abatir los indicadores de alguna carencia social o inciden en el acceso efectivo a un derecho social. No obstante, no se cuenta con mediciones de esta relación y no existen evaluaciones al programa que generen evidencia al respecto. </a:t>
            </a:r>
            <a:br>
              <a:rPr lang="es-ES" dirty="0"/>
            </a:br>
            <a:r>
              <a:rPr lang="es-ES" dirty="0"/>
              <a:t/>
            </a:r>
            <a:br>
              <a:rPr lang="es-ES" dirty="0"/>
            </a:br>
            <a:r>
              <a:rPr lang="es-ES" dirty="0"/>
              <a:t>c) </a:t>
            </a:r>
            <a:r>
              <a:rPr lang="es-ES" i="1" dirty="0"/>
              <a:t>Programas Ligeramente prioritarios</a:t>
            </a:r>
            <a:r>
              <a:rPr lang="es-ES" dirty="0"/>
              <a:t>: si los bienes o servicios que entrega el programa tienen posibles o potenciales efectos en los indicadores de alguna carencia social o inciden en el acceso efectivo a un derecho social. No obstante, no se cuenta con mediciones de esta relación y no existen evaluaciones al programa que generen evidencia al respecto. Se consideran todos los programas que afectan de manera indirecta el ingreso, los cuales son ligeramente prioritarios, pues podrían beneficiar a la población que no está en situación de pobreza y a los programas que no son progresivos. </a:t>
            </a:r>
            <a:br>
              <a:rPr lang="es-ES" dirty="0"/>
            </a:br>
            <a:r>
              <a:rPr lang="es-ES" dirty="0"/>
              <a:t/>
            </a:r>
            <a:br>
              <a:rPr lang="es-ES" dirty="0"/>
            </a:br>
            <a:endParaRPr lang="es-ES" dirty="0"/>
          </a:p>
        </p:txBody>
      </p:sp>
    </p:spTree>
    <p:extLst>
      <p:ext uri="{BB962C8B-B14F-4D97-AF65-F5344CB8AC3E}">
        <p14:creationId xmlns:p14="http://schemas.microsoft.com/office/powerpoint/2010/main" val="368128391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Bibliografía </a:t>
            </a:r>
            <a:endParaRPr lang="es-ES" dirty="0"/>
          </a:p>
        </p:txBody>
      </p:sp>
      <p:sp>
        <p:nvSpPr>
          <p:cNvPr id="3" name="Marcador de contenido 2"/>
          <p:cNvSpPr>
            <a:spLocks noGrp="1"/>
          </p:cNvSpPr>
          <p:nvPr>
            <p:ph idx="1"/>
          </p:nvPr>
        </p:nvSpPr>
        <p:spPr/>
        <p:txBody>
          <a:bodyPr>
            <a:normAutofit/>
          </a:bodyPr>
          <a:lstStyle/>
          <a:p>
            <a:r>
              <a:rPr lang="es-ES" sz="2000" dirty="0"/>
              <a:t>Luis Pinto . (2013). </a:t>
            </a:r>
            <a:r>
              <a:rPr lang="es-ES" sz="2000" dirty="0" err="1"/>
              <a:t>Politicas</a:t>
            </a:r>
            <a:r>
              <a:rPr lang="es-ES" sz="2000" dirty="0"/>
              <a:t> Publicas y su Aplicación. </a:t>
            </a:r>
            <a:r>
              <a:rPr lang="es-ES" sz="2000" dirty="0" err="1"/>
              <a:t>Mexico</a:t>
            </a:r>
            <a:r>
              <a:rPr lang="es-ES" sz="2000" dirty="0"/>
              <a:t>; DF: Mc </a:t>
            </a:r>
            <a:r>
              <a:rPr lang="es-ES" sz="2000" dirty="0" err="1"/>
              <a:t>Grant</a:t>
            </a:r>
            <a:r>
              <a:rPr lang="es-ES" sz="2000" dirty="0" smtClean="0"/>
              <a:t>.</a:t>
            </a:r>
          </a:p>
          <a:p>
            <a:r>
              <a:rPr lang="es-ES" sz="2000" dirty="0" smtClean="0"/>
              <a:t>Guadalupe </a:t>
            </a:r>
            <a:r>
              <a:rPr lang="es-ES" sz="2000" dirty="0" err="1"/>
              <a:t>Diaz</a:t>
            </a:r>
            <a:r>
              <a:rPr lang="es-ES" sz="2000" dirty="0"/>
              <a:t>. (2015). </a:t>
            </a:r>
            <a:r>
              <a:rPr lang="es-ES" sz="2000" dirty="0" err="1"/>
              <a:t>Evaluacion</a:t>
            </a:r>
            <a:r>
              <a:rPr lang="es-ES" sz="2000" dirty="0"/>
              <a:t> y Desempeño. Octubre 2015, de UPL Sitio </a:t>
            </a:r>
            <a:r>
              <a:rPr lang="es-ES" sz="2000" dirty="0" smtClean="0"/>
              <a:t>web: </a:t>
            </a:r>
            <a:r>
              <a:rPr lang="es-ES" sz="2000" dirty="0" smtClean="0">
                <a:hlinkClick r:id="rId2"/>
              </a:rPr>
              <a:t>www.gesoc.org.mx</a:t>
            </a:r>
            <a:r>
              <a:rPr lang="es-ES" sz="2000" dirty="0">
                <a:hlinkClick r:id="rId2"/>
              </a:rPr>
              <a:t>/files/</a:t>
            </a:r>
            <a:r>
              <a:rPr lang="es-ES" sz="2000" dirty="0" smtClean="0">
                <a:hlinkClick r:id="rId2"/>
              </a:rPr>
              <a:t>Ranking_INDEP_2015</a:t>
            </a:r>
            <a:endParaRPr lang="es-ES" sz="2000" dirty="0" smtClean="0"/>
          </a:p>
          <a:p>
            <a:r>
              <a:rPr lang="es-ES" sz="2000" dirty="0"/>
              <a:t>Secretaria de Hacienda. (2014). </a:t>
            </a:r>
            <a:r>
              <a:rPr lang="es-ES" sz="2000" dirty="0" err="1"/>
              <a:t>Guia</a:t>
            </a:r>
            <a:r>
              <a:rPr lang="es-ES" sz="2000" dirty="0"/>
              <a:t> para el Diseño de </a:t>
            </a:r>
            <a:r>
              <a:rPr lang="es-ES" sz="2000" dirty="0" err="1"/>
              <a:t>Politicas</a:t>
            </a:r>
            <a:r>
              <a:rPr lang="es-ES" sz="2000" dirty="0"/>
              <a:t>. 2015, de Hacienda Sitio web: </a:t>
            </a:r>
            <a:r>
              <a:rPr lang="es-ES" sz="2000" dirty="0">
                <a:hlinkClick r:id="rId3"/>
              </a:rPr>
              <a:t>http://www.shcp.gob.mx/EGRESOS/PEF/sed/Guia%</a:t>
            </a:r>
            <a:r>
              <a:rPr lang="es-ES" sz="2000" dirty="0" smtClean="0">
                <a:hlinkClick r:id="rId3"/>
              </a:rPr>
              <a:t>20MIR.pdf</a:t>
            </a:r>
            <a:endParaRPr lang="es-ES" sz="2000" dirty="0" smtClean="0"/>
          </a:p>
          <a:p>
            <a:r>
              <a:rPr lang="es-ES" sz="2000" dirty="0"/>
              <a:t>CONEVAL. (2014). Esquema General de </a:t>
            </a:r>
            <a:r>
              <a:rPr lang="es-ES" sz="2000" dirty="0" err="1"/>
              <a:t>Evaluacion</a:t>
            </a:r>
            <a:r>
              <a:rPr lang="es-ES" sz="2000" dirty="0"/>
              <a:t>. 2015, de </a:t>
            </a:r>
            <a:r>
              <a:rPr lang="es-ES" sz="2000" dirty="0" err="1"/>
              <a:t>Coneval</a:t>
            </a:r>
            <a:r>
              <a:rPr lang="es-ES" sz="2000" dirty="0"/>
              <a:t> Sitio web: </a:t>
            </a:r>
            <a:r>
              <a:rPr lang="es-ES" sz="2000" dirty="0">
                <a:hlinkClick r:id="rId4"/>
              </a:rPr>
              <a:t>http://www.coneval.gob.mx/Informes/Evaluacion/Cruzada%20contra%20el%20Hambre/ESQUEMA_GENERAL_DE_EVALUACION_DE_LA_CNCH_%</a:t>
            </a:r>
            <a:r>
              <a:rPr lang="es-ES" sz="2000" dirty="0" smtClean="0">
                <a:hlinkClick r:id="rId4"/>
              </a:rPr>
              <a:t>20F.pdf</a:t>
            </a:r>
            <a:endParaRPr lang="es-ES" sz="2000" dirty="0" smtClean="0"/>
          </a:p>
          <a:p>
            <a:endParaRPr lang="es-ES" sz="2000" dirty="0"/>
          </a:p>
        </p:txBody>
      </p:sp>
    </p:spTree>
    <p:extLst>
      <p:ext uri="{BB962C8B-B14F-4D97-AF65-F5344CB8AC3E}">
        <p14:creationId xmlns:p14="http://schemas.microsoft.com/office/powerpoint/2010/main" val="1119215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Desarrollo Organizacional</a:t>
            </a:r>
            <a:endParaRPr lang="es-ES" dirty="0"/>
          </a:p>
        </p:txBody>
      </p:sp>
      <p:sp>
        <p:nvSpPr>
          <p:cNvPr id="3" name="Marcador de contenido 2"/>
          <p:cNvSpPr>
            <a:spLocks noGrp="1"/>
          </p:cNvSpPr>
          <p:nvPr>
            <p:ph idx="1"/>
          </p:nvPr>
        </p:nvSpPr>
        <p:spPr/>
        <p:txBody>
          <a:bodyPr>
            <a:normAutofit fontScale="40000" lnSpcReduction="20000"/>
          </a:bodyPr>
          <a:lstStyle/>
          <a:p>
            <a:pPr algn="just"/>
            <a:r>
              <a:rPr lang="es-ES_tradnl" dirty="0"/>
              <a:t>El Nivel de Desempeño se estima a partir de tres variables que se sustentan en información oficial públicamente disponible a cualquier ciudadano pero que hasta ahora se encuentra dispersa:</a:t>
            </a:r>
            <a:br>
              <a:rPr lang="es-ES_tradnl" dirty="0"/>
            </a:br>
            <a:endParaRPr lang="es-ES_tradnl" dirty="0" smtClean="0"/>
          </a:p>
          <a:p>
            <a:pPr algn="just"/>
            <a:r>
              <a:rPr lang="es-ES_tradnl" dirty="0" smtClean="0"/>
              <a:t>1</a:t>
            </a:r>
            <a:r>
              <a:rPr lang="es-ES_tradnl" dirty="0"/>
              <a:t>. La calidad de diseño del programa. Esta variable estima el grado de alineación estratégica del programa con las prioridades nacionales de desarrollo, así como la pertinencia y consistencia de sus previsiones de operación, y de orientación a resultados y a la ciudadanía. Para su estimación, el INDEP utiliza la información de las Evaluaciones de Consistencia y Resultados (</a:t>
            </a:r>
            <a:r>
              <a:rPr lang="es-ES_tradnl" dirty="0" err="1"/>
              <a:t>ECRs</a:t>
            </a:r>
            <a:r>
              <a:rPr lang="es-ES_tradnl" dirty="0"/>
              <a:t>) del ciclo 2011-2012, así como Evaluaciones de Diseño de los ciclos 2011-2012, 2012-2013, 2013-2014 y 2014-2015, coordinadas por CONEVAL. Se asume que a mayor calidad de diseño, el programa tendrá mayor capacidad para resolver el problema público que atiende.</a:t>
            </a:r>
            <a:br>
              <a:rPr lang="es-ES_tradnl" dirty="0"/>
            </a:br>
            <a:endParaRPr lang="es-ES_tradnl" dirty="0" smtClean="0"/>
          </a:p>
          <a:p>
            <a:pPr algn="just"/>
            <a:r>
              <a:rPr lang="es-ES_tradnl" dirty="0" smtClean="0"/>
              <a:t>2</a:t>
            </a:r>
            <a:r>
              <a:rPr lang="es-ES_tradnl" dirty="0"/>
              <a:t>. La capacidad mostrada por el programa para cumplir con sus metas. Esta variable se estima a partir del nivel de avance en indicadores estratégicos y de gestión reportado por los responsables de cada programa en la Cuenta Pública 2014 y/o en el Portal de Transparencia Presupuestaria de la Secretaría de Hacienda y Crédito Público (SHCP) al cierre de 20149. Se asume que a mayor capacidad para cumplir con sus metas, mayor será la capacidad del programa para resolver el problema público que atiende.</a:t>
            </a:r>
            <a:br>
              <a:rPr lang="es-ES_tradnl" dirty="0"/>
            </a:br>
            <a:endParaRPr lang="es-ES_tradnl" dirty="0" smtClean="0"/>
          </a:p>
          <a:p>
            <a:pPr algn="just"/>
            <a:r>
              <a:rPr lang="es-ES_tradnl" dirty="0" smtClean="0"/>
              <a:t>3</a:t>
            </a:r>
            <a:r>
              <a:rPr lang="es-ES_tradnl" dirty="0"/>
              <a:t>. La cobertura de la población potencialmente beneficiaria del programa. Esta variable estima la cobertura de la población que está bajo el supuesto del problema público que le dio origen al programa. Para ello el INDEP utiliza la información de la cobertura poblacional procedente de la base de datos de cobertura de los programas sujetos a reglas de operación de la SHCP10. En dichas Fichas se publica la definición e identificación</a:t>
            </a:r>
            <a:br>
              <a:rPr lang="es-ES_tradnl" dirty="0"/>
            </a:br>
            <a:endParaRPr lang="es-ES" dirty="0"/>
          </a:p>
        </p:txBody>
      </p:sp>
    </p:spTree>
    <p:extLst>
      <p:ext uri="{BB962C8B-B14F-4D97-AF65-F5344CB8AC3E}">
        <p14:creationId xmlns:p14="http://schemas.microsoft.com/office/powerpoint/2010/main" val="262951096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Organizacional</a:t>
            </a:r>
            <a:endParaRPr lang="es-ES" dirty="0"/>
          </a:p>
        </p:txBody>
      </p:sp>
      <p:sp>
        <p:nvSpPr>
          <p:cNvPr id="3" name="Marcador de contenido 2"/>
          <p:cNvSpPr>
            <a:spLocks noGrp="1"/>
          </p:cNvSpPr>
          <p:nvPr>
            <p:ph idx="1"/>
          </p:nvPr>
        </p:nvSpPr>
        <p:spPr/>
        <p:txBody>
          <a:bodyPr>
            <a:normAutofit fontScale="40000" lnSpcReduction="20000"/>
          </a:bodyPr>
          <a:lstStyle/>
          <a:p>
            <a:pPr marL="0" indent="0">
              <a:buNone/>
            </a:pPr>
            <a:r>
              <a:rPr lang="es-ES_tradnl" sz="4500" dirty="0" smtClean="0"/>
              <a:t>Sobre </a:t>
            </a:r>
            <a:r>
              <a:rPr lang="es-ES_tradnl" sz="4500" dirty="0"/>
              <a:t>el grado de transparencia y rendición de cuentas de los programas públicos </a:t>
            </a:r>
            <a:r>
              <a:rPr lang="es-ES_tradnl" sz="4500" dirty="0" smtClean="0"/>
              <a:t>federales:</a:t>
            </a:r>
          </a:p>
          <a:p>
            <a:pPr marL="0" indent="0">
              <a:buNone/>
            </a:pPr>
            <a:endParaRPr lang="es-ES_tradnl" sz="4500" dirty="0"/>
          </a:p>
          <a:p>
            <a:pPr algn="just"/>
            <a:r>
              <a:rPr lang="es-ES_tradnl" dirty="0"/>
              <a:t>En los últimos ocho años se han realizado amplios esfuerzos por incrementar el grado de trasparencia de la información públicamente disponible sobre el cumplimiento de metas y el grado de cobertura de la población potencialmente beneficiaria de cada programa presupuestario. Sin embargo, los rezagos en materia de transparencia aún no han sido superados y persisten brechas importantes que no permiten conocer el Nivel de Desempeño de un conjunto de programas y acciones públicas que integran la Política Social del Gobierno Federal. Este tipo de programas representan la “Caja Negra del Gasto Social Federal” en razón de sus graves problemas de opacidad</a:t>
            </a:r>
            <a:r>
              <a:rPr lang="es-ES_tradnl" dirty="0" smtClean="0"/>
              <a:t>.</a:t>
            </a:r>
          </a:p>
          <a:p>
            <a:pPr algn="just"/>
            <a:endParaRPr lang="es-ES_tradnl" dirty="0"/>
          </a:p>
          <a:p>
            <a:pPr algn="just"/>
            <a:r>
              <a:rPr lang="es-ES_tradnl" dirty="0" smtClean="0"/>
              <a:t>A </a:t>
            </a:r>
            <a:r>
              <a:rPr lang="es-ES_tradnl" dirty="0"/>
              <a:t>partir de la agregación, sistematización y análisis de la información que hizo GESOC, se identificó que 26.7% de los programas y acciones federales de desarrollo social (43 de 161) presentan problemas de opacidad que impiden estimar su desempeño</a:t>
            </a:r>
            <a:r>
              <a:rPr lang="es-ES_tradnl" dirty="0" smtClean="0"/>
              <a:t>.</a:t>
            </a:r>
          </a:p>
          <a:p>
            <a:pPr algn="just"/>
            <a:endParaRPr lang="es-ES_tradnl" dirty="0"/>
          </a:p>
          <a:p>
            <a:pPr algn="just"/>
            <a:r>
              <a:rPr lang="es-ES_tradnl" dirty="0" smtClean="0"/>
              <a:t>Estos </a:t>
            </a:r>
            <a:r>
              <a:rPr lang="es-ES_tradnl" dirty="0"/>
              <a:t>43 programas obtuvieron un presupuesto total para el año 2015 de $75 mil 256 millones de pesos ($75,256,267,890.00), es decir, 13.2% del total del presupuesto asignado al conjunto de programas sociales del gobierno federal </a:t>
            </a:r>
            <a:endParaRPr lang="es-ES_tradnl" dirty="0" smtClean="0"/>
          </a:p>
          <a:p>
            <a:pPr algn="just"/>
            <a:endParaRPr lang="es-ES_tradnl" dirty="0"/>
          </a:p>
          <a:p>
            <a:pPr algn="just"/>
            <a:r>
              <a:rPr lang="es-ES_tradnl" dirty="0" smtClean="0"/>
              <a:t> </a:t>
            </a:r>
            <a:r>
              <a:rPr lang="es-ES_tradnl" dirty="0"/>
              <a:t>En el año 2014, 34.6% de los programas considerados </a:t>
            </a:r>
            <a:r>
              <a:rPr lang="es-ES_tradnl" dirty="0" smtClean="0"/>
              <a:t>se </a:t>
            </a:r>
            <a:r>
              <a:rPr lang="es-ES_tradnl" dirty="0"/>
              <a:t>ubicaron en la “Caja Negra del Gasto Social Federal”. Su presupuesto total para ese año fue de 41 mil millones de pesos ($41,418,282,986.00)</a:t>
            </a:r>
            <a:r>
              <a:rPr lang="es-ES_tradnl" dirty="0" smtClean="0"/>
              <a:t>.</a:t>
            </a:r>
          </a:p>
          <a:p>
            <a:pPr algn="just"/>
            <a:endParaRPr lang="es-ES_tradnl" dirty="0"/>
          </a:p>
          <a:p>
            <a:pPr algn="just"/>
            <a:r>
              <a:rPr lang="es-ES_tradnl" dirty="0" smtClean="0"/>
              <a:t>Se </a:t>
            </a:r>
            <a:r>
              <a:rPr lang="es-ES_tradnl" dirty="0"/>
              <a:t>observa en términos porcentuales una disminución de los programas ubicados en la “Caja Negra” (de 34.6% en 2014 a 26.7% en 2015), sin embargo en términos presupuestales, la cantidad de recursos asignada a este tipo de programas registró un aumento en 81.7% ($33 mil 837 millones de pesos más en 2015).</a:t>
            </a:r>
          </a:p>
          <a:p>
            <a:endParaRPr lang="es-ES" dirty="0"/>
          </a:p>
        </p:txBody>
      </p:sp>
    </p:spTree>
    <p:extLst>
      <p:ext uri="{BB962C8B-B14F-4D97-AF65-F5344CB8AC3E}">
        <p14:creationId xmlns:p14="http://schemas.microsoft.com/office/powerpoint/2010/main" val="15649023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La Caja Negra del Gasto Social Federal </a:t>
            </a:r>
            <a:endParaRPr lang="es-ES" dirty="0"/>
          </a:p>
        </p:txBody>
      </p:sp>
      <p:pic>
        <p:nvPicPr>
          <p:cNvPr id="8" name="Imagen 7"/>
          <p:cNvPicPr>
            <a:picLocks noChangeAspect="1"/>
          </p:cNvPicPr>
          <p:nvPr/>
        </p:nvPicPr>
        <p:blipFill>
          <a:blip r:embed="rId2"/>
          <a:stretch>
            <a:fillRect/>
          </a:stretch>
        </p:blipFill>
        <p:spPr>
          <a:xfrm>
            <a:off x="749675" y="1553883"/>
            <a:ext cx="7482920" cy="5115394"/>
          </a:xfrm>
          <a:prstGeom prst="rect">
            <a:avLst/>
          </a:prstGeom>
        </p:spPr>
      </p:pic>
    </p:spTree>
    <p:extLst>
      <p:ext uri="{BB962C8B-B14F-4D97-AF65-F5344CB8AC3E}">
        <p14:creationId xmlns:p14="http://schemas.microsoft.com/office/powerpoint/2010/main" val="210494958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Desempeño de los Programas Públicos</a:t>
            </a:r>
            <a:endParaRPr lang="es-ES" dirty="0"/>
          </a:p>
        </p:txBody>
      </p:sp>
      <p:sp>
        <p:nvSpPr>
          <p:cNvPr id="3" name="Marcador de contenido 2"/>
          <p:cNvSpPr>
            <a:spLocks noGrp="1"/>
          </p:cNvSpPr>
          <p:nvPr>
            <p:ph idx="1"/>
          </p:nvPr>
        </p:nvSpPr>
        <p:spPr/>
        <p:txBody>
          <a:bodyPr>
            <a:normAutofit lnSpcReduction="10000"/>
          </a:bodyPr>
          <a:lstStyle/>
          <a:p>
            <a:pPr algn="just"/>
            <a:r>
              <a:rPr lang="es-ES_tradnl" dirty="0"/>
              <a:t>En una escala de 0 a 100, donde la mínima aprobatoria es 60, la calificación promedio general obtenida por los 118 programas considerados en el INDEP 2015 fue de 62.40. De este total, 55 programas resultaron reprobados en su desempeño, lo que representa el 46.6% de los programas evaluados por el INDEP, y sólo 6 alcanzan una calificación superior a 90.</a:t>
            </a:r>
          </a:p>
          <a:p>
            <a:endParaRPr lang="es-ES" dirty="0"/>
          </a:p>
        </p:txBody>
      </p:sp>
    </p:spTree>
    <p:extLst>
      <p:ext uri="{BB962C8B-B14F-4D97-AF65-F5344CB8AC3E}">
        <p14:creationId xmlns:p14="http://schemas.microsoft.com/office/powerpoint/2010/main" val="358729050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a:t>Desempeño de los Programas Públicos</a:t>
            </a:r>
          </a:p>
        </p:txBody>
      </p:sp>
      <p:sp>
        <p:nvSpPr>
          <p:cNvPr id="3" name="Marcador de contenido 2"/>
          <p:cNvSpPr>
            <a:spLocks noGrp="1"/>
          </p:cNvSpPr>
          <p:nvPr>
            <p:ph idx="1"/>
          </p:nvPr>
        </p:nvSpPr>
        <p:spPr/>
        <p:txBody>
          <a:bodyPr>
            <a:normAutofit fontScale="62500" lnSpcReduction="20000"/>
          </a:bodyPr>
          <a:lstStyle/>
          <a:p>
            <a:pPr algn="just"/>
            <a:r>
              <a:rPr lang="es-ES_tradnl" dirty="0"/>
              <a:t>En comparación con la calificación promedio general del INDEP 2014, se registró un descenso de 6.38 puntos del índice (esto es, de 68.78 en 2014 a 62.40 en 2015). El número de programas reprobados aumentó de 33 en el año 2014 a 55 en 2015, lo que representa un aumento porcentual de 27.7% a 46.6% del total de los programas evaluados en cada año</a:t>
            </a:r>
            <a:r>
              <a:rPr lang="es-ES_tradnl" dirty="0" smtClean="0"/>
              <a:t>.</a:t>
            </a:r>
          </a:p>
          <a:p>
            <a:pPr algn="just"/>
            <a:endParaRPr lang="es-ES_tradnl" dirty="0"/>
          </a:p>
          <a:p>
            <a:pPr algn="just"/>
            <a:r>
              <a:rPr lang="es-ES_tradnl" dirty="0"/>
              <a:t>En el INDEP 2014, 15 programas alcanzaron una calificación superior a 90, mientras que para la edición 2015 del Índice, el número de programas con calificación superior a 90 fue de 6</a:t>
            </a:r>
            <a:r>
              <a:rPr lang="es-ES_tradnl" dirty="0" smtClean="0"/>
              <a:t>.</a:t>
            </a:r>
          </a:p>
          <a:p>
            <a:pPr algn="just"/>
            <a:endParaRPr lang="es-ES_tradnl" dirty="0"/>
          </a:p>
          <a:p>
            <a:pPr algn="just"/>
            <a:r>
              <a:rPr lang="es-ES_tradnl" dirty="0"/>
              <a:t>De esta forma, los programas que sí reportaron información tanto de avance en indicadores en la Cuenta Pública 2014 y/o en el Portal de Transparencia Presupuestaria de la SHCP, así como de la cobertura de su población potencialmente beneficiaria, fueron ubicados en una matriz que los clasifica en cinco categorías de acuerdo a su Nivel de Desempeño, es decir, con base en su capacidad para resolver el problema público que les dio </a:t>
            </a:r>
            <a:r>
              <a:rPr lang="es-ES_tradnl" dirty="0" smtClean="0"/>
              <a:t>origen</a:t>
            </a:r>
            <a:endParaRPr lang="es-ES" dirty="0"/>
          </a:p>
        </p:txBody>
      </p:sp>
    </p:spTree>
    <p:extLst>
      <p:ext uri="{BB962C8B-B14F-4D97-AF65-F5344CB8AC3E}">
        <p14:creationId xmlns:p14="http://schemas.microsoft.com/office/powerpoint/2010/main" val="322647681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_tradnl" dirty="0"/>
              <a:t>El Nivel de Desempeño de cada programa</a:t>
            </a:r>
            <a:endParaRPr lang="es-ES" dirty="0"/>
          </a:p>
        </p:txBody>
      </p:sp>
      <p:pic>
        <p:nvPicPr>
          <p:cNvPr id="4" name="Imagen 3"/>
          <p:cNvPicPr>
            <a:picLocks noChangeAspect="1"/>
          </p:cNvPicPr>
          <p:nvPr/>
        </p:nvPicPr>
        <p:blipFill>
          <a:blip r:embed="rId2"/>
          <a:stretch>
            <a:fillRect/>
          </a:stretch>
        </p:blipFill>
        <p:spPr>
          <a:xfrm>
            <a:off x="2151529" y="1666359"/>
            <a:ext cx="4873812" cy="4739670"/>
          </a:xfrm>
          <a:prstGeom prst="rect">
            <a:avLst/>
          </a:prstGeom>
        </p:spPr>
      </p:pic>
    </p:spTree>
    <p:extLst>
      <p:ext uri="{BB962C8B-B14F-4D97-AF65-F5344CB8AC3E}">
        <p14:creationId xmlns:p14="http://schemas.microsoft.com/office/powerpoint/2010/main" val="381423522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S" dirty="0" smtClean="0"/>
              <a:t>Sistema de Evaluación de Desempeño (SED)</a:t>
            </a:r>
            <a:endParaRPr lang="es-ES" dirty="0"/>
          </a:p>
        </p:txBody>
      </p:sp>
      <p:sp>
        <p:nvSpPr>
          <p:cNvPr id="3" name="Marcador de contenido 2"/>
          <p:cNvSpPr>
            <a:spLocks noGrp="1"/>
          </p:cNvSpPr>
          <p:nvPr>
            <p:ph idx="1"/>
          </p:nvPr>
        </p:nvSpPr>
        <p:spPr/>
        <p:txBody>
          <a:bodyPr>
            <a:normAutofit fontScale="40000" lnSpcReduction="20000"/>
          </a:bodyPr>
          <a:lstStyle/>
          <a:p>
            <a:pPr algn="just"/>
            <a:r>
              <a:rPr lang="es-ES_tradnl" dirty="0"/>
              <a:t>S</a:t>
            </a:r>
            <a:r>
              <a:rPr lang="es-ES_tradnl" dirty="0" smtClean="0"/>
              <a:t>e </a:t>
            </a:r>
            <a:r>
              <a:rPr lang="es-ES_tradnl" dirty="0"/>
              <a:t>define como el conjunto de elementos </a:t>
            </a:r>
            <a:r>
              <a:rPr lang="es-ES_tradnl" dirty="0" smtClean="0"/>
              <a:t>metodológicos </a:t>
            </a:r>
            <a:r>
              <a:rPr lang="es-ES_tradnl" dirty="0"/>
              <a:t>que permiten realizar una </a:t>
            </a:r>
            <a:r>
              <a:rPr lang="es-ES_tradnl" dirty="0" smtClean="0"/>
              <a:t>valoración </a:t>
            </a:r>
            <a:r>
              <a:rPr lang="es-ES_tradnl" dirty="0"/>
              <a:t>objetiva del </a:t>
            </a:r>
            <a:r>
              <a:rPr lang="es-ES_tradnl" dirty="0" smtClean="0"/>
              <a:t>desempeño </a:t>
            </a:r>
            <a:r>
              <a:rPr lang="es-ES_tradnl" dirty="0"/>
              <a:t>de los programas, bajo los principios de </a:t>
            </a:r>
            <a:r>
              <a:rPr lang="es-ES_tradnl" dirty="0" smtClean="0"/>
              <a:t>verificación </a:t>
            </a:r>
            <a:r>
              <a:rPr lang="es-ES_tradnl" dirty="0"/>
              <a:t>del grado de cumplimiento de metas y objetivos, con base en indicadores </a:t>
            </a:r>
            <a:r>
              <a:rPr lang="es-ES_tradnl" dirty="0" smtClean="0"/>
              <a:t>estratégicos </a:t>
            </a:r>
            <a:r>
              <a:rPr lang="es-ES_tradnl" dirty="0"/>
              <a:t>y de gestión1 que permitan conocer el impacto social y </a:t>
            </a:r>
            <a:r>
              <a:rPr lang="es-ES_tradnl" dirty="0" smtClean="0"/>
              <a:t>económico </a:t>
            </a:r>
            <a:r>
              <a:rPr lang="es-ES_tradnl" dirty="0"/>
              <a:t>de los programas y de los proyectos, esto para</a:t>
            </a:r>
            <a:r>
              <a:rPr lang="es-ES_tradnl" dirty="0" smtClean="0"/>
              <a:t>:</a:t>
            </a:r>
          </a:p>
          <a:p>
            <a:pPr algn="just"/>
            <a:endParaRPr lang="es-ES_tradnl" dirty="0"/>
          </a:p>
          <a:p>
            <a:pPr marL="0" indent="0" algn="just">
              <a:buNone/>
            </a:pPr>
            <a:r>
              <a:rPr lang="es-ES_tradnl" dirty="0" smtClean="0"/>
              <a:t>1.Conocer </a:t>
            </a:r>
            <a:r>
              <a:rPr lang="es-ES_tradnl" dirty="0"/>
              <a:t>los resultados del ejercicio de los recursos y el impacto social y </a:t>
            </a:r>
            <a:r>
              <a:rPr lang="es-ES_tradnl" dirty="0" smtClean="0"/>
              <a:t>económico </a:t>
            </a:r>
            <a:r>
              <a:rPr lang="es-ES_tradnl" dirty="0"/>
              <a:t>de los programas</a:t>
            </a:r>
            <a:r>
              <a:rPr lang="es-ES_tradnl" dirty="0" smtClean="0"/>
              <a:t>.</a:t>
            </a:r>
          </a:p>
          <a:p>
            <a:pPr marL="514350" indent="-514350" algn="just">
              <a:buAutoNum type="arabicPeriod"/>
            </a:pPr>
            <a:endParaRPr lang="es-ES_tradnl" dirty="0"/>
          </a:p>
          <a:p>
            <a:pPr marL="0" indent="0" algn="just">
              <a:buNone/>
            </a:pPr>
            <a:r>
              <a:rPr lang="es-ES_tradnl" dirty="0"/>
              <a:t>2. Identificar la eficacia, eficiencia, </a:t>
            </a:r>
            <a:r>
              <a:rPr lang="es-ES_tradnl" dirty="0" smtClean="0"/>
              <a:t>economía </a:t>
            </a:r>
            <a:r>
              <a:rPr lang="es-ES_tradnl" dirty="0"/>
              <a:t>y calidad del gasto</a:t>
            </a:r>
            <a:r>
              <a:rPr lang="es-ES_tradnl" dirty="0" smtClean="0"/>
              <a:t>.</a:t>
            </a:r>
          </a:p>
          <a:p>
            <a:pPr marL="0" indent="0" algn="just">
              <a:buNone/>
            </a:pPr>
            <a:endParaRPr lang="es-ES_tradnl" dirty="0"/>
          </a:p>
          <a:p>
            <a:pPr marL="0" indent="0" algn="just">
              <a:buNone/>
            </a:pPr>
            <a:r>
              <a:rPr lang="es-ES_tradnl" dirty="0"/>
              <a:t>3. Mejorar la calidad del gasto mediante una mayor productividad y eficiencia de los procesos gubernamentales</a:t>
            </a:r>
            <a:r>
              <a:rPr lang="es-ES_tradnl" dirty="0" smtClean="0"/>
              <a:t>.</a:t>
            </a:r>
          </a:p>
          <a:p>
            <a:pPr marL="0" indent="0" algn="just">
              <a:buNone/>
            </a:pPr>
            <a:endParaRPr lang="es-ES_tradnl" dirty="0"/>
          </a:p>
          <a:p>
            <a:pPr marL="0" indent="0" algn="just">
              <a:buNone/>
            </a:pPr>
            <a:r>
              <a:rPr lang="es-ES_tradnl" dirty="0"/>
              <a:t>El SED realiza el seguimiento y la </a:t>
            </a:r>
            <a:r>
              <a:rPr lang="es-ES_tradnl" dirty="0" smtClean="0"/>
              <a:t>evaluación </a:t>
            </a:r>
            <a:r>
              <a:rPr lang="es-ES_tradnl" dirty="0"/>
              <a:t>constante de las </a:t>
            </a:r>
            <a:r>
              <a:rPr lang="es-ES_tradnl" dirty="0" smtClean="0"/>
              <a:t>políticas </a:t>
            </a:r>
            <a:r>
              <a:rPr lang="es-ES_tradnl" dirty="0"/>
              <a:t>y programas de las entidades y dependencias de la APF, para contribuir a la </a:t>
            </a:r>
            <a:r>
              <a:rPr lang="es-ES_tradnl" dirty="0" smtClean="0"/>
              <a:t>consecución </a:t>
            </a:r>
            <a:r>
              <a:rPr lang="es-ES_tradnl" dirty="0"/>
              <a:t>de los objetivos establecidos en el PND y los programas que se derivan de </a:t>
            </a:r>
            <a:r>
              <a:rPr lang="es-ES_tradnl" dirty="0" err="1"/>
              <a:t>éste</a:t>
            </a:r>
            <a:r>
              <a:rPr lang="es-ES_tradnl" dirty="0" smtClean="0"/>
              <a:t>.</a:t>
            </a:r>
          </a:p>
          <a:p>
            <a:pPr marL="0" indent="0" algn="just">
              <a:buNone/>
            </a:pPr>
            <a:endParaRPr lang="es-ES_tradnl" dirty="0"/>
          </a:p>
          <a:p>
            <a:pPr marL="0" indent="0" algn="just">
              <a:buNone/>
            </a:pPr>
            <a:r>
              <a:rPr lang="es-ES_tradnl" dirty="0"/>
              <a:t>Los indicadores del SED forman parte del presupuesto, incorporan sus resultados en la Cuenta </a:t>
            </a:r>
            <a:r>
              <a:rPr lang="es-ES_tradnl" dirty="0" smtClean="0"/>
              <a:t>Publica </a:t>
            </a:r>
            <a:r>
              <a:rPr lang="es-ES_tradnl" dirty="0"/>
              <a:t>y son considerados para mejorar los programas y para el proceso de </a:t>
            </a:r>
            <a:r>
              <a:rPr lang="es-ES_tradnl" dirty="0" smtClean="0"/>
              <a:t>elaboración </a:t>
            </a:r>
            <a:r>
              <a:rPr lang="es-ES_tradnl" dirty="0"/>
              <a:t>del siguiente presupuesto</a:t>
            </a:r>
            <a:r>
              <a:rPr lang="es-ES_tradnl" dirty="0" smtClean="0"/>
              <a:t>.</a:t>
            </a:r>
          </a:p>
          <a:p>
            <a:pPr marL="0" indent="0" algn="just">
              <a:buNone/>
            </a:pPr>
            <a:endParaRPr lang="es-ES_tradnl" dirty="0"/>
          </a:p>
          <a:p>
            <a:pPr marL="0" indent="0" algn="just">
              <a:buNone/>
            </a:pPr>
            <a:r>
              <a:rPr lang="es-ES_tradnl" dirty="0"/>
              <a:t>Uno de los objetivos perseguidos por el SED es verificar el grado de cumplimiento de objetivos y metas, con base en indicadores de </a:t>
            </a:r>
            <a:r>
              <a:rPr lang="es-ES_tradnl" dirty="0" smtClean="0"/>
              <a:t>desempeño (estratégicos </a:t>
            </a:r>
            <a:r>
              <a:rPr lang="es-ES_tradnl" dirty="0"/>
              <a:t>y de </a:t>
            </a:r>
            <a:r>
              <a:rPr lang="es-ES_tradnl" dirty="0" err="1"/>
              <a:t>gestión</a:t>
            </a:r>
            <a:r>
              <a:rPr lang="es-ES_tradnl" dirty="0"/>
              <a:t>). En la figura que se presenta a </a:t>
            </a:r>
            <a:r>
              <a:rPr lang="es-ES_tradnl" dirty="0" smtClean="0"/>
              <a:t>continuación </a:t>
            </a:r>
            <a:r>
              <a:rPr lang="es-ES_tradnl" dirty="0"/>
              <a:t>se identifican los principales elementos y objetivos del SED.</a:t>
            </a:r>
          </a:p>
          <a:p>
            <a:endParaRPr lang="es-ES" dirty="0"/>
          </a:p>
        </p:txBody>
      </p:sp>
    </p:spTree>
    <p:extLst>
      <p:ext uri="{BB962C8B-B14F-4D97-AF65-F5344CB8AC3E}">
        <p14:creationId xmlns:p14="http://schemas.microsoft.com/office/powerpoint/2010/main" val="2405059955"/>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undición">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ＭＳ 明朝"/>
        <a:font script="Hang" typeface="바탕"/>
        <a:font script="Hans" typeface="华文新魏"/>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ＭＳ 明朝"/>
        <a:font script="Hang" typeface="바탕"/>
        <a:font script="Hans" typeface="华文新魏"/>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Fundición.thmx</Template>
  <TotalTime>111</TotalTime>
  <Words>1771</Words>
  <Application>Microsoft Macintosh PowerPoint</Application>
  <PresentationFormat>Presentación en pantalla (4:3)</PresentationFormat>
  <Paragraphs>82</Paragraphs>
  <Slides>20</Slides>
  <Notes>0</Notes>
  <HiddenSlides>0</HiddenSlides>
  <MMClips>0</MMClips>
  <ScaleCrop>false</ScaleCrop>
  <HeadingPairs>
    <vt:vector size="4" baseType="variant">
      <vt:variant>
        <vt:lpstr>Tema</vt:lpstr>
      </vt:variant>
      <vt:variant>
        <vt:i4>1</vt:i4>
      </vt:variant>
      <vt:variant>
        <vt:lpstr>Títulos de diapositiva</vt:lpstr>
      </vt:variant>
      <vt:variant>
        <vt:i4>20</vt:i4>
      </vt:variant>
    </vt:vector>
  </HeadingPairs>
  <TitlesOfParts>
    <vt:vector size="21" baseType="lpstr">
      <vt:lpstr>Fundición</vt:lpstr>
      <vt:lpstr>MAESTRIA EN ADMINISTRACION  Y POLITICAS PUBLICAS Gestión para Resultados Actividad 6</vt:lpstr>
      <vt:lpstr>Desarrollo Organizacional</vt:lpstr>
      <vt:lpstr>Desarrollo Organizacional</vt:lpstr>
      <vt:lpstr>Desarrollo Organizacional</vt:lpstr>
      <vt:lpstr>La Caja Negra del Gasto Social Federal </vt:lpstr>
      <vt:lpstr>Desempeño de los Programas Públicos</vt:lpstr>
      <vt:lpstr>Desempeño de los Programas Públicos</vt:lpstr>
      <vt:lpstr>El Nivel de Desempeño de cada programa</vt:lpstr>
      <vt:lpstr>Sistema de Evaluación de Desempeño (SED)</vt:lpstr>
      <vt:lpstr>Sistema de Evaluación de Desempeño (SED)</vt:lpstr>
      <vt:lpstr>Programas con Nivele de Desempeño Optimo</vt:lpstr>
      <vt:lpstr>Programas con Nivel de Desempeño Óptimo y sus respectivas Calificaciones</vt:lpstr>
      <vt:lpstr>Programas con Alto Potencial de Desempeño</vt:lpstr>
      <vt:lpstr>Programas con Alto Potencial de Desempeño y sus respectivas calificaciones</vt:lpstr>
      <vt:lpstr>Programas con Nivel de Desempeño Mejorable</vt:lpstr>
      <vt:lpstr>Programas con Nivel de Desempeño Mejorable y sus respectivas calificaciones</vt:lpstr>
      <vt:lpstr>Programas con Nivel de Desempeño Escaso</vt:lpstr>
      <vt:lpstr>Programas con Nivel de Desempeño Escaso y sus respectivas calificaciones</vt:lpstr>
      <vt:lpstr>Conclusiones</vt:lpstr>
      <vt:lpstr>Bibliografía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asdas</dc:title>
  <dc:creator>Alan Garciduenas</dc:creator>
  <cp:lastModifiedBy>Alan Garciduenas</cp:lastModifiedBy>
  <cp:revision>9</cp:revision>
  <dcterms:created xsi:type="dcterms:W3CDTF">2015-10-27T21:03:07Z</dcterms:created>
  <dcterms:modified xsi:type="dcterms:W3CDTF">2015-10-28T01:09:22Z</dcterms:modified>
</cp:coreProperties>
</file>