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70" r:id="rId4"/>
    <p:sldId id="267" r:id="rId5"/>
    <p:sldId id="268" r:id="rId6"/>
    <p:sldId id="271" r:id="rId7"/>
    <p:sldId id="269" r:id="rId8"/>
    <p:sldId id="272" r:id="rId9"/>
    <p:sldId id="274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238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5E7-1DAE-4716-8D92-A3EF122F2EC8}" type="datetimeFigureOut">
              <a:rPr lang="es-MX" smtClean="0"/>
              <a:t>18/02/16</a:t>
            </a:fld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955A1E-70C9-4476-9559-E506BCDD8482}" type="slidenum">
              <a:rPr lang="es-MX" smtClean="0"/>
              <a:t>‹Nr.›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5E7-1DAE-4716-8D92-A3EF122F2EC8}" type="datetimeFigureOut">
              <a:rPr lang="es-MX" smtClean="0"/>
              <a:t>18/02/16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5A1E-70C9-4476-9559-E506BCDD8482}" type="slidenum">
              <a:rPr lang="es-MX" smtClean="0"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5E7-1DAE-4716-8D92-A3EF122F2EC8}" type="datetimeFigureOut">
              <a:rPr lang="es-MX" smtClean="0"/>
              <a:t>18/02/16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5A1E-70C9-4476-9559-E506BCDD8482}" type="slidenum">
              <a:rPr lang="es-MX" smtClean="0"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5E7-1DAE-4716-8D92-A3EF122F2EC8}" type="datetimeFigureOut">
              <a:rPr lang="es-MX" smtClean="0"/>
              <a:t>18/02/16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5A1E-70C9-4476-9559-E506BCDD8482}" type="slidenum">
              <a:rPr lang="es-MX" smtClean="0"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5E7-1DAE-4716-8D92-A3EF122F2EC8}" type="datetimeFigureOut">
              <a:rPr lang="es-MX" smtClean="0"/>
              <a:t>18/02/16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5A1E-70C9-4476-9559-E506BCDD8482}" type="slidenum">
              <a:rPr lang="es-MX" smtClean="0"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5E7-1DAE-4716-8D92-A3EF122F2EC8}" type="datetimeFigureOut">
              <a:rPr lang="es-MX" smtClean="0"/>
              <a:t>18/02/16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5A1E-70C9-4476-9559-E506BCDD8482}" type="slidenum">
              <a:rPr lang="es-MX" smtClean="0"/>
              <a:t>‹Nr.›</a:t>
            </a:fld>
            <a:endParaRPr lang="es-MX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5E7-1DAE-4716-8D92-A3EF122F2EC8}" type="datetimeFigureOut">
              <a:rPr lang="es-MX" smtClean="0"/>
              <a:t>18/02/16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5A1E-70C9-4476-9559-E506BCDD8482}" type="slidenum">
              <a:rPr lang="es-MX" smtClean="0"/>
              <a:t>‹Nr.›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5E7-1DAE-4716-8D92-A3EF122F2EC8}" type="datetimeFigureOut">
              <a:rPr lang="es-MX" smtClean="0"/>
              <a:t>18/02/16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5A1E-70C9-4476-9559-E506BCDD8482}" type="slidenum">
              <a:rPr lang="es-MX" smtClean="0"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5E7-1DAE-4716-8D92-A3EF122F2EC8}" type="datetimeFigureOut">
              <a:rPr lang="es-MX" smtClean="0"/>
              <a:t>18/02/16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5A1E-70C9-4476-9559-E506BCDD8482}" type="slidenum">
              <a:rPr lang="es-MX" smtClean="0"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5E7-1DAE-4716-8D92-A3EF122F2EC8}" type="datetimeFigureOut">
              <a:rPr lang="es-MX" smtClean="0"/>
              <a:t>18/02/16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5A1E-70C9-4476-9559-E506BCDD8482}" type="slidenum">
              <a:rPr lang="es-MX" smtClean="0"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1F5E7-1DAE-4716-8D92-A3EF122F2EC8}" type="datetimeFigureOut">
              <a:rPr lang="es-MX" smtClean="0"/>
              <a:t>18/02/16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55A1E-70C9-4476-9559-E506BCDD8482}" type="slidenum">
              <a:rPr lang="es-MX" smtClean="0"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931F5E7-1DAE-4716-8D92-A3EF122F2EC8}" type="datetimeFigureOut">
              <a:rPr lang="es-MX" smtClean="0"/>
              <a:t>18/02/16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C955A1E-70C9-4476-9559-E506BCDD8482}" type="slidenum">
              <a:rPr lang="es-MX" smtClean="0"/>
              <a:t>‹Nr.›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315200" cy="2595025"/>
          </a:xfrm>
        </p:spPr>
        <p:txBody>
          <a:bodyPr/>
          <a:lstStyle/>
          <a:p>
            <a:r>
              <a:rPr lang="es-MX" b="1" dirty="0" smtClean="0"/>
              <a:t>Ejercicios: Diagramas </a:t>
            </a:r>
            <a:r>
              <a:rPr lang="es-MX" b="1" dirty="0" err="1" smtClean="0"/>
              <a:t>Venn</a:t>
            </a:r>
            <a:endParaRPr lang="es-MX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03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60648"/>
            <a:ext cx="4680520" cy="781980"/>
          </a:xfrm>
        </p:spPr>
        <p:txBody>
          <a:bodyPr>
            <a:normAutofit/>
          </a:bodyPr>
          <a:lstStyle/>
          <a:p>
            <a:r>
              <a:rPr lang="es-MX" b="1" dirty="0" smtClean="0"/>
              <a:t>Ejercicio 1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688632"/>
          </a:xfrm>
        </p:spPr>
        <p:txBody>
          <a:bodyPr/>
          <a:lstStyle/>
          <a:p>
            <a:pPr algn="just"/>
            <a:r>
              <a:rPr lang="es-MX" b="1" dirty="0" smtClean="0"/>
              <a:t>Si la señora López compra una de las casas anunciadas para su venta en un diario de TGZ, </a:t>
            </a:r>
            <a:r>
              <a:rPr lang="es-MX" sz="2800" b="1" dirty="0" smtClean="0">
                <a:solidFill>
                  <a:srgbClr val="FF0000"/>
                </a:solidFill>
              </a:rPr>
              <a:t>T</a:t>
            </a:r>
            <a:r>
              <a:rPr lang="es-MX" b="1" dirty="0" smtClean="0"/>
              <a:t> es el evento de que la casa tiene tres o más baños, </a:t>
            </a:r>
            <a:r>
              <a:rPr lang="es-MX" sz="2800" b="1" dirty="0" smtClean="0">
                <a:solidFill>
                  <a:srgbClr val="FF0000"/>
                </a:solidFill>
              </a:rPr>
              <a:t>U</a:t>
            </a:r>
            <a:r>
              <a:rPr lang="es-MX" b="1" dirty="0" smtClean="0"/>
              <a:t> es el evento de que tiene una chimenea, </a:t>
            </a:r>
            <a:r>
              <a:rPr lang="es-MX" sz="2800" b="1" dirty="0" smtClean="0">
                <a:solidFill>
                  <a:srgbClr val="FF0000"/>
                </a:solidFill>
              </a:rPr>
              <a:t>V</a:t>
            </a:r>
            <a:r>
              <a:rPr lang="es-MX" b="1" dirty="0" smtClean="0"/>
              <a:t> es el evento de que cuesta más de $ 100 mil pesos y </a:t>
            </a:r>
            <a:r>
              <a:rPr lang="es-MX" sz="2800" b="1" dirty="0" smtClean="0">
                <a:solidFill>
                  <a:srgbClr val="FF0000"/>
                </a:solidFill>
              </a:rPr>
              <a:t>W </a:t>
            </a:r>
            <a:r>
              <a:rPr lang="es-MX" b="1" dirty="0" smtClean="0"/>
              <a:t>es el evento de que es nueva. </a:t>
            </a:r>
          </a:p>
          <a:p>
            <a:pPr lvl="1" algn="just"/>
            <a:r>
              <a:rPr lang="es-MX" b="1" dirty="0" smtClean="0"/>
              <a:t>Describa (con palabras) cada uno de los siguientes eventos:</a:t>
            </a:r>
          </a:p>
          <a:p>
            <a:pPr marL="320040" lvl="1" indent="0" algn="just">
              <a:buNone/>
            </a:pPr>
            <a:endParaRPr lang="es-MX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40426"/>
            <a:ext cx="9124497" cy="2796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7063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7315200" cy="1154097"/>
          </a:xfrm>
        </p:spPr>
        <p:txBody>
          <a:bodyPr/>
          <a:lstStyle/>
          <a:p>
            <a:r>
              <a:rPr lang="es-ES" dirty="0" smtClean="0"/>
              <a:t>Solución Ejercicio 1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1560" y="1412777"/>
            <a:ext cx="7618040" cy="4896584"/>
          </a:xfrm>
        </p:spPr>
        <p:txBody>
          <a:bodyPr/>
          <a:lstStyle/>
          <a:p>
            <a:pPr marL="45720" indent="0">
              <a:buNone/>
            </a:pPr>
            <a:r>
              <a:rPr lang="es-ES" dirty="0" smtClean="0"/>
              <a:t>T</a:t>
            </a:r>
            <a:r>
              <a:rPr lang="es-ES" dirty="0" smtClean="0"/>
              <a:t>´= La casa tiene menos de 3 Baños</a:t>
            </a:r>
          </a:p>
          <a:p>
            <a:pPr marL="45720" indent="0">
              <a:buNone/>
            </a:pPr>
            <a:r>
              <a:rPr lang="es-ES" dirty="0" smtClean="0"/>
              <a:t>U´= No tiene chimenea la casa</a:t>
            </a:r>
          </a:p>
          <a:p>
            <a:pPr marL="45720" indent="0">
              <a:buNone/>
            </a:pPr>
            <a:r>
              <a:rPr lang="es-ES" dirty="0" smtClean="0"/>
              <a:t>V´= La casa cuesta menos de 100 mil pesos</a:t>
            </a:r>
          </a:p>
          <a:p>
            <a:pPr marL="45720" indent="0">
              <a:buNone/>
            </a:pPr>
            <a:r>
              <a:rPr lang="es-ES" dirty="0" smtClean="0"/>
              <a:t>W´= La Casa no es nueva</a:t>
            </a:r>
          </a:p>
          <a:p>
            <a:pPr marL="45720" indent="0">
              <a:buNone/>
            </a:pPr>
            <a:r>
              <a:rPr lang="es-ES" dirty="0" err="1" smtClean="0"/>
              <a:t>TnU</a:t>
            </a:r>
            <a:r>
              <a:rPr lang="es-ES" dirty="0" smtClean="0"/>
              <a:t>= La casa tiene mas de 3 baños y chimenea</a:t>
            </a:r>
          </a:p>
          <a:p>
            <a:pPr marL="45720" indent="0">
              <a:buNone/>
            </a:pPr>
            <a:r>
              <a:rPr lang="es-ES" dirty="0" err="1" smtClean="0"/>
              <a:t>TnV</a:t>
            </a:r>
            <a:r>
              <a:rPr lang="es-ES" dirty="0" smtClean="0"/>
              <a:t>= La casa tiene mas de 3 baños y cuesta mas 100 mil pesos</a:t>
            </a:r>
          </a:p>
          <a:p>
            <a:pPr marL="45720" indent="0">
              <a:buNone/>
            </a:pPr>
            <a:r>
              <a:rPr lang="es-ES" dirty="0" err="1" smtClean="0"/>
              <a:t>U</a:t>
            </a:r>
            <a:r>
              <a:rPr lang="es-ES" dirty="0" err="1" smtClean="0"/>
              <a:t>´</a:t>
            </a:r>
            <a:r>
              <a:rPr lang="es-ES" dirty="0" err="1" smtClean="0"/>
              <a:t>nV</a:t>
            </a:r>
            <a:r>
              <a:rPr lang="es-ES" dirty="0" smtClean="0"/>
              <a:t>= La Casa no tiene chimenea y cuesta mas 100 mil pesos</a:t>
            </a:r>
          </a:p>
          <a:p>
            <a:pPr marL="45720" indent="0">
              <a:buNone/>
            </a:pPr>
            <a:r>
              <a:rPr lang="es-ES" dirty="0" err="1" smtClean="0"/>
              <a:t>VuW</a:t>
            </a:r>
            <a:r>
              <a:rPr lang="es-ES" dirty="0" smtClean="0"/>
              <a:t>=  La casa cuesta mas de 100 mil o es Nueva</a:t>
            </a:r>
          </a:p>
          <a:p>
            <a:pPr marL="45720" indent="0">
              <a:buNone/>
            </a:pPr>
            <a:r>
              <a:rPr lang="es-ES" dirty="0" err="1" smtClean="0"/>
              <a:t>V</a:t>
            </a:r>
            <a:r>
              <a:rPr lang="es-ES" dirty="0" err="1" smtClean="0"/>
              <a:t>úW</a:t>
            </a:r>
            <a:r>
              <a:rPr lang="es-ES" dirty="0" smtClean="0"/>
              <a:t>=La casa cuesta menos de 100 mil o es Nueva</a:t>
            </a:r>
          </a:p>
          <a:p>
            <a:pPr marL="45720" indent="0">
              <a:buNone/>
            </a:pPr>
            <a:r>
              <a:rPr lang="es-ES" dirty="0" err="1" smtClean="0"/>
              <a:t>TuU</a:t>
            </a:r>
            <a:r>
              <a:rPr lang="es-ES" dirty="0" smtClean="0"/>
              <a:t>=La casa tiene 3 Baños o </a:t>
            </a:r>
            <a:r>
              <a:rPr lang="es-ES" dirty="0" err="1" smtClean="0"/>
              <a:t>tien</a:t>
            </a:r>
            <a:r>
              <a:rPr lang="es-ES" dirty="0" smtClean="0"/>
              <a:t> Chimenea</a:t>
            </a:r>
          </a:p>
          <a:p>
            <a:pPr marL="45720" indent="0">
              <a:buNone/>
            </a:pPr>
            <a:r>
              <a:rPr lang="es-ES" dirty="0" err="1" smtClean="0"/>
              <a:t>TuV</a:t>
            </a:r>
            <a:r>
              <a:rPr lang="es-ES" dirty="0" smtClean="0"/>
              <a:t>= La casa tiene 3 baños o cuesta mas de 100 mil pesos</a:t>
            </a:r>
          </a:p>
          <a:p>
            <a:pPr marL="45720" indent="0">
              <a:buNone/>
            </a:pPr>
            <a:r>
              <a:rPr lang="es-ES" dirty="0" err="1" smtClean="0"/>
              <a:t>VnW</a:t>
            </a:r>
            <a:r>
              <a:rPr lang="es-ES" dirty="0" smtClean="0"/>
              <a:t>= La casa cuesta mas de 100 mil pesos y es Nueva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225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88640"/>
            <a:ext cx="2721496" cy="925996"/>
          </a:xfrm>
        </p:spPr>
        <p:txBody>
          <a:bodyPr>
            <a:normAutofit/>
          </a:bodyPr>
          <a:lstStyle/>
          <a:p>
            <a:r>
              <a:rPr lang="es-MX" b="1" dirty="0" smtClean="0"/>
              <a:t>Ejercicio 2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268760"/>
            <a:ext cx="8784976" cy="5400600"/>
          </a:xfrm>
        </p:spPr>
        <p:txBody>
          <a:bodyPr/>
          <a:lstStyle/>
          <a:p>
            <a:pPr algn="just"/>
            <a:r>
              <a:rPr lang="es-MX" b="1" dirty="0" smtClean="0"/>
              <a:t>Un dado está arreglado de manera que cada número impar tiene el doble de probabilidad de ocurrir que un número par. Encuentra </a:t>
            </a:r>
            <a:r>
              <a:rPr lang="es-MX" sz="2400" b="1" dirty="0" smtClean="0">
                <a:solidFill>
                  <a:srgbClr val="FF0000"/>
                </a:solidFill>
              </a:rPr>
              <a:t>P(B)</a:t>
            </a:r>
            <a:r>
              <a:rPr lang="es-MX" b="1" dirty="0" smtClean="0"/>
              <a:t>, donde </a:t>
            </a:r>
            <a:r>
              <a:rPr lang="es-MX" sz="2400" b="1" dirty="0" smtClean="0">
                <a:solidFill>
                  <a:srgbClr val="FF0000"/>
                </a:solidFill>
              </a:rPr>
              <a:t>B</a:t>
            </a:r>
            <a:r>
              <a:rPr lang="es-MX" b="1" dirty="0" smtClean="0"/>
              <a:t> es el evento que un número mayor que </a:t>
            </a:r>
            <a:r>
              <a:rPr lang="es-MX" sz="2800" b="1" dirty="0" smtClean="0">
                <a:solidFill>
                  <a:srgbClr val="00B050"/>
                </a:solidFill>
              </a:rPr>
              <a:t>3</a:t>
            </a:r>
            <a:r>
              <a:rPr lang="es-MX" b="1" dirty="0" smtClean="0"/>
              <a:t> ocurra en un solo tiro del dado.</a:t>
            </a:r>
          </a:p>
          <a:p>
            <a:pPr algn="just"/>
            <a:r>
              <a:rPr lang="es-MX" b="1" dirty="0" smtClean="0"/>
              <a:t>Espacio </a:t>
            </a:r>
            <a:r>
              <a:rPr lang="es-MX" b="1" dirty="0" err="1" smtClean="0"/>
              <a:t>muestral</a:t>
            </a:r>
            <a:endParaRPr lang="es-MX" b="1" dirty="0" smtClean="0"/>
          </a:p>
          <a:p>
            <a:pPr marL="45720" indent="0" algn="just">
              <a:buNone/>
            </a:pPr>
            <a:endParaRPr lang="es-MX" b="1" dirty="0" smtClean="0"/>
          </a:p>
          <a:p>
            <a:pPr algn="just"/>
            <a:r>
              <a:rPr lang="es-MX" b="1" dirty="0" smtClean="0"/>
              <a:t>Sub conjunto B</a:t>
            </a:r>
          </a:p>
          <a:p>
            <a:pPr algn="just"/>
            <a:endParaRPr lang="es-MX" b="1" dirty="0"/>
          </a:p>
          <a:p>
            <a:pPr algn="just"/>
            <a:r>
              <a:rPr lang="es-MX" b="1" dirty="0" smtClean="0"/>
              <a:t>Probabilidad</a:t>
            </a:r>
          </a:p>
          <a:p>
            <a:pPr lvl="1" algn="just"/>
            <a:r>
              <a:rPr lang="es-MX" b="1" dirty="0" smtClean="0"/>
              <a:t>Si </a:t>
            </a:r>
            <a:r>
              <a:rPr lang="es-MX" b="1" i="1" dirty="0" smtClean="0">
                <a:solidFill>
                  <a:srgbClr val="00B050"/>
                </a:solidFill>
              </a:rPr>
              <a:t>x</a:t>
            </a:r>
            <a:r>
              <a:rPr lang="es-MX" b="1" dirty="0" smtClean="0"/>
              <a:t> es la probabilidad que ocurra un número par, </a:t>
            </a:r>
            <a:r>
              <a:rPr lang="es-MX" b="1" u="sng" dirty="0" smtClean="0"/>
              <a:t>P(B) </a:t>
            </a:r>
            <a:r>
              <a:rPr lang="es-MX" b="1" dirty="0" smtClean="0"/>
              <a:t>sería </a:t>
            </a:r>
            <a:r>
              <a:rPr lang="es-MX" b="1" dirty="0" smtClean="0"/>
              <a:t>la probabilidad que ocurra un número impar.</a:t>
            </a:r>
          </a:p>
          <a:p>
            <a:pPr lvl="1" algn="just"/>
            <a:r>
              <a:rPr lang="es-MX" b="1" dirty="0" smtClean="0"/>
              <a:t>Entonces, encontramos que: </a:t>
            </a:r>
            <a:r>
              <a:rPr lang="es-MX" b="1" dirty="0" smtClean="0"/>
              <a:t>2 x+</a:t>
            </a:r>
            <a:r>
              <a:rPr lang="es-MX" b="1" i="1" dirty="0" smtClean="0">
                <a:solidFill>
                  <a:srgbClr val="00B050"/>
                </a:solidFill>
              </a:rPr>
              <a:t> </a:t>
            </a:r>
            <a:r>
              <a:rPr lang="es-MX" b="1" i="1" dirty="0" smtClean="0">
                <a:solidFill>
                  <a:srgbClr val="00B050"/>
                </a:solidFill>
              </a:rPr>
              <a:t>x </a:t>
            </a:r>
            <a:r>
              <a:rPr lang="es-MX" b="1" dirty="0" smtClean="0"/>
              <a:t>+ </a:t>
            </a:r>
            <a:r>
              <a:rPr lang="es-MX" b="1" dirty="0" smtClean="0"/>
              <a:t>2x</a:t>
            </a:r>
            <a:r>
              <a:rPr lang="es-MX" b="1" dirty="0" smtClean="0"/>
              <a:t> </a:t>
            </a:r>
            <a:r>
              <a:rPr lang="es-MX" b="1" dirty="0" smtClean="0"/>
              <a:t>+ </a:t>
            </a:r>
            <a:r>
              <a:rPr lang="es-MX" b="1" i="1" dirty="0" smtClean="0">
                <a:solidFill>
                  <a:srgbClr val="00B050"/>
                </a:solidFill>
              </a:rPr>
              <a:t>x</a:t>
            </a:r>
            <a:r>
              <a:rPr lang="es-MX" b="1" dirty="0" smtClean="0"/>
              <a:t> </a:t>
            </a:r>
            <a:r>
              <a:rPr lang="es-MX" b="1" dirty="0" smtClean="0"/>
              <a:t>+</a:t>
            </a:r>
            <a:r>
              <a:rPr lang="es-MX" b="1" dirty="0" smtClean="0"/>
              <a:t>2x</a:t>
            </a:r>
            <a:r>
              <a:rPr lang="es-MX" b="1" dirty="0" smtClean="0"/>
              <a:t>+</a:t>
            </a:r>
            <a:r>
              <a:rPr lang="es-MX" b="1" i="1" dirty="0" smtClean="0">
                <a:solidFill>
                  <a:srgbClr val="00B050"/>
                </a:solidFill>
              </a:rPr>
              <a:t> </a:t>
            </a:r>
            <a:r>
              <a:rPr lang="es-MX" b="1" i="1" dirty="0" smtClean="0">
                <a:solidFill>
                  <a:srgbClr val="00B050"/>
                </a:solidFill>
              </a:rPr>
              <a:t>x </a:t>
            </a:r>
            <a:r>
              <a:rPr lang="es-MX" b="1" dirty="0" smtClean="0"/>
              <a:t>= 1</a:t>
            </a:r>
          </a:p>
          <a:p>
            <a:pPr lvl="2" algn="just"/>
            <a:r>
              <a:rPr lang="es-MX" b="1" dirty="0" smtClean="0"/>
              <a:t>Esto se debe al postulado 2</a:t>
            </a:r>
          </a:p>
          <a:p>
            <a:pPr lvl="1" algn="just"/>
            <a:r>
              <a:rPr lang="es-MX" b="1" dirty="0" smtClean="0"/>
              <a:t>La </a:t>
            </a:r>
            <a:r>
              <a:rPr lang="es-MX" b="1" dirty="0">
                <a:solidFill>
                  <a:srgbClr val="FF0000"/>
                </a:solidFill>
              </a:rPr>
              <a:t>P(B</a:t>
            </a:r>
            <a:r>
              <a:rPr lang="es-MX" b="1" dirty="0" smtClean="0">
                <a:solidFill>
                  <a:srgbClr val="FF0000"/>
                </a:solidFill>
              </a:rPr>
              <a:t>) </a:t>
            </a:r>
            <a:r>
              <a:rPr lang="es-MX" b="1" dirty="0" smtClean="0"/>
              <a:t>sería: </a:t>
            </a:r>
            <a:r>
              <a:rPr lang="es-MX" b="1" dirty="0" smtClean="0"/>
              <a:t>0.4</a:t>
            </a:r>
            <a:endParaRPr lang="es-MX" b="1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08921"/>
            <a:ext cx="5605463" cy="48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56992"/>
            <a:ext cx="5688632" cy="55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045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188640"/>
            <a:ext cx="2704489" cy="720081"/>
          </a:xfrm>
        </p:spPr>
        <p:txBody>
          <a:bodyPr>
            <a:normAutofit fontScale="90000"/>
          </a:bodyPr>
          <a:lstStyle/>
          <a:p>
            <a:r>
              <a:rPr lang="es-MX" b="1" dirty="0" smtClean="0"/>
              <a:t>Ejercicio 3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76064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MX" b="1" dirty="0" smtClean="0"/>
              <a:t>Entre los ocho automóviles que un vendedor tiene en su sala de exhibición, el automóvil 1 es nuevo, tiene aire acondicionado, dirección hidráulica y asientos de cubo; el vehículo 2, tiene un año de uso, tiene aire acondicionado, pero no tiene ni dirección hidráulica ni asientos de cubo; el automóvil 3, tiene dos años de uso, tiene aire acondicionado y dirección hidráulica, pero no tiene asientos de cubo; la unidad 4 tiene tres años de uso, tiene aire acondicionado pero ni tiene ni dirección hidráulica ni asientos de cubo; el vehículo 5 es nuevo, no tiene aire acondicionado, ni dirección hidráulica ni asientos de cubo; el automóvil 6 tiene un año de uso, tiene dirección hidráulica, pero no tiene ni aire acondicionado ni asientos de cubo; el vehículo 7 tiene dos años de uso, no tiene aire acondicionado, ni dirección hidráulica ni asientos de cubo; y la unidad 8 tiene tres años de uso, no tiene aire acondicionado, pero tiene dirección hidráulica así como asientos de cubo. </a:t>
            </a:r>
          </a:p>
          <a:p>
            <a:pPr algn="just"/>
            <a:r>
              <a:rPr lang="es-MX" b="1" dirty="0" smtClean="0"/>
              <a:t>Si un cliente compra uno de estos automóviles y el evento de que compre un vehículo nuevo, por ejemplo, se representa con el conjunto (Automóvil 1, automóvil 5), indique en forma similar los conjuntos que representan los eventos de que:</a:t>
            </a:r>
          </a:p>
          <a:p>
            <a:pPr lvl="1" algn="just"/>
            <a:r>
              <a:rPr lang="es-MX" b="1" dirty="0" smtClean="0"/>
              <a:t>A) Se decida por un automóvil sin aire acondicionado</a:t>
            </a:r>
          </a:p>
          <a:p>
            <a:pPr lvl="1" algn="just"/>
            <a:r>
              <a:rPr lang="es-MX" b="1" dirty="0" smtClean="0"/>
              <a:t>B) Escoja una unidad sin dirección hidráulica</a:t>
            </a:r>
          </a:p>
          <a:p>
            <a:pPr lvl="1" algn="just"/>
            <a:r>
              <a:rPr lang="es-MX" b="1" dirty="0" smtClean="0"/>
              <a:t>C) Escoja un vehículo con asientos de cubo</a:t>
            </a:r>
          </a:p>
          <a:p>
            <a:pPr lvl="1" algn="just"/>
            <a:r>
              <a:rPr lang="es-MX" b="1" dirty="0" smtClean="0"/>
              <a:t>D) Escoja un automóvil que tenga dos o tres años de uso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50235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315200" cy="1154097"/>
          </a:xfrm>
        </p:spPr>
        <p:txBody>
          <a:bodyPr/>
          <a:lstStyle/>
          <a:p>
            <a:r>
              <a:rPr lang="es-ES" dirty="0" smtClean="0"/>
              <a:t>Solución Ejercicio 3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544" y="1988840"/>
            <a:ext cx="8208912" cy="3539527"/>
          </a:xfrm>
        </p:spPr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s-ES" dirty="0" smtClean="0"/>
              <a:t>Conjunto de Automóviles sin aire acondicionado: </a:t>
            </a:r>
            <a:r>
              <a:rPr lang="es-ES" dirty="0" smtClean="0">
                <a:solidFill>
                  <a:srgbClr val="FF0000"/>
                </a:solidFill>
              </a:rPr>
              <a:t>5,6,7y 8</a:t>
            </a:r>
          </a:p>
          <a:p>
            <a:pPr marL="502920" indent="-457200">
              <a:buFont typeface="+mj-lt"/>
              <a:buAutoNum type="arabicPeriod"/>
            </a:pPr>
            <a:r>
              <a:rPr lang="es-ES" dirty="0" smtClean="0">
                <a:solidFill>
                  <a:srgbClr val="FFFFFF"/>
                </a:solidFill>
              </a:rPr>
              <a:t>Conjunto de Automóviles sin dirección hidráulica: </a:t>
            </a:r>
            <a:r>
              <a:rPr lang="es-ES" dirty="0" smtClean="0">
                <a:solidFill>
                  <a:srgbClr val="FF0000"/>
                </a:solidFill>
              </a:rPr>
              <a:t>2, 4, 5 y 7</a:t>
            </a:r>
          </a:p>
          <a:p>
            <a:pPr marL="502920" indent="-457200">
              <a:buFont typeface="+mj-lt"/>
              <a:buAutoNum type="arabicPeriod"/>
            </a:pPr>
            <a:r>
              <a:rPr lang="es-ES" dirty="0" smtClean="0">
                <a:solidFill>
                  <a:srgbClr val="FFFFFF"/>
                </a:solidFill>
              </a:rPr>
              <a:t>Conjunto de Automóviles con asiento de cubo: </a:t>
            </a:r>
            <a:r>
              <a:rPr lang="es-ES" dirty="0" smtClean="0">
                <a:solidFill>
                  <a:srgbClr val="FF0000"/>
                </a:solidFill>
              </a:rPr>
              <a:t>1 y 8</a:t>
            </a:r>
          </a:p>
          <a:p>
            <a:pPr marL="502920" indent="-457200">
              <a:buFont typeface="+mj-lt"/>
              <a:buAutoNum type="arabicPeriod"/>
            </a:pPr>
            <a:r>
              <a:rPr lang="es-ES" dirty="0" smtClean="0">
                <a:solidFill>
                  <a:srgbClr val="FFFFFF"/>
                </a:solidFill>
              </a:rPr>
              <a:t>Conjunto de Automóviles que tiene 2 o mas años de uso: </a:t>
            </a:r>
            <a:r>
              <a:rPr lang="es-ES" dirty="0" smtClean="0">
                <a:solidFill>
                  <a:srgbClr val="FF0000"/>
                </a:solidFill>
              </a:rPr>
              <a:t>3, 4, 7 y 8 </a:t>
            </a:r>
          </a:p>
          <a:p>
            <a:pPr marL="502920" indent="-457200">
              <a:buFont typeface="+mj-lt"/>
              <a:buAutoNum type="arabicPeriod"/>
            </a:pPr>
            <a:endParaRPr lang="es-E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2577480" cy="864096"/>
          </a:xfrm>
        </p:spPr>
        <p:txBody>
          <a:bodyPr>
            <a:normAutofit fontScale="90000"/>
          </a:bodyPr>
          <a:lstStyle/>
          <a:p>
            <a:r>
              <a:rPr lang="es-MX" b="1" dirty="0" smtClean="0"/>
              <a:t>Ejercicio 4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184576"/>
          </a:xfrm>
        </p:spPr>
        <p:txBody>
          <a:bodyPr/>
          <a:lstStyle/>
          <a:p>
            <a:r>
              <a:rPr lang="es-MX" b="1" dirty="0" smtClean="0"/>
              <a:t>Se lanza una moneda al aire una vez. Entonces si cae cara, se tira un dado una vez; si cae cruz, el dado se tira dos veces. Utilice la notación en la que (H,2), por ejemplo, denota el evento de que la moneda cae cara y entonces el dado cae en 2, y (T,2,1) denota el evento de que la moneda cae cruz y el dado se tira dos veces seguidas. Para enumerar:</a:t>
            </a:r>
          </a:p>
          <a:p>
            <a:pPr lvl="1"/>
            <a:r>
              <a:rPr lang="es-MX" b="1" dirty="0" smtClean="0"/>
              <a:t>A) Los elementos del espacio </a:t>
            </a:r>
            <a:r>
              <a:rPr lang="es-MX" b="1" dirty="0" err="1" smtClean="0"/>
              <a:t>muestral</a:t>
            </a:r>
            <a:endParaRPr lang="es-MX" b="1" dirty="0" smtClean="0"/>
          </a:p>
          <a:p>
            <a:pPr lvl="1"/>
            <a:r>
              <a:rPr lang="es-MX" b="1" dirty="0" smtClean="0"/>
              <a:t>B) Los elementos de S que corresponden al evento A de que caiga exactamente una cara</a:t>
            </a:r>
          </a:p>
          <a:p>
            <a:pPr lvl="1"/>
            <a:r>
              <a:rPr lang="es-MX" b="1" dirty="0" smtClean="0"/>
              <a:t>C) Los elementos de S que corresponden al evento B de que caiga un número mayor que 4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46931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315200" cy="1154097"/>
          </a:xfrm>
        </p:spPr>
        <p:txBody>
          <a:bodyPr/>
          <a:lstStyle/>
          <a:p>
            <a:r>
              <a:rPr lang="es-ES" dirty="0" err="1" smtClean="0"/>
              <a:t>Solucion</a:t>
            </a:r>
            <a:r>
              <a:rPr lang="es-ES" dirty="0" smtClean="0"/>
              <a:t> Ejercicio 4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4968552"/>
          </a:xfrm>
        </p:spPr>
        <p:txBody>
          <a:bodyPr/>
          <a:lstStyle/>
          <a:p>
            <a:pPr marL="45720" indent="0">
              <a:buNone/>
            </a:pPr>
            <a:r>
              <a:rPr lang="es-ES" dirty="0" smtClean="0"/>
              <a:t>A)  ESPACIO MUESTRAL</a:t>
            </a:r>
          </a:p>
          <a:p>
            <a:pPr marL="45720" indent="0">
              <a:buNone/>
            </a:pPr>
            <a:r>
              <a:rPr lang="es-ES" dirty="0" smtClean="0"/>
              <a:t>(H1) (H2) (H3) (H4) (H5) (H6)</a:t>
            </a:r>
          </a:p>
          <a:p>
            <a:pPr marL="45720" indent="0">
              <a:buNone/>
            </a:pPr>
            <a:r>
              <a:rPr lang="es-ES" dirty="0" smtClean="0"/>
              <a:t>(T,1,1) (T,1,2) (T,1,3) (T,1,4) (T,1,5</a:t>
            </a:r>
            <a:r>
              <a:rPr lang="es-ES" dirty="0"/>
              <a:t>) (T,1,6) </a:t>
            </a:r>
          </a:p>
          <a:p>
            <a:pPr marL="45720" indent="0">
              <a:buNone/>
            </a:pPr>
            <a:r>
              <a:rPr lang="es-ES" dirty="0" smtClean="0"/>
              <a:t>(</a:t>
            </a:r>
            <a:r>
              <a:rPr lang="es-ES" dirty="0"/>
              <a:t>(T,2,1) (T,2,2) (T,2,3) (T,2, 4) (T,2,5) (T,2,6)</a:t>
            </a:r>
          </a:p>
          <a:p>
            <a:pPr marL="45720" indent="0">
              <a:buNone/>
            </a:pPr>
            <a:r>
              <a:rPr lang="es-ES" dirty="0" smtClean="0"/>
              <a:t>(T,3,1) (T,3,2) (T,3,3) (T,3, 4) (T,3,5) (T,3,6)</a:t>
            </a:r>
          </a:p>
          <a:p>
            <a:pPr marL="45720" indent="0">
              <a:buNone/>
            </a:pPr>
            <a:r>
              <a:rPr lang="es-ES" dirty="0"/>
              <a:t>(T</a:t>
            </a:r>
            <a:r>
              <a:rPr lang="es-ES" dirty="0" smtClean="0"/>
              <a:t>,4,1</a:t>
            </a:r>
            <a:r>
              <a:rPr lang="es-ES" dirty="0"/>
              <a:t>) (T</a:t>
            </a:r>
            <a:r>
              <a:rPr lang="es-ES" dirty="0" smtClean="0"/>
              <a:t>,4,2</a:t>
            </a:r>
            <a:r>
              <a:rPr lang="es-ES" dirty="0"/>
              <a:t>) (T</a:t>
            </a:r>
            <a:r>
              <a:rPr lang="es-ES" dirty="0" smtClean="0"/>
              <a:t>,4,3</a:t>
            </a:r>
            <a:r>
              <a:rPr lang="es-ES" dirty="0"/>
              <a:t>) (T</a:t>
            </a:r>
            <a:r>
              <a:rPr lang="es-ES" dirty="0" smtClean="0"/>
              <a:t>,4,4</a:t>
            </a:r>
            <a:r>
              <a:rPr lang="es-ES" dirty="0"/>
              <a:t>) (T</a:t>
            </a:r>
            <a:r>
              <a:rPr lang="es-ES" dirty="0" smtClean="0"/>
              <a:t>,4,5</a:t>
            </a:r>
            <a:r>
              <a:rPr lang="es-ES" dirty="0"/>
              <a:t>) (T</a:t>
            </a:r>
            <a:r>
              <a:rPr lang="es-ES" dirty="0" smtClean="0"/>
              <a:t>,4,6)</a:t>
            </a:r>
          </a:p>
          <a:p>
            <a:pPr marL="45720" indent="0">
              <a:buNone/>
            </a:pPr>
            <a:r>
              <a:rPr lang="es-ES" dirty="0"/>
              <a:t>(T</a:t>
            </a:r>
            <a:r>
              <a:rPr lang="es-ES" dirty="0" smtClean="0"/>
              <a:t>,5,1</a:t>
            </a:r>
            <a:r>
              <a:rPr lang="es-ES" dirty="0"/>
              <a:t>) (T</a:t>
            </a:r>
            <a:r>
              <a:rPr lang="es-ES" dirty="0" smtClean="0"/>
              <a:t>,5,2</a:t>
            </a:r>
            <a:r>
              <a:rPr lang="es-ES" dirty="0"/>
              <a:t>) (T</a:t>
            </a:r>
            <a:r>
              <a:rPr lang="es-ES" dirty="0" smtClean="0"/>
              <a:t>,5,3</a:t>
            </a:r>
            <a:r>
              <a:rPr lang="es-ES" dirty="0"/>
              <a:t>) (T</a:t>
            </a:r>
            <a:r>
              <a:rPr lang="es-ES" dirty="0" smtClean="0"/>
              <a:t>,</a:t>
            </a:r>
            <a:r>
              <a:rPr lang="es-ES" dirty="0"/>
              <a:t>5</a:t>
            </a:r>
            <a:r>
              <a:rPr lang="es-ES" dirty="0" smtClean="0"/>
              <a:t>,4</a:t>
            </a:r>
            <a:r>
              <a:rPr lang="es-ES" dirty="0"/>
              <a:t>) (T</a:t>
            </a:r>
            <a:r>
              <a:rPr lang="es-ES" dirty="0" smtClean="0"/>
              <a:t>,5,5</a:t>
            </a:r>
            <a:r>
              <a:rPr lang="es-ES" dirty="0"/>
              <a:t>) (T</a:t>
            </a:r>
            <a:r>
              <a:rPr lang="es-ES" dirty="0" smtClean="0"/>
              <a:t>,5,6)</a:t>
            </a:r>
          </a:p>
          <a:p>
            <a:pPr marL="45720" indent="0">
              <a:buNone/>
            </a:pPr>
            <a:r>
              <a:rPr lang="es-ES" dirty="0"/>
              <a:t>(T</a:t>
            </a:r>
            <a:r>
              <a:rPr lang="es-ES" dirty="0" smtClean="0"/>
              <a:t>,6,1</a:t>
            </a:r>
            <a:r>
              <a:rPr lang="es-ES" dirty="0"/>
              <a:t>) (T</a:t>
            </a:r>
            <a:r>
              <a:rPr lang="es-ES" dirty="0" smtClean="0"/>
              <a:t>,6,2</a:t>
            </a:r>
            <a:r>
              <a:rPr lang="es-ES" dirty="0"/>
              <a:t>) (T</a:t>
            </a:r>
            <a:r>
              <a:rPr lang="es-ES" dirty="0" smtClean="0"/>
              <a:t>,6,3</a:t>
            </a:r>
            <a:r>
              <a:rPr lang="es-ES" dirty="0"/>
              <a:t>) (T</a:t>
            </a:r>
            <a:r>
              <a:rPr lang="es-ES" dirty="0" smtClean="0"/>
              <a:t>,6,4</a:t>
            </a:r>
            <a:r>
              <a:rPr lang="es-ES" dirty="0"/>
              <a:t>) (T</a:t>
            </a:r>
            <a:r>
              <a:rPr lang="es-ES" dirty="0" smtClean="0"/>
              <a:t>,6,5</a:t>
            </a:r>
            <a:r>
              <a:rPr lang="es-ES" dirty="0"/>
              <a:t>) (T</a:t>
            </a:r>
            <a:r>
              <a:rPr lang="es-ES" dirty="0" smtClean="0"/>
              <a:t>,6,6)</a:t>
            </a:r>
          </a:p>
          <a:p>
            <a:pPr marL="45720" lvl="1" indent="0">
              <a:buNone/>
            </a:pPr>
            <a:r>
              <a:rPr lang="es-MX" b="1" dirty="0"/>
              <a:t>B) Los elementos de S que corresponden al evento A de que caiga exactamente una cara</a:t>
            </a:r>
          </a:p>
          <a:p>
            <a:pPr marL="45720" indent="0">
              <a:buNone/>
            </a:pPr>
            <a:r>
              <a:rPr lang="es-ES" dirty="0"/>
              <a:t>(H1) (H2) (H3) (H4) (H5) (H6)</a:t>
            </a:r>
          </a:p>
          <a:p>
            <a:pPr marL="45720" indent="0">
              <a:buNone/>
            </a:pPr>
            <a:endParaRPr lang="es-ES" b="1" dirty="0"/>
          </a:p>
          <a:p>
            <a:pPr marL="45720" indent="0">
              <a:buNone/>
            </a:pPr>
            <a:endParaRPr lang="es-ES" dirty="0"/>
          </a:p>
          <a:p>
            <a:pPr marL="45720" indent="0">
              <a:buNone/>
            </a:pPr>
            <a:endParaRPr lang="es-ES" dirty="0"/>
          </a:p>
          <a:p>
            <a:pPr marL="4572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5633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315200" cy="1154097"/>
          </a:xfrm>
        </p:spPr>
        <p:txBody>
          <a:bodyPr/>
          <a:lstStyle/>
          <a:p>
            <a:r>
              <a:rPr lang="es-ES" dirty="0" err="1" smtClean="0"/>
              <a:t>Solucion</a:t>
            </a:r>
            <a:r>
              <a:rPr lang="es-ES" dirty="0" smtClean="0"/>
              <a:t> Ejercicio 4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4968552"/>
          </a:xfrm>
        </p:spPr>
        <p:txBody>
          <a:bodyPr/>
          <a:lstStyle/>
          <a:p>
            <a:pPr marL="45720" indent="0">
              <a:buNone/>
            </a:pPr>
            <a:r>
              <a:rPr lang="es-ES" dirty="0"/>
              <a:t>C) Los elementos de S que corresponden al evento B de que caiga un número mayor que 4</a:t>
            </a:r>
          </a:p>
          <a:p>
            <a:pPr marL="45720" indent="0">
              <a:buNone/>
            </a:pPr>
            <a:endParaRPr lang="es-ES" dirty="0" smtClean="0"/>
          </a:p>
          <a:p>
            <a:pPr marL="45720" indent="0">
              <a:buNone/>
            </a:pPr>
            <a:r>
              <a:rPr lang="es-ES" dirty="0" smtClean="0"/>
              <a:t>(H5) (H6) (T5,1,) (T,5,2) (T,5,3) (T,5,4) (T,5,5) (T,5,6) (T,6,1) (T,6,2) (T,6,3) (T,6,4) (T,6,5) (T,6,) (T,1,5) (T,2,5) (T,3,5) (T,4,5) (T,4,6) (T,2,6) (T,3,6)       (T,4,6)</a:t>
            </a:r>
          </a:p>
          <a:p>
            <a:pPr marL="45720" indent="0">
              <a:buNone/>
            </a:pPr>
            <a:r>
              <a:rPr lang="es-ES" dirty="0"/>
              <a:t> </a:t>
            </a:r>
            <a:endParaRPr lang="es-ES" dirty="0" smtClean="0"/>
          </a:p>
          <a:p>
            <a:pPr marL="45720" indent="0">
              <a:buNone/>
            </a:pPr>
            <a:endParaRPr lang="es-ES" b="1" dirty="0"/>
          </a:p>
          <a:p>
            <a:pPr marL="45720" indent="0">
              <a:buNone/>
            </a:pPr>
            <a:endParaRPr lang="es-ES" dirty="0"/>
          </a:p>
          <a:p>
            <a:pPr marL="45720" indent="0">
              <a:buNone/>
            </a:pPr>
            <a:endParaRPr lang="es-ES" dirty="0"/>
          </a:p>
          <a:p>
            <a:pPr marL="4572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20456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138</TotalTime>
  <Words>1186</Words>
  <Application>Microsoft Macintosh PowerPoint</Application>
  <PresentationFormat>Presentación en pantalla (4:3)</PresentationFormat>
  <Paragraphs>65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Perspectiva</vt:lpstr>
      <vt:lpstr>Ejercicios: Diagramas Venn</vt:lpstr>
      <vt:lpstr>Ejercicio 1</vt:lpstr>
      <vt:lpstr>Solución Ejercicio 1</vt:lpstr>
      <vt:lpstr>Ejercicio 2</vt:lpstr>
      <vt:lpstr>Ejercicio 3</vt:lpstr>
      <vt:lpstr>Solución Ejercicio 3</vt:lpstr>
      <vt:lpstr>Ejercicio 4</vt:lpstr>
      <vt:lpstr>Solucion Ejercicio 4</vt:lpstr>
      <vt:lpstr>Solucion Ejercicio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Ejercicios: Estadística Descriptiva</dc:title>
  <dc:creator>Enrique</dc:creator>
  <cp:lastModifiedBy>Alan Garciduenas</cp:lastModifiedBy>
  <cp:revision>14</cp:revision>
  <dcterms:created xsi:type="dcterms:W3CDTF">2015-09-17T22:20:46Z</dcterms:created>
  <dcterms:modified xsi:type="dcterms:W3CDTF">2016-02-18T17:42:27Z</dcterms:modified>
</cp:coreProperties>
</file>