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64" r:id="rId4"/>
    <p:sldId id="265" r:id="rId5"/>
    <p:sldId id="261" r:id="rId6"/>
    <p:sldId id="269" r:id="rId7"/>
    <p:sldId id="267" r:id="rId8"/>
    <p:sldId id="270" r:id="rId9"/>
    <p:sldId id="268" r:id="rId1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47" d="100"/>
          <a:sy n="147" d="100"/>
        </p:scale>
        <p:origin x="-280" y="23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oleObject" Target="Libro7"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18"/>
    </mc:Choice>
    <mc:Fallback>
      <c:style val="18"/>
    </mc:Fallback>
  </mc:AlternateContent>
  <c:chart>
    <c:title>
      <c:layout/>
      <c:overlay val="0"/>
    </c:title>
    <c:autoTitleDeleted val="0"/>
    <c:plotArea>
      <c:layout/>
      <c:scatterChart>
        <c:scatterStyle val="lineMarker"/>
        <c:varyColors val="0"/>
        <c:ser>
          <c:idx val="0"/>
          <c:order val="0"/>
          <c:tx>
            <c:strRef>
              <c:f>Hoja1!$I$49</c:f>
              <c:strCache>
                <c:ptCount val="1"/>
                <c:pt idx="0">
                  <c:v>Hijo</c:v>
                </c:pt>
              </c:strCache>
            </c:strRef>
          </c:tx>
          <c:spPr>
            <a:ln w="47625">
              <a:noFill/>
            </a:ln>
          </c:spPr>
          <c:xVal>
            <c:numRef>
              <c:f>Hoja1!$H$50:$H$59</c:f>
              <c:numCache>
                <c:formatCode>General</c:formatCode>
                <c:ptCount val="10"/>
                <c:pt idx="0">
                  <c:v>1.7</c:v>
                </c:pt>
                <c:pt idx="1">
                  <c:v>1.77</c:v>
                </c:pt>
                <c:pt idx="2">
                  <c:v>1.68</c:v>
                </c:pt>
                <c:pt idx="3">
                  <c:v>1.75</c:v>
                </c:pt>
                <c:pt idx="4">
                  <c:v>1.8</c:v>
                </c:pt>
                <c:pt idx="5">
                  <c:v>1.75</c:v>
                </c:pt>
                <c:pt idx="6">
                  <c:v>1.69</c:v>
                </c:pt>
                <c:pt idx="7">
                  <c:v>1.72</c:v>
                </c:pt>
                <c:pt idx="8">
                  <c:v>1.71</c:v>
                </c:pt>
                <c:pt idx="9">
                  <c:v>1.73</c:v>
                </c:pt>
              </c:numCache>
            </c:numRef>
          </c:xVal>
          <c:yVal>
            <c:numRef>
              <c:f>Hoja1!$I$50:$I$59</c:f>
              <c:numCache>
                <c:formatCode>General</c:formatCode>
                <c:ptCount val="10"/>
                <c:pt idx="0">
                  <c:v>1.74</c:v>
                </c:pt>
                <c:pt idx="1">
                  <c:v>1.78</c:v>
                </c:pt>
                <c:pt idx="2">
                  <c:v>1.72</c:v>
                </c:pt>
                <c:pt idx="3">
                  <c:v>1.77</c:v>
                </c:pt>
                <c:pt idx="4">
                  <c:v>1.78</c:v>
                </c:pt>
                <c:pt idx="5">
                  <c:v>1.77</c:v>
                </c:pt>
                <c:pt idx="6">
                  <c:v>1.71</c:v>
                </c:pt>
                <c:pt idx="7">
                  <c:v>1.76</c:v>
                </c:pt>
                <c:pt idx="8">
                  <c:v>1.73</c:v>
                </c:pt>
                <c:pt idx="9">
                  <c:v>1.74</c:v>
                </c:pt>
              </c:numCache>
            </c:numRef>
          </c:yVal>
          <c:smooth val="0"/>
        </c:ser>
        <c:dLbls>
          <c:showLegendKey val="0"/>
          <c:showVal val="0"/>
          <c:showCatName val="0"/>
          <c:showSerName val="0"/>
          <c:showPercent val="0"/>
          <c:showBubbleSize val="0"/>
        </c:dLbls>
        <c:axId val="2089243112"/>
        <c:axId val="2089284568"/>
      </c:scatterChart>
      <c:valAx>
        <c:axId val="2089243112"/>
        <c:scaling>
          <c:orientation val="minMax"/>
        </c:scaling>
        <c:delete val="0"/>
        <c:axPos val="b"/>
        <c:title>
          <c:layout/>
          <c:overlay val="0"/>
        </c:title>
        <c:numFmt formatCode="General" sourceLinked="1"/>
        <c:majorTickMark val="none"/>
        <c:minorTickMark val="none"/>
        <c:tickLblPos val="nextTo"/>
        <c:crossAx val="2089284568"/>
        <c:crosses val="autoZero"/>
        <c:crossBetween val="midCat"/>
      </c:valAx>
      <c:valAx>
        <c:axId val="2089284568"/>
        <c:scaling>
          <c:orientation val="minMax"/>
        </c:scaling>
        <c:delete val="0"/>
        <c:axPos val="l"/>
        <c:majorGridlines/>
        <c:title>
          <c:layout/>
          <c:overlay val="0"/>
        </c:title>
        <c:numFmt formatCode="General" sourceLinked="1"/>
        <c:majorTickMark val="none"/>
        <c:minorTickMark val="none"/>
        <c:tickLblPos val="nextTo"/>
        <c:crossAx val="2089243112"/>
        <c:crosses val="autoZero"/>
        <c:crossBetween val="midCat"/>
      </c:valAx>
    </c:plotArea>
    <c:legend>
      <c:legendPos val="r"/>
      <c:layout/>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F931F5E7-1DAE-4716-8D92-A3EF122F2EC8}" type="datetimeFigureOut">
              <a:rPr lang="es-MX" smtClean="0"/>
              <a:t>22/02/16</a:t>
            </a:fld>
            <a:endParaRPr lang="es-MX"/>
          </a:p>
        </p:txBody>
      </p:sp>
      <p:sp>
        <p:nvSpPr>
          <p:cNvPr id="8" name="Slide Number Placeholder 7"/>
          <p:cNvSpPr>
            <a:spLocks noGrp="1"/>
          </p:cNvSpPr>
          <p:nvPr>
            <p:ph type="sldNum" sz="quarter" idx="11"/>
          </p:nvPr>
        </p:nvSpPr>
        <p:spPr/>
        <p:txBody>
          <a:bodyPr/>
          <a:lstStyle/>
          <a:p>
            <a:fld id="{9C955A1E-70C9-4476-9559-E506BCDD8482}" type="slidenum">
              <a:rPr lang="es-MX" smtClean="0"/>
              <a:t>‹Nr.›</a:t>
            </a:fld>
            <a:endParaRPr lang="es-MX"/>
          </a:p>
        </p:txBody>
      </p:sp>
      <p:sp>
        <p:nvSpPr>
          <p:cNvPr id="9" name="Footer Placeholder 8"/>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931F5E7-1DAE-4716-8D92-A3EF122F2EC8}" type="datetimeFigureOut">
              <a:rPr lang="es-MX" smtClean="0"/>
              <a:t>22/02/16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‹Nr.›</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931F5E7-1DAE-4716-8D92-A3EF122F2EC8}" type="datetimeFigureOut">
              <a:rPr lang="es-MX" smtClean="0"/>
              <a:t>22/02/16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‹Nr.›</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931F5E7-1DAE-4716-8D92-A3EF122F2EC8}" type="datetimeFigureOut">
              <a:rPr lang="es-MX" smtClean="0"/>
              <a:t>22/02/16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‹Nr.›</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931F5E7-1DAE-4716-8D92-A3EF122F2EC8}" type="datetimeFigureOut">
              <a:rPr lang="es-MX" smtClean="0"/>
              <a:t>22/02/16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9C955A1E-70C9-4476-9559-E506BCDD8482}" type="slidenum">
              <a:rPr lang="es-MX" smtClean="0"/>
              <a:t>‹Nr.›</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931F5E7-1DAE-4716-8D92-A3EF122F2EC8}" type="datetimeFigureOut">
              <a:rPr lang="es-MX" smtClean="0"/>
              <a:t>22/02/16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955A1E-70C9-4476-9559-E506BCDD8482}" type="slidenum">
              <a:rPr lang="es-MX" smtClean="0"/>
              <a:t>‹Nr.›</a:t>
            </a:fld>
            <a:endParaRPr lang="es-MX"/>
          </a:p>
        </p:txBody>
      </p:sp>
      <p:sp>
        <p:nvSpPr>
          <p:cNvPr id="9" name="Title 8"/>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F931F5E7-1DAE-4716-8D92-A3EF122F2EC8}" type="datetimeFigureOut">
              <a:rPr lang="es-MX" smtClean="0"/>
              <a:t>22/02/16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9C955A1E-70C9-4476-9559-E506BCDD8482}" type="slidenum">
              <a:rPr lang="es-MX" smtClean="0"/>
              <a:t>‹Nr.›</a:t>
            </a:fld>
            <a:endParaRPr lang="es-MX"/>
          </a:p>
        </p:txBody>
      </p:sp>
      <p:sp>
        <p:nvSpPr>
          <p:cNvPr id="10" name="Title 9"/>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931F5E7-1DAE-4716-8D92-A3EF122F2EC8}" type="datetimeFigureOut">
              <a:rPr lang="es-MX" smtClean="0"/>
              <a:t>22/02/16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9C955A1E-70C9-4476-9559-E506BCDD8482}" type="slidenum">
              <a:rPr lang="es-MX" smtClean="0"/>
              <a:t>‹Nr.›</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31F5E7-1DAE-4716-8D92-A3EF122F2EC8}" type="datetimeFigureOut">
              <a:rPr lang="es-MX" smtClean="0"/>
              <a:t>22/02/16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9C955A1E-70C9-4476-9559-E506BCDD8482}" type="slidenum">
              <a:rPr lang="es-MX" smtClean="0"/>
              <a:t>‹Nr.›</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931F5E7-1DAE-4716-8D92-A3EF122F2EC8}" type="datetimeFigureOut">
              <a:rPr lang="es-MX" smtClean="0"/>
              <a:t>22/02/16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955A1E-70C9-4476-9559-E506BCDD8482}" type="slidenum">
              <a:rPr lang="es-MX" smtClean="0"/>
              <a:t>‹Nr.›</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931F5E7-1DAE-4716-8D92-A3EF122F2EC8}" type="datetimeFigureOut">
              <a:rPr lang="es-MX" smtClean="0"/>
              <a:t>22/02/16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9C955A1E-70C9-4476-9559-E506BCDD8482}" type="slidenum">
              <a:rPr lang="es-MX" smtClean="0"/>
              <a:t>‹Nr.›</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931F5E7-1DAE-4716-8D92-A3EF122F2EC8}" type="datetimeFigureOut">
              <a:rPr lang="es-MX" smtClean="0"/>
              <a:t>22/02/16</a:t>
            </a:fld>
            <a:endParaRPr lang="es-MX"/>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9C955A1E-70C9-4476-9559-E506BCDD8482}" type="slidenum">
              <a:rPr lang="es-MX" smtClean="0"/>
              <a:t>‹Nr.›</a:t>
            </a:fld>
            <a:endParaRPr lang="es-MX"/>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MX"/>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Error%20est%C3%A1ndar.doc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11560" y="620688"/>
            <a:ext cx="7315200" cy="2595025"/>
          </a:xfrm>
        </p:spPr>
        <p:txBody>
          <a:bodyPr/>
          <a:lstStyle/>
          <a:p>
            <a:r>
              <a:rPr lang="es-MX" b="1" dirty="0" smtClean="0"/>
              <a:t>Ejercicios: Estadística Descriptiva</a:t>
            </a:r>
            <a:endParaRPr lang="es-MX" b="1" dirty="0"/>
          </a:p>
        </p:txBody>
      </p:sp>
      <p:sp>
        <p:nvSpPr>
          <p:cNvPr id="3" name="2 Subtítulo"/>
          <p:cNvSpPr>
            <a:spLocks noGrp="1"/>
          </p:cNvSpPr>
          <p:nvPr>
            <p:ph type="subTitle" idx="1"/>
          </p:nvPr>
        </p:nvSpPr>
        <p:spPr/>
        <p:txBody>
          <a:bodyPr/>
          <a:lstStyle/>
          <a:p>
            <a:endParaRPr lang="es-MX"/>
          </a:p>
        </p:txBody>
      </p:sp>
    </p:spTree>
    <p:extLst>
      <p:ext uri="{BB962C8B-B14F-4D97-AF65-F5344CB8AC3E}">
        <p14:creationId xmlns:p14="http://schemas.microsoft.com/office/powerpoint/2010/main" val="210903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620688"/>
            <a:ext cx="2736304" cy="794057"/>
          </a:xfrm>
        </p:spPr>
        <p:txBody>
          <a:bodyPr>
            <a:normAutofit/>
          </a:bodyPr>
          <a:lstStyle/>
          <a:p>
            <a:r>
              <a:rPr lang="es-MX" b="1" dirty="0" smtClean="0"/>
              <a:t>Ejercicio 1</a:t>
            </a:r>
            <a:endParaRPr lang="es-MX" b="1" dirty="0"/>
          </a:p>
        </p:txBody>
      </p:sp>
      <p:sp>
        <p:nvSpPr>
          <p:cNvPr id="3" name="2 Marcador de contenido"/>
          <p:cNvSpPr>
            <a:spLocks noGrp="1"/>
          </p:cNvSpPr>
          <p:nvPr>
            <p:ph idx="1"/>
          </p:nvPr>
        </p:nvSpPr>
        <p:spPr>
          <a:xfrm>
            <a:off x="251520" y="1556792"/>
            <a:ext cx="8424936" cy="4968552"/>
          </a:xfrm>
        </p:spPr>
        <p:txBody>
          <a:bodyPr/>
          <a:lstStyle/>
          <a:p>
            <a:pPr algn="just"/>
            <a:r>
              <a:rPr lang="es-MX" b="1" dirty="0" smtClean="0"/>
              <a:t>Calcula la muestra para una población desconocida con un 96% de confianza y 4% error. Para una prevalencia de .</a:t>
            </a:r>
            <a:r>
              <a:rPr lang="es-MX" b="1" dirty="0" smtClean="0"/>
              <a:t>5</a:t>
            </a:r>
          </a:p>
          <a:p>
            <a:pPr algn="just"/>
            <a:endParaRPr lang="es-MX" b="1" dirty="0"/>
          </a:p>
          <a:p>
            <a:pPr algn="just"/>
            <a:endParaRPr lang="es-MX" b="1" dirty="0" smtClean="0"/>
          </a:p>
          <a:p>
            <a:pPr algn="just"/>
            <a:r>
              <a:rPr lang="es-MX" b="1" dirty="0" smtClean="0"/>
              <a:t>N=609</a:t>
            </a:r>
            <a:endParaRPr lang="es-MX" b="1" dirty="0" smtClean="0"/>
          </a:p>
          <a:p>
            <a:pPr marL="45720" indent="0" algn="just">
              <a:buNone/>
            </a:pPr>
            <a:endParaRPr lang="es-MX" b="1" dirty="0"/>
          </a:p>
        </p:txBody>
      </p:sp>
    </p:spTree>
    <p:extLst>
      <p:ext uri="{BB962C8B-B14F-4D97-AF65-F5344CB8AC3E}">
        <p14:creationId xmlns:p14="http://schemas.microsoft.com/office/powerpoint/2010/main" val="88902881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628800"/>
            <a:ext cx="8568952" cy="4968552"/>
          </a:xfrm>
        </p:spPr>
        <p:txBody>
          <a:bodyPr/>
          <a:lstStyle/>
          <a:p>
            <a:r>
              <a:rPr lang="es-MX" b="1" dirty="0"/>
              <a:t>Calcula la muestra para una población de 350,000 familias, con un 99% de confianza y </a:t>
            </a:r>
            <a:r>
              <a:rPr lang="es-MX" b="1" dirty="0" smtClean="0"/>
              <a:t>1% </a:t>
            </a:r>
            <a:r>
              <a:rPr lang="es-MX" b="1" dirty="0"/>
              <a:t>error. Para una prevalencia de .5 y .</a:t>
            </a:r>
            <a:r>
              <a:rPr lang="es-MX" b="1" dirty="0" smtClean="0"/>
              <a:t>7</a:t>
            </a:r>
          </a:p>
          <a:p>
            <a:endParaRPr lang="es-MX" b="1" dirty="0"/>
          </a:p>
          <a:p>
            <a:endParaRPr lang="es-MX" b="1" dirty="0" smtClean="0"/>
          </a:p>
          <a:p>
            <a:endParaRPr lang="es-MX" b="1" dirty="0"/>
          </a:p>
          <a:p>
            <a:r>
              <a:rPr lang="es-MX" b="1" dirty="0" smtClean="0"/>
              <a:t>Muestra 4,302</a:t>
            </a:r>
            <a:endParaRPr lang="es-MX" b="1" dirty="0"/>
          </a:p>
          <a:p>
            <a:endParaRPr lang="es-MX" dirty="0"/>
          </a:p>
        </p:txBody>
      </p:sp>
      <p:sp>
        <p:nvSpPr>
          <p:cNvPr id="4" name="1 Título"/>
          <p:cNvSpPr>
            <a:spLocks noGrp="1"/>
          </p:cNvSpPr>
          <p:nvPr>
            <p:ph type="title"/>
          </p:nvPr>
        </p:nvSpPr>
        <p:spPr>
          <a:xfrm>
            <a:off x="179512" y="260648"/>
            <a:ext cx="7315200" cy="1154097"/>
          </a:xfrm>
        </p:spPr>
        <p:txBody>
          <a:bodyPr>
            <a:normAutofit/>
          </a:bodyPr>
          <a:lstStyle/>
          <a:p>
            <a:r>
              <a:rPr lang="es-MX" b="1" dirty="0" smtClean="0"/>
              <a:t>Ejercicio 2</a:t>
            </a:r>
            <a:endParaRPr lang="es-MX" b="1" dirty="0"/>
          </a:p>
        </p:txBody>
      </p:sp>
    </p:spTree>
    <p:extLst>
      <p:ext uri="{BB962C8B-B14F-4D97-AF65-F5344CB8AC3E}">
        <p14:creationId xmlns:p14="http://schemas.microsoft.com/office/powerpoint/2010/main" val="3823925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548680"/>
            <a:ext cx="2664296" cy="1010081"/>
          </a:xfrm>
        </p:spPr>
        <p:txBody>
          <a:bodyPr>
            <a:normAutofit fontScale="90000"/>
          </a:bodyPr>
          <a:lstStyle/>
          <a:p>
            <a:r>
              <a:rPr lang="es-MX" b="1" dirty="0" smtClean="0"/>
              <a:t>Ejercicio 3</a:t>
            </a:r>
            <a:endParaRPr lang="es-MX" b="1" dirty="0"/>
          </a:p>
        </p:txBody>
      </p:sp>
      <p:sp>
        <p:nvSpPr>
          <p:cNvPr id="3" name="2 Marcador de contenido"/>
          <p:cNvSpPr>
            <a:spLocks noGrp="1"/>
          </p:cNvSpPr>
          <p:nvPr>
            <p:ph idx="1"/>
          </p:nvPr>
        </p:nvSpPr>
        <p:spPr>
          <a:xfrm>
            <a:off x="251520" y="1700808"/>
            <a:ext cx="8568952" cy="4752528"/>
          </a:xfrm>
        </p:spPr>
        <p:txBody>
          <a:bodyPr/>
          <a:lstStyle/>
          <a:p>
            <a:pPr algn="just"/>
            <a:r>
              <a:rPr lang="es-MX" b="1" dirty="0" smtClean="0"/>
              <a:t>De una población de 1,176 padres de familia de la ciudad de Tuxtla Gutiérrez, se pretende conocer la aceptación de los programas educativos mediante caricaturas. Se pretende obtener una muestra para saber el número de entrevistas y con ello obtener información estadísticamente confiable. Se asume un </a:t>
            </a:r>
            <a:r>
              <a:rPr lang="es-MX" b="1" dirty="0" smtClean="0">
                <a:hlinkClick r:id="rId2" action="ppaction://hlinkfile"/>
              </a:rPr>
              <a:t>error standard </a:t>
            </a:r>
            <a:r>
              <a:rPr lang="es-MX" b="1" dirty="0" smtClean="0"/>
              <a:t>de 1.5% con un nivel de confiabilidad del 90</a:t>
            </a:r>
            <a:r>
              <a:rPr lang="es-MX" b="1" dirty="0" smtClean="0"/>
              <a:t>%</a:t>
            </a:r>
          </a:p>
          <a:p>
            <a:pPr algn="just"/>
            <a:endParaRPr lang="es-MX" b="1" dirty="0"/>
          </a:p>
          <a:p>
            <a:pPr algn="just"/>
            <a:endParaRPr lang="es-MX" b="1" dirty="0" smtClean="0"/>
          </a:p>
          <a:p>
            <a:pPr algn="just"/>
            <a:r>
              <a:rPr lang="es-MX" b="1" dirty="0" smtClean="0"/>
              <a:t>Muestra=3</a:t>
            </a:r>
            <a:endParaRPr lang="es-MX" b="1" dirty="0" smtClean="0"/>
          </a:p>
          <a:p>
            <a:pPr algn="just"/>
            <a:endParaRPr lang="es-MX" b="1" dirty="0"/>
          </a:p>
        </p:txBody>
      </p:sp>
    </p:spTree>
    <p:extLst>
      <p:ext uri="{BB962C8B-B14F-4D97-AF65-F5344CB8AC3E}">
        <p14:creationId xmlns:p14="http://schemas.microsoft.com/office/powerpoint/2010/main" val="248058739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332656"/>
            <a:ext cx="7315200" cy="1154097"/>
          </a:xfrm>
        </p:spPr>
        <p:txBody>
          <a:bodyPr>
            <a:normAutofit fontScale="90000"/>
          </a:bodyPr>
          <a:lstStyle/>
          <a:p>
            <a:r>
              <a:rPr lang="es-MX" b="1" dirty="0" smtClean="0"/>
              <a:t>Ejercicio 4</a:t>
            </a:r>
            <a:br>
              <a:rPr lang="es-MX" b="1" dirty="0" smtClean="0"/>
            </a:br>
            <a:r>
              <a:rPr lang="es-MX" b="1" dirty="0" smtClean="0"/>
              <a:t>Con los siguientes datos</a:t>
            </a:r>
            <a:endParaRPr lang="es-MX" b="1" dirty="0"/>
          </a:p>
        </p:txBody>
      </p:sp>
      <p:sp>
        <p:nvSpPr>
          <p:cNvPr id="3" name="2 Marcador de contenido"/>
          <p:cNvSpPr>
            <a:spLocks noGrp="1"/>
          </p:cNvSpPr>
          <p:nvPr>
            <p:ph idx="1"/>
          </p:nvPr>
        </p:nvSpPr>
        <p:spPr>
          <a:xfrm>
            <a:off x="2771800" y="1700808"/>
            <a:ext cx="6264696" cy="3539527"/>
          </a:xfrm>
        </p:spPr>
        <p:txBody>
          <a:bodyPr/>
          <a:lstStyle/>
          <a:p>
            <a:r>
              <a:rPr lang="es-MX" b="1" dirty="0" smtClean="0"/>
              <a:t>Son los resultados de preguntarle la estatura a 60 trabajadores del departamento de limpia municipal de SCLC.</a:t>
            </a:r>
          </a:p>
          <a:p>
            <a:r>
              <a:rPr lang="es-MX" b="1" dirty="0" smtClean="0"/>
              <a:t>Obtén la media aritmética (para datos agrupados</a:t>
            </a:r>
            <a:r>
              <a:rPr lang="es-MX" b="1" dirty="0" smtClean="0"/>
              <a:t>)=1.66</a:t>
            </a:r>
            <a:endParaRPr lang="es-MX" b="1" dirty="0" smtClean="0"/>
          </a:p>
          <a:p>
            <a:r>
              <a:rPr lang="es-MX" b="1" dirty="0" smtClean="0"/>
              <a:t>Obtén la </a:t>
            </a:r>
            <a:r>
              <a:rPr lang="es-MX" b="1" dirty="0" smtClean="0"/>
              <a:t>desviación </a:t>
            </a:r>
            <a:r>
              <a:rPr lang="es-MX" b="1" dirty="0" smtClean="0"/>
              <a:t>estándar y la varianza (para datos agrupados</a:t>
            </a:r>
            <a:r>
              <a:rPr lang="es-MX" b="1" dirty="0" smtClean="0"/>
              <a:t>)=.02 cm</a:t>
            </a:r>
            <a:endParaRPr lang="es-MX" b="1" dirty="0" smtClean="0"/>
          </a:p>
          <a:p>
            <a:r>
              <a:rPr lang="es-MX" b="1" dirty="0" smtClean="0"/>
              <a:t>Interpreta los resultados</a:t>
            </a:r>
          </a:p>
          <a:p>
            <a:r>
              <a:rPr lang="es-MX" b="1" dirty="0" smtClean="0"/>
              <a:t>La Estatura Media es de 1.66 y la varianza de la estatura es de 2 cm</a:t>
            </a:r>
            <a:endParaRPr lang="es-MX"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00808"/>
            <a:ext cx="175260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50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 4</a:t>
            </a:r>
            <a:endParaRPr lang="es-ES" dirty="0"/>
          </a:p>
        </p:txBody>
      </p:sp>
      <p:graphicFrame>
        <p:nvGraphicFramePr>
          <p:cNvPr id="4" name="Tabla 3"/>
          <p:cNvGraphicFramePr>
            <a:graphicFrameLocks noGrp="1"/>
          </p:cNvGraphicFramePr>
          <p:nvPr>
            <p:extLst>
              <p:ext uri="{D42A27DB-BD31-4B8C-83A1-F6EECF244321}">
                <p14:modId xmlns:p14="http://schemas.microsoft.com/office/powerpoint/2010/main" val="2775766651"/>
              </p:ext>
            </p:extLst>
          </p:nvPr>
        </p:nvGraphicFramePr>
        <p:xfrm>
          <a:off x="2057776" y="2770186"/>
          <a:ext cx="5028448" cy="3538541"/>
        </p:xfrm>
        <a:graphic>
          <a:graphicData uri="http://schemas.openxmlformats.org/drawingml/2006/table">
            <a:tbl>
              <a:tblPr/>
              <a:tblGrid>
                <a:gridCol w="1204344"/>
                <a:gridCol w="285566"/>
                <a:gridCol w="807035"/>
                <a:gridCol w="310398"/>
                <a:gridCol w="807035"/>
                <a:gridCol w="807035"/>
                <a:gridCol w="807035"/>
              </a:tblGrid>
              <a:tr h="186239">
                <a:tc>
                  <a:txBody>
                    <a:bodyPr/>
                    <a:lstStyle/>
                    <a:p>
                      <a:pPr algn="l" fontAlgn="b"/>
                      <a:endParaRPr lang="es-ES" sz="1200" b="0" i="0" u="none" strike="noStrike" dirty="0">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ES" sz="1200" b="0" i="0" u="none" strike="noStrike" dirty="0">
                          <a:solidFill>
                            <a:srgbClr val="FFFFFF"/>
                          </a:solidFill>
                          <a:effectLst/>
                          <a:latin typeface="Calibri"/>
                        </a:rPr>
                        <a:t>no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s-ES" sz="1200" b="0" i="0" u="none" strike="noStrike" dirty="0">
                          <a:solidFill>
                            <a:srgbClr val="FFFFFF"/>
                          </a:solidFill>
                          <a:effectLst/>
                          <a:latin typeface="Calibri"/>
                        </a:rPr>
                        <a:t>Estatura (x)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F</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xi-X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(xi-X)2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1.52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-0.146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0.021316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1.54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-0.126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0.015876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1.55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-0.116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0.013456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1.58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-0.086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0.007396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-0.066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0.004356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1.62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-0.046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0.002116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-0.026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0.000676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1.66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-0.006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3.6E-05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0.034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0.001156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1.71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0.044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0.001936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1.73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0.064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0.004096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0.074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0.005476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1.77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0.104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0.010816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0.134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0.017956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dirty="0">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s-ES" sz="1200" b="0" i="0" u="none" strike="noStrike">
                          <a:solidFill>
                            <a:srgbClr val="FFFFFF"/>
                          </a:solidFill>
                          <a:effectLst/>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a:solidFill>
                            <a:srgbClr val="FFFFFF"/>
                          </a:solidFill>
                          <a:effectLst/>
                          <a:latin typeface="Calibri"/>
                        </a:rPr>
                        <a:t>0.164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s-ES" sz="1200" b="0" i="0" u="none" strike="noStrike" dirty="0">
                          <a:solidFill>
                            <a:srgbClr val="FFFFFF"/>
                          </a:solidFill>
                          <a:effectLst/>
                          <a:latin typeface="Calibri"/>
                        </a:rPr>
                        <a:t>0.026896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s-ES" sz="1200" b="0" i="0" u="none" strike="noStrike">
                        <a:solidFill>
                          <a:srgbClr val="FFFFFF"/>
                        </a:solidFill>
                        <a:effectLst/>
                        <a:latin typeface="Calibri"/>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s-ES" sz="1200" b="0" i="0" u="none" strike="noStrike">
                        <a:solidFill>
                          <a:srgbClr val="FFFFFF"/>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 sz="1200" b="0" i="0" u="none" strike="noStrike">
                        <a:solidFill>
                          <a:srgbClr val="FFFFFF"/>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 sz="1200" b="0" i="0" u="none" strike="noStrike">
                        <a:solidFill>
                          <a:srgbClr val="FFFFFF"/>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 sz="1200" b="0" i="0" u="none" strike="noStrike">
                        <a:solidFill>
                          <a:srgbClr val="FFFFFF"/>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 sz="1200" b="0" i="0" u="none" strike="noStrike" dirty="0">
                        <a:solidFill>
                          <a:srgbClr val="FFFFFF"/>
                        </a:solidFill>
                        <a:effectLst/>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 sz="1200" b="0" i="0" u="none" strike="noStrike">
                        <a:solidFill>
                          <a:srgbClr val="FFFFFF"/>
                        </a:solidFill>
                        <a:effectLst/>
                        <a:latin typeface="Calibri"/>
                      </a:endParaRPr>
                    </a:p>
                  </a:txBody>
                  <a:tcPr marL="0" marR="0" marT="0" marB="0" anchor="b">
                    <a:lnL>
                      <a:noFill/>
                    </a:lnL>
                    <a:lnR>
                      <a:noFill/>
                    </a:lnR>
                    <a:lnT>
                      <a:noFill/>
                    </a:lnT>
                    <a:lnB>
                      <a:noFill/>
                    </a:lnB>
                  </a:tcPr>
                </a:tc>
              </a:tr>
              <a:tr h="186239">
                <a:tc gridSpan="2">
                  <a:txBody>
                    <a:bodyPr/>
                    <a:lstStyle/>
                    <a:p>
                      <a:pPr algn="ctr" fontAlgn="b"/>
                      <a:r>
                        <a:rPr lang="es-ES" sz="1200" b="0" i="0" u="none" strike="noStrike">
                          <a:solidFill>
                            <a:srgbClr val="FFFFFF"/>
                          </a:solidFill>
                          <a:effectLst/>
                          <a:latin typeface="Calibri"/>
                        </a:rPr>
                        <a:t>Media=X</a:t>
                      </a:r>
                    </a:p>
                  </a:txBody>
                  <a:tcPr marL="0" marR="0" marT="0" marB="0" anchor="b">
                    <a:lnL>
                      <a:noFill/>
                    </a:lnL>
                    <a:lnR>
                      <a:noFill/>
                    </a:lnR>
                    <a:lnT>
                      <a:noFill/>
                    </a:lnT>
                    <a:lnB>
                      <a:noFill/>
                    </a:lnB>
                  </a:tcPr>
                </a:tc>
                <a:tc hMerge="1">
                  <a:txBody>
                    <a:bodyPr/>
                    <a:lstStyle/>
                    <a:p>
                      <a:endParaRPr lang="es-ES"/>
                    </a:p>
                  </a:txBody>
                  <a:tcPr/>
                </a:tc>
                <a:tc>
                  <a:txBody>
                    <a:bodyPr/>
                    <a:lstStyle/>
                    <a:p>
                      <a:pPr algn="r" fontAlgn="b"/>
                      <a:r>
                        <a:rPr lang="es-ES" sz="1200" b="0" i="0" u="none" strike="noStrike">
                          <a:solidFill>
                            <a:srgbClr val="FFFFFF"/>
                          </a:solidFill>
                          <a:effectLst/>
                          <a:latin typeface="Calibri"/>
                        </a:rPr>
                        <a:t>1.666</a:t>
                      </a:r>
                    </a:p>
                  </a:txBody>
                  <a:tcPr marL="0" marR="0" marT="0" marB="0" anchor="b">
                    <a:lnL>
                      <a:noFill/>
                    </a:lnL>
                    <a:lnR>
                      <a:noFill/>
                    </a:lnR>
                    <a:lnT>
                      <a:noFill/>
                    </a:lnT>
                    <a:lnB>
                      <a:noFill/>
                    </a:lnB>
                  </a:tcPr>
                </a:tc>
                <a:tc>
                  <a:txBody>
                    <a:bodyPr/>
                    <a:lstStyle/>
                    <a:p>
                      <a:pPr algn="l" fontAlgn="b"/>
                      <a:endParaRPr lang="es-ES" sz="1200" b="0" i="0" u="none" strike="noStrike">
                        <a:solidFill>
                          <a:srgbClr val="FFFFFF"/>
                        </a:solidFill>
                        <a:effectLst/>
                        <a:latin typeface="Calibri"/>
                      </a:endParaRPr>
                    </a:p>
                  </a:txBody>
                  <a:tcPr marL="0" marR="0" marT="0" marB="0" anchor="b">
                    <a:lnL>
                      <a:noFill/>
                    </a:lnL>
                    <a:lnR>
                      <a:noFill/>
                    </a:lnR>
                    <a:lnT>
                      <a:noFill/>
                    </a:lnT>
                    <a:lnB>
                      <a:noFill/>
                    </a:lnB>
                  </a:tcPr>
                </a:tc>
                <a:tc>
                  <a:txBody>
                    <a:bodyPr/>
                    <a:lstStyle/>
                    <a:p>
                      <a:pPr algn="l" fontAlgn="b"/>
                      <a:endParaRPr lang="es-ES" sz="1200" b="0" i="0" u="none" strike="noStrike">
                        <a:solidFill>
                          <a:srgbClr val="FFFFFF"/>
                        </a:solidFill>
                        <a:effectLst/>
                        <a:latin typeface="Calibri"/>
                      </a:endParaRPr>
                    </a:p>
                  </a:txBody>
                  <a:tcPr marL="0" marR="0" marT="0" marB="0" anchor="b">
                    <a:lnL>
                      <a:noFill/>
                    </a:lnL>
                    <a:lnR>
                      <a:noFill/>
                    </a:lnR>
                    <a:lnT>
                      <a:noFill/>
                    </a:lnT>
                    <a:lnB>
                      <a:noFill/>
                    </a:lnB>
                  </a:tcPr>
                </a:tc>
                <a:tc>
                  <a:txBody>
                    <a:bodyPr/>
                    <a:lstStyle/>
                    <a:p>
                      <a:pPr algn="r" fontAlgn="b"/>
                      <a:r>
                        <a:rPr lang="es-ES" sz="1200" b="0" i="0" u="none" strike="noStrike" dirty="0">
                          <a:solidFill>
                            <a:srgbClr val="FFFFFF"/>
                          </a:solidFill>
                          <a:effectLst/>
                          <a:latin typeface="Calibri"/>
                        </a:rPr>
                        <a:t>0.13356</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dirty="0" smtClean="0">
                          <a:solidFill>
                            <a:srgbClr val="FFFFFF"/>
                          </a:solidFill>
                          <a:effectLst/>
                          <a:latin typeface="Calibri"/>
                        </a:rPr>
                        <a:t>.02</a:t>
                      </a:r>
                    </a:p>
                  </a:txBody>
                  <a:tcPr marL="0" marR="0" marT="0" marB="0" anchor="b">
                    <a:lnL>
                      <a:noFill/>
                    </a:lnL>
                    <a:lnR>
                      <a:noFill/>
                    </a:lnR>
                    <a:lnT>
                      <a:noFill/>
                    </a:lnT>
                    <a:lnB>
                      <a:noFill/>
                    </a:lnB>
                  </a:tcPr>
                </a:tc>
              </a:tr>
              <a:tr h="186239">
                <a:tc>
                  <a:txBody>
                    <a:bodyPr/>
                    <a:lstStyle/>
                    <a:p>
                      <a:pPr algn="l" fontAlgn="b"/>
                      <a:endParaRPr lang="es-ES" sz="1200" b="0" i="0" u="none" strike="noStrike">
                        <a:solidFill>
                          <a:srgbClr val="000000"/>
                        </a:solidFill>
                        <a:effectLst/>
                        <a:latin typeface="Calibri"/>
                      </a:endParaRPr>
                    </a:p>
                  </a:txBody>
                  <a:tcPr marL="0" marR="0" marT="0" marB="0" anchor="b">
                    <a:lnL>
                      <a:noFill/>
                    </a:lnL>
                    <a:lnR>
                      <a:noFill/>
                    </a:lnR>
                    <a:lnT>
                      <a:noFill/>
                    </a:lnT>
                    <a:lnB>
                      <a:noFill/>
                    </a:lnB>
                  </a:tcPr>
                </a:tc>
                <a:tc>
                  <a:txBody>
                    <a:bodyPr/>
                    <a:lstStyle/>
                    <a:p>
                      <a:pPr algn="l" fontAlgn="b"/>
                      <a:endParaRPr lang="es-ES" sz="1200" b="0" i="0" u="none" strike="noStrike">
                        <a:solidFill>
                          <a:srgbClr val="FFFFFF"/>
                        </a:solidFill>
                        <a:effectLst/>
                        <a:latin typeface="Calibri"/>
                      </a:endParaRPr>
                    </a:p>
                  </a:txBody>
                  <a:tcPr marL="0" marR="0" marT="0" marB="0" anchor="b">
                    <a:lnL>
                      <a:noFill/>
                    </a:lnL>
                    <a:lnR>
                      <a:noFill/>
                    </a:lnR>
                    <a:lnT>
                      <a:noFill/>
                    </a:lnT>
                    <a:lnB>
                      <a:noFill/>
                    </a:lnB>
                  </a:tcPr>
                </a:tc>
                <a:tc>
                  <a:txBody>
                    <a:bodyPr/>
                    <a:lstStyle/>
                    <a:p>
                      <a:pPr algn="l" fontAlgn="b"/>
                      <a:r>
                        <a:rPr lang="es-ES" sz="1200" b="0" i="0" u="none" strike="noStrike" dirty="0" smtClean="0">
                          <a:solidFill>
                            <a:srgbClr val="FFFFFF"/>
                          </a:solidFill>
                          <a:effectLst/>
                          <a:latin typeface="Calibri"/>
                        </a:rPr>
                        <a:t>N=1.66</a:t>
                      </a:r>
                    </a:p>
                  </a:txBody>
                  <a:tcPr marL="0" marR="0" marT="0" marB="0" anchor="b">
                    <a:lnL>
                      <a:noFill/>
                    </a:lnL>
                    <a:lnR>
                      <a:noFill/>
                    </a:lnR>
                    <a:lnT>
                      <a:noFill/>
                    </a:lnT>
                    <a:lnB>
                      <a:noFill/>
                    </a:lnB>
                  </a:tcPr>
                </a:tc>
                <a:tc>
                  <a:txBody>
                    <a:bodyPr/>
                    <a:lstStyle/>
                    <a:p>
                      <a:pPr algn="l" fontAlgn="b"/>
                      <a:endParaRPr lang="es-ES" sz="1200" b="0" i="0" u="none" strike="noStrike">
                        <a:solidFill>
                          <a:srgbClr val="FFFFFF"/>
                        </a:solidFill>
                        <a:effectLst/>
                        <a:latin typeface="Calibri"/>
                      </a:endParaRPr>
                    </a:p>
                  </a:txBody>
                  <a:tcPr marL="0" marR="0" marT="0" marB="0" anchor="b">
                    <a:lnL>
                      <a:noFill/>
                    </a:lnL>
                    <a:lnR>
                      <a:noFill/>
                    </a:lnR>
                    <a:lnT>
                      <a:noFill/>
                    </a:lnT>
                    <a:lnB>
                      <a:noFill/>
                    </a:lnB>
                  </a:tcPr>
                </a:tc>
                <a:tc>
                  <a:txBody>
                    <a:bodyPr/>
                    <a:lstStyle/>
                    <a:p>
                      <a:pPr algn="l" fontAlgn="b"/>
                      <a:endParaRPr lang="es-ES" sz="1200" b="0" i="0" u="none" strike="noStrike">
                        <a:solidFill>
                          <a:srgbClr val="FFFFFF"/>
                        </a:solidFill>
                        <a:effectLst/>
                        <a:latin typeface="Calibri"/>
                      </a:endParaRPr>
                    </a:p>
                  </a:txBody>
                  <a:tcPr marL="0" marR="0" marT="0" marB="0" anchor="b">
                    <a:lnL>
                      <a:noFill/>
                    </a:lnL>
                    <a:lnR>
                      <a:noFill/>
                    </a:lnR>
                    <a:lnT>
                      <a:noFill/>
                    </a:lnT>
                    <a:lnB>
                      <a:noFill/>
                    </a:lnB>
                  </a:tcPr>
                </a:tc>
                <a:tc>
                  <a:txBody>
                    <a:bodyPr/>
                    <a:lstStyle/>
                    <a:p>
                      <a:pPr algn="ctr" fontAlgn="b"/>
                      <a:r>
                        <a:rPr lang="es-ES" sz="1200" b="0" i="0" u="none" strike="noStrike" dirty="0" smtClean="0">
                          <a:solidFill>
                            <a:srgbClr val="FFFFFF"/>
                          </a:solidFill>
                          <a:effectLst/>
                          <a:latin typeface="Calibri"/>
                        </a:rPr>
                        <a:t>.66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s-ES" sz="1200" b="0" i="0" u="none" strike="noStrike" dirty="0">
                        <a:solidFill>
                          <a:srgbClr val="FFFFFF"/>
                        </a:solidFill>
                        <a:effectLst/>
                        <a:latin typeface="Calibri"/>
                      </a:endParaRPr>
                    </a:p>
                  </a:txBody>
                  <a:tcPr marL="0" marR="0" marT="0" marB="0" anchor="b">
                    <a:lnL>
                      <a:noFill/>
                    </a:lnL>
                    <a:lnR>
                      <a:noFill/>
                    </a:lnR>
                    <a:lnT>
                      <a:noFill/>
                    </a:lnT>
                    <a:lnB>
                      <a:noFill/>
                    </a:lnB>
                  </a:tcPr>
                </a:tc>
              </a:tr>
            </a:tbl>
          </a:graphicData>
        </a:graphic>
      </p:graphicFrame>
    </p:spTree>
    <p:extLst>
      <p:ext uri="{BB962C8B-B14F-4D97-AF65-F5344CB8AC3E}">
        <p14:creationId xmlns:p14="http://schemas.microsoft.com/office/powerpoint/2010/main" val="209575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260648"/>
            <a:ext cx="2505472" cy="853988"/>
          </a:xfrm>
        </p:spPr>
        <p:txBody>
          <a:bodyPr>
            <a:normAutofit fontScale="90000"/>
          </a:bodyPr>
          <a:lstStyle/>
          <a:p>
            <a:r>
              <a:rPr lang="es-MX" b="1" dirty="0" smtClean="0"/>
              <a:t>Ejercicio 5</a:t>
            </a:r>
            <a:endParaRPr lang="es-MX" b="1" dirty="0"/>
          </a:p>
        </p:txBody>
      </p:sp>
      <p:sp>
        <p:nvSpPr>
          <p:cNvPr id="3" name="2 Marcador de contenido"/>
          <p:cNvSpPr>
            <a:spLocks noGrp="1"/>
          </p:cNvSpPr>
          <p:nvPr>
            <p:ph idx="1"/>
          </p:nvPr>
        </p:nvSpPr>
        <p:spPr>
          <a:xfrm>
            <a:off x="251520" y="1196752"/>
            <a:ext cx="8568952" cy="5400600"/>
          </a:xfrm>
        </p:spPr>
        <p:txBody>
          <a:bodyPr>
            <a:normAutofit fontScale="92500" lnSpcReduction="10000"/>
          </a:bodyPr>
          <a:lstStyle/>
          <a:p>
            <a:r>
              <a:rPr lang="es-MX" dirty="0"/>
              <a:t>Considera las estaturas de un padre y su hijo</a:t>
            </a:r>
          </a:p>
          <a:p>
            <a:pPr algn="just"/>
            <a:endParaRPr lang="es-MX" b="1" dirty="0"/>
          </a:p>
          <a:p>
            <a:pPr algn="just"/>
            <a:endParaRPr lang="es-MX" b="1" dirty="0" smtClean="0"/>
          </a:p>
          <a:p>
            <a:pPr algn="just"/>
            <a:endParaRPr lang="es-MX" b="1" dirty="0"/>
          </a:p>
          <a:p>
            <a:pPr algn="just"/>
            <a:r>
              <a:rPr lang="es-MX" b="1" dirty="0" smtClean="0"/>
              <a:t>Obtén el promedio de estaturas. En ambos </a:t>
            </a:r>
            <a:r>
              <a:rPr lang="es-MX" b="1" dirty="0" smtClean="0"/>
              <a:t>casos</a:t>
            </a:r>
          </a:p>
          <a:p>
            <a:pPr algn="just"/>
            <a:r>
              <a:rPr lang="es-MX" b="1" dirty="0" smtClean="0"/>
              <a:t>Padre: 1.73          Hijo: 1.75</a:t>
            </a:r>
            <a:endParaRPr lang="es-MX" b="1" dirty="0" smtClean="0"/>
          </a:p>
          <a:p>
            <a:pPr algn="just"/>
            <a:r>
              <a:rPr lang="es-MX" b="1" dirty="0" smtClean="0"/>
              <a:t>Elabora la gráfica de dispersión correspondiente</a:t>
            </a:r>
          </a:p>
          <a:p>
            <a:pPr algn="just"/>
            <a:r>
              <a:rPr lang="es-MX" b="1" dirty="0" smtClean="0"/>
              <a:t>Obtén el coeficiente de </a:t>
            </a:r>
            <a:r>
              <a:rPr lang="es-MX" b="1" i="1" dirty="0" smtClean="0">
                <a:solidFill>
                  <a:srgbClr val="FF0000"/>
                </a:solidFill>
              </a:rPr>
              <a:t>Correlación de Pearson </a:t>
            </a:r>
            <a:r>
              <a:rPr lang="es-MX" b="1" i="1" dirty="0" smtClean="0"/>
              <a:t>a partir de:</a:t>
            </a:r>
          </a:p>
          <a:p>
            <a:pPr algn="just"/>
            <a:endParaRPr lang="es-MX" b="1" i="1" dirty="0" smtClean="0"/>
          </a:p>
          <a:p>
            <a:pPr algn="just"/>
            <a:endParaRPr lang="es-MX" b="1" i="1" dirty="0"/>
          </a:p>
          <a:p>
            <a:pPr algn="just"/>
            <a:endParaRPr lang="es-MX" b="1" i="1" dirty="0" smtClean="0"/>
          </a:p>
          <a:p>
            <a:pPr algn="just"/>
            <a:r>
              <a:rPr lang="es-MX" b="1" i="1" dirty="0" smtClean="0"/>
              <a:t>Interpretación</a:t>
            </a:r>
          </a:p>
          <a:p>
            <a:pPr lvl="1" algn="just"/>
            <a:r>
              <a:rPr lang="es-MX" b="1" i="1" dirty="0" smtClean="0"/>
              <a:t>Si r = 0 no existe ninguna correlación</a:t>
            </a:r>
          </a:p>
          <a:p>
            <a:pPr lvl="1" algn="just"/>
            <a:r>
              <a:rPr lang="es-MX" b="1" i="1" dirty="0" smtClean="0"/>
              <a:t>Si r = 1 existe una correlación positiva perfecta</a:t>
            </a:r>
          </a:p>
          <a:p>
            <a:pPr lvl="1" algn="just"/>
            <a:r>
              <a:rPr lang="es-MX" b="1" i="1" dirty="0" smtClean="0"/>
              <a:t>Si 0 &lt; r &lt; 1, existe una correlación positiva</a:t>
            </a:r>
          </a:p>
          <a:p>
            <a:pPr lvl="1" algn="just"/>
            <a:r>
              <a:rPr lang="es-MX" b="1" i="1" dirty="0" smtClean="0"/>
              <a:t>Si r = -1 existe una correlación negativa perfecta</a:t>
            </a:r>
          </a:p>
          <a:p>
            <a:pPr lvl="1" algn="just"/>
            <a:r>
              <a:rPr lang="es-MX" b="1" i="1" dirty="0" smtClean="0"/>
              <a:t>Si -1 &lt; r &lt; 0 existe una correlación negativa</a:t>
            </a:r>
          </a:p>
          <a:p>
            <a:pPr algn="just"/>
            <a:endParaRPr lang="es-MX" b="1" i="1" dirty="0"/>
          </a:p>
          <a:p>
            <a:pPr algn="just"/>
            <a:endParaRPr lang="es-MX" b="1" i="1" dirty="0" smtClean="0"/>
          </a:p>
          <a:p>
            <a:pPr algn="just"/>
            <a:endParaRPr lang="es-MX" b="1" i="1" dirty="0"/>
          </a:p>
          <a:p>
            <a:pPr algn="just"/>
            <a:endParaRPr lang="es-MX" b="1" i="1" dirty="0" smtClean="0"/>
          </a:p>
        </p:txBody>
      </p:sp>
      <p:pic>
        <p:nvPicPr>
          <p:cNvPr id="1331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3861048"/>
            <a:ext cx="5605463"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644646"/>
            <a:ext cx="4729547" cy="64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Marcador de número de diapositiva"/>
          <p:cNvSpPr>
            <a:spLocks noGrp="1"/>
          </p:cNvSpPr>
          <p:nvPr>
            <p:ph type="sldNum" sz="quarter" idx="12"/>
          </p:nvPr>
        </p:nvSpPr>
        <p:spPr/>
        <p:txBody>
          <a:bodyPr/>
          <a:lstStyle/>
          <a:p>
            <a:fld id="{17E28E9E-9F5B-48B9-98A3-1025AA124BC1}" type="slidenum">
              <a:rPr lang="es-MX" smtClean="0"/>
              <a:t>7</a:t>
            </a:fld>
            <a:endParaRPr lang="es-MX"/>
          </a:p>
        </p:txBody>
      </p:sp>
    </p:spTree>
    <p:extLst>
      <p:ext uri="{BB962C8B-B14F-4D97-AF65-F5344CB8AC3E}">
        <p14:creationId xmlns:p14="http://schemas.microsoft.com/office/powerpoint/2010/main" val="253806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Ejercicio 5</a:t>
            </a:r>
            <a:endParaRPr lang="es-E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1083288438"/>
              </p:ext>
            </p:extLst>
          </p:nvPr>
        </p:nvGraphicFramePr>
        <p:xfrm>
          <a:off x="899592" y="2852936"/>
          <a:ext cx="2159000" cy="3507740"/>
        </p:xfrm>
        <a:graphic>
          <a:graphicData uri="http://schemas.openxmlformats.org/drawingml/2006/table">
            <a:tbl>
              <a:tblPr/>
              <a:tblGrid>
                <a:gridCol w="317500"/>
                <a:gridCol w="1016000"/>
                <a:gridCol w="825500"/>
              </a:tblGrid>
              <a:tr h="190500">
                <a:tc>
                  <a:txBody>
                    <a:bodyPr/>
                    <a:lstStyle/>
                    <a:p>
                      <a:pPr algn="ctr" fontAlgn="b"/>
                      <a:r>
                        <a:rPr lang="es-ES" sz="1200" b="0" i="0" u="none" strike="noStrike" dirty="0">
                          <a:solidFill>
                            <a:srgbClr val="FFFFFF"/>
                          </a:solidFill>
                          <a:effectLst/>
                          <a:latin typeface="Calibri"/>
                        </a:rPr>
                        <a:t>No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Padre</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Hijo</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s-ES" sz="1200" b="0" i="0" u="none" strike="noStrike">
                          <a:solidFill>
                            <a:srgbClr val="FFFFFF"/>
                          </a:solidFill>
                          <a:effectLst/>
                          <a:latin typeface="Calibri"/>
                        </a:rPr>
                        <a:t>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s-ES" sz="1200" b="0" i="0" u="none" strike="noStrike">
                          <a:solidFill>
                            <a:srgbClr val="FFFFFF"/>
                          </a:solidFill>
                          <a:effectLst/>
                          <a:latin typeface="Calibri"/>
                        </a:rPr>
                        <a:t>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dirty="0">
                          <a:solidFill>
                            <a:srgbClr val="FFFFFF"/>
                          </a:solidFill>
                          <a:effectLst/>
                          <a:latin typeface="Calibri"/>
                        </a:rPr>
                        <a:t>1.78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s-ES" sz="1200" b="0" i="0" u="none" strike="noStrike">
                          <a:solidFill>
                            <a:srgbClr val="FFFFFF"/>
                          </a:solidFill>
                          <a:effectLst/>
                          <a:latin typeface="Calibri"/>
                        </a:rPr>
                        <a:t>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1.68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dirty="0">
                          <a:solidFill>
                            <a:srgbClr val="FFFFFF"/>
                          </a:solidFill>
                          <a:effectLst/>
                          <a:latin typeface="Calibri"/>
                        </a:rPr>
                        <a:t>1.72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s-ES" sz="1200" b="0" i="0" u="none" strike="noStrike">
                          <a:solidFill>
                            <a:srgbClr val="FFFFFF"/>
                          </a:solidFill>
                          <a:effectLst/>
                          <a:latin typeface="Calibri"/>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s-ES" sz="1200" b="0" i="0" u="none" strike="noStrike">
                          <a:solidFill>
                            <a:srgbClr val="FFFFFF"/>
                          </a:solidFill>
                          <a:effectLst/>
                          <a:latin typeface="Calibri"/>
                        </a:rPr>
                        <a:t>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s-ES" sz="1200" b="0" i="0" u="none" strike="noStrike">
                          <a:solidFill>
                            <a:srgbClr val="FFFFFF"/>
                          </a:solidFill>
                          <a:effectLst/>
                          <a:latin typeface="Calibri"/>
                        </a:rPr>
                        <a:t>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s-ES" sz="1200" b="0" i="0" u="none" strike="noStrike">
                          <a:solidFill>
                            <a:srgbClr val="FFFFFF"/>
                          </a:solidFill>
                          <a:effectLst/>
                          <a:latin typeface="Calibri"/>
                        </a:rPr>
                        <a:t>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1.69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s-ES" sz="1200" b="0" i="0" u="none" strike="noStrike">
                          <a:solidFill>
                            <a:srgbClr val="FFFFFF"/>
                          </a:solidFill>
                          <a:effectLst/>
                          <a:latin typeface="Calibri"/>
                        </a:rPr>
                        <a:t>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dirty="0">
                          <a:solidFill>
                            <a:srgbClr val="FFFFFF"/>
                          </a:solidFill>
                          <a:effectLst/>
                          <a:latin typeface="Calibri"/>
                        </a:rPr>
                        <a:t>1.76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s-ES" sz="1200" b="0" i="0" u="none" strike="noStrike">
                          <a:solidFill>
                            <a:srgbClr val="FFFFFF"/>
                          </a:solidFill>
                          <a:effectLst/>
                          <a:latin typeface="Calibri"/>
                        </a:rPr>
                        <a:t>9</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ctr" fontAlgn="b"/>
                      <a:r>
                        <a:rPr lang="es-ES" sz="1200" b="0" i="0" u="none" strike="noStrike">
                          <a:solidFill>
                            <a:srgbClr val="FFFFFF"/>
                          </a:solidFill>
                          <a:effectLst/>
                          <a:latin typeface="Calibri"/>
                        </a:rPr>
                        <a:t>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ES" sz="1200" b="0" i="0" u="none" strike="noStrike">
                          <a:solidFill>
                            <a:srgbClr val="FFFFFF"/>
                          </a:solidFill>
                          <a:effectLst/>
                          <a:latin typeface="Calibri"/>
                        </a:rPr>
                        <a:t>1.74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s-ES" sz="1200" b="0" i="0" u="none" strike="noStrike">
                          <a:solidFill>
                            <a:srgbClr val="FFFFFF"/>
                          </a:solidFill>
                          <a:effectLst/>
                          <a:latin typeface="Calibri"/>
                        </a:rPr>
                        <a:t>X=</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ES" sz="1200" b="0" i="0" u="none" strike="noStrike">
                          <a:solidFill>
                            <a:srgbClr val="FFFFFF"/>
                          </a:solidFill>
                          <a:effectLst/>
                          <a:latin typeface="Calibri"/>
                        </a:rPr>
                        <a:t>1.73</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s-ES" sz="1200" b="0" i="0" u="none" strike="noStrike" dirty="0">
                          <a:solidFill>
                            <a:srgbClr val="FFFFFF"/>
                          </a:solidFill>
                          <a:effectLst/>
                          <a:latin typeface="Calibri"/>
                        </a:rPr>
                        <a:t>1.75</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tcPr>
                </a:tc>
              </a:tr>
              <a:tr h="190500">
                <a:tc>
                  <a:txBody>
                    <a:bodyPr/>
                    <a:lstStyle/>
                    <a:p>
                      <a:pPr algn="l" fontAlgn="b"/>
                      <a:endParaRPr lang="es-ES" sz="1200" b="0" i="0" u="none" strike="noStrike">
                        <a:solidFill>
                          <a:srgbClr val="FFFFFF"/>
                        </a:solidFill>
                        <a:effectLst/>
                        <a:latin typeface="Calibri"/>
                      </a:endParaRPr>
                    </a:p>
                  </a:txBody>
                  <a:tcPr marL="12700" marR="12700" marT="12700" marB="0" anchor="b">
                    <a:lnL>
                      <a:noFill/>
                    </a:lnL>
                    <a:lnR>
                      <a:noFill/>
                    </a:lnR>
                    <a:lnT>
                      <a:noFill/>
                    </a:lnT>
                    <a:lnB>
                      <a:noFill/>
                    </a:lnB>
                  </a:tcPr>
                </a:tc>
                <a:tc>
                  <a:txBody>
                    <a:bodyPr/>
                    <a:lstStyle/>
                    <a:p>
                      <a:pPr algn="l" fontAlgn="b"/>
                      <a:endParaRPr lang="es-ES" sz="1200" b="0" i="0" u="none" strike="noStrike">
                        <a:solidFill>
                          <a:srgbClr val="FFFFFF"/>
                        </a:solidFill>
                        <a:effectLst/>
                        <a:latin typeface="Calibri"/>
                      </a:endParaRPr>
                    </a:p>
                  </a:txBody>
                  <a:tcPr marL="12700" marR="12700" marT="12700" marB="0" anchor="b">
                    <a:lnL>
                      <a:noFill/>
                    </a:lnL>
                    <a:lnR>
                      <a:noFill/>
                    </a:lnR>
                    <a:lnT>
                      <a:noFill/>
                    </a:lnT>
                    <a:lnB>
                      <a:noFill/>
                    </a:lnB>
                  </a:tcPr>
                </a:tc>
                <a:tc>
                  <a:txBody>
                    <a:bodyPr/>
                    <a:lstStyle/>
                    <a:p>
                      <a:pPr algn="l" fontAlgn="b"/>
                      <a:endParaRPr lang="es-ES" sz="1200" b="0" i="0" u="none" strike="noStrike">
                        <a:solidFill>
                          <a:srgbClr val="FFFFFF"/>
                        </a:solidFill>
                        <a:effectLst/>
                        <a:latin typeface="Calibri"/>
                      </a:endParaRPr>
                    </a:p>
                  </a:txBody>
                  <a:tcPr marL="12700" marR="12700" marT="12700" marB="0" anchor="b">
                    <a:lnL>
                      <a:noFill/>
                    </a:lnL>
                    <a:lnR>
                      <a:noFill/>
                    </a:lnR>
                    <a:lnT>
                      <a:noFill/>
                    </a:lnT>
                    <a:lnB>
                      <a:noFill/>
                    </a:lnB>
                  </a:tcPr>
                </a:tc>
              </a:tr>
              <a:tr h="190500">
                <a:tc gridSpan="2">
                  <a:txBody>
                    <a:bodyPr/>
                    <a:lstStyle/>
                    <a:p>
                      <a:pPr algn="ctr" fontAlgn="b"/>
                      <a:r>
                        <a:rPr lang="es-ES" sz="1200" b="0" i="0" u="none" strike="noStrike">
                          <a:solidFill>
                            <a:srgbClr val="FFFFFF"/>
                          </a:solidFill>
                          <a:effectLst/>
                          <a:latin typeface="Calibri"/>
                        </a:rPr>
                        <a:t>Coef. De Parson ( r )</a:t>
                      </a:r>
                    </a:p>
                  </a:txBody>
                  <a:tcPr marL="12700" marR="12700" marT="12700" marB="0" anchor="b">
                    <a:lnL>
                      <a:noFill/>
                    </a:lnL>
                    <a:lnR>
                      <a:noFill/>
                    </a:lnR>
                    <a:lnT>
                      <a:noFill/>
                    </a:lnT>
                    <a:lnB>
                      <a:noFill/>
                    </a:lnB>
                  </a:tcPr>
                </a:tc>
                <a:tc hMerge="1">
                  <a:txBody>
                    <a:bodyPr/>
                    <a:lstStyle/>
                    <a:p>
                      <a:endParaRPr lang="es-ES"/>
                    </a:p>
                  </a:txBody>
                  <a:tcPr/>
                </a:tc>
                <a:tc>
                  <a:txBody>
                    <a:bodyPr/>
                    <a:lstStyle/>
                    <a:p>
                      <a:pPr algn="r" fontAlgn="b"/>
                      <a:r>
                        <a:rPr lang="es-ES" sz="1200" b="0" i="0" u="none" strike="noStrike" dirty="0">
                          <a:solidFill>
                            <a:srgbClr val="FFFFFF"/>
                          </a:solidFill>
                          <a:effectLst/>
                          <a:latin typeface="Calibri"/>
                        </a:rPr>
                        <a:t>0.905264774</a:t>
                      </a:r>
                    </a:p>
                  </a:txBody>
                  <a:tcPr marL="12700" marR="12700" marT="12700" marB="0" anchor="b">
                    <a:lnL>
                      <a:noFill/>
                    </a:lnL>
                    <a:lnR>
                      <a:noFill/>
                    </a:lnR>
                    <a:lnT>
                      <a:noFill/>
                    </a:lnT>
                    <a:lnB>
                      <a:noFill/>
                    </a:lnB>
                  </a:tcPr>
                </a:tc>
              </a:tr>
              <a:tr h="190500">
                <a:tc gridSpan="2">
                  <a:txBody>
                    <a:bodyPr/>
                    <a:lstStyle/>
                    <a:p>
                      <a:pPr algn="ctr" fontAlgn="b"/>
                      <a:r>
                        <a:rPr lang="es-ES" sz="1200" b="0" i="0" u="none" strike="noStrike">
                          <a:solidFill>
                            <a:srgbClr val="FFFFFF"/>
                          </a:solidFill>
                          <a:effectLst/>
                          <a:latin typeface="Calibri"/>
                        </a:rPr>
                        <a:t>Determinacion (r^2)</a:t>
                      </a:r>
                    </a:p>
                  </a:txBody>
                  <a:tcPr marL="12700" marR="12700" marT="12700" marB="0" anchor="b">
                    <a:lnL>
                      <a:noFill/>
                    </a:lnL>
                    <a:lnR>
                      <a:noFill/>
                    </a:lnR>
                    <a:lnT>
                      <a:noFill/>
                    </a:lnT>
                    <a:lnB>
                      <a:noFill/>
                    </a:lnB>
                  </a:tcPr>
                </a:tc>
                <a:tc hMerge="1">
                  <a:txBody>
                    <a:bodyPr/>
                    <a:lstStyle/>
                    <a:p>
                      <a:endParaRPr lang="es-ES"/>
                    </a:p>
                  </a:txBody>
                  <a:tcPr/>
                </a:tc>
                <a:tc>
                  <a:txBody>
                    <a:bodyPr/>
                    <a:lstStyle/>
                    <a:p>
                      <a:pPr algn="r" fontAlgn="b"/>
                      <a:r>
                        <a:rPr lang="es-ES" sz="1200" b="0" i="0" u="none" strike="noStrike" dirty="0">
                          <a:solidFill>
                            <a:srgbClr val="FFFFFF"/>
                          </a:solidFill>
                          <a:effectLst/>
                          <a:latin typeface="Calibri"/>
                        </a:rPr>
                        <a:t>0.81950431</a:t>
                      </a:r>
                    </a:p>
                  </a:txBody>
                  <a:tcPr marL="12700" marR="12700" marT="12700" marB="0" anchor="b">
                    <a:lnL>
                      <a:noFill/>
                    </a:lnL>
                    <a:lnR>
                      <a:noFill/>
                    </a:lnR>
                    <a:lnT>
                      <a:noFill/>
                    </a:lnT>
                    <a:lnB>
                      <a:noFill/>
                    </a:lnB>
                  </a:tcPr>
                </a:tc>
              </a:tr>
              <a:tr h="190500">
                <a:tc>
                  <a:txBody>
                    <a:bodyPr/>
                    <a:lstStyle/>
                    <a:p>
                      <a:pPr algn="l" fontAlgn="b"/>
                      <a:endParaRPr lang="es-ES" sz="1200" b="0" i="0" u="none" strike="noStrike">
                        <a:solidFill>
                          <a:srgbClr val="FFFFFF"/>
                        </a:solidFill>
                        <a:effectLst/>
                        <a:latin typeface="Calibri"/>
                      </a:endParaRPr>
                    </a:p>
                  </a:txBody>
                  <a:tcPr marL="12700" marR="12700" marT="12700" marB="0" anchor="b">
                    <a:lnL>
                      <a:noFill/>
                    </a:lnL>
                    <a:lnR>
                      <a:noFill/>
                    </a:lnR>
                    <a:lnT>
                      <a:noFill/>
                    </a:lnT>
                    <a:lnB>
                      <a:noFill/>
                    </a:lnB>
                  </a:tcPr>
                </a:tc>
                <a:tc>
                  <a:txBody>
                    <a:bodyPr/>
                    <a:lstStyle/>
                    <a:p>
                      <a:pPr algn="l" fontAlgn="b"/>
                      <a:endParaRPr lang="es-ES" sz="1200" b="0" i="0" u="none" strike="noStrike">
                        <a:solidFill>
                          <a:srgbClr val="FFFFFF"/>
                        </a:solidFill>
                        <a:effectLst/>
                        <a:latin typeface="Calibri"/>
                      </a:endParaRPr>
                    </a:p>
                  </a:txBody>
                  <a:tcPr marL="12700" marR="12700" marT="12700" marB="0" anchor="b">
                    <a:lnL>
                      <a:noFill/>
                    </a:lnL>
                    <a:lnR>
                      <a:noFill/>
                    </a:lnR>
                    <a:lnT>
                      <a:noFill/>
                    </a:lnT>
                    <a:lnB>
                      <a:noFill/>
                    </a:lnB>
                  </a:tcPr>
                </a:tc>
                <a:tc>
                  <a:txBody>
                    <a:bodyPr/>
                    <a:lstStyle/>
                    <a:p>
                      <a:pPr algn="l" fontAlgn="b"/>
                      <a:endParaRPr lang="es-ES" sz="1200" b="0" i="0" u="none" strike="noStrike" dirty="0">
                        <a:solidFill>
                          <a:srgbClr val="FFFFFF"/>
                        </a:solidFill>
                        <a:effectLst/>
                        <a:latin typeface="Calibri"/>
                      </a:endParaRPr>
                    </a:p>
                  </a:txBody>
                  <a:tcPr marL="12700" marR="12700" marT="12700" marB="0" anchor="b">
                    <a:lnL>
                      <a:noFill/>
                    </a:lnL>
                    <a:lnR>
                      <a:noFill/>
                    </a:lnR>
                    <a:lnT>
                      <a:noFill/>
                    </a:lnT>
                    <a:lnB>
                      <a:noFill/>
                    </a:lnB>
                  </a:tcPr>
                </a:tc>
              </a:tr>
              <a:tr h="190500">
                <a:tc>
                  <a:txBody>
                    <a:bodyPr/>
                    <a:lstStyle/>
                    <a:p>
                      <a:pPr algn="l" fontAlgn="b"/>
                      <a:endParaRPr lang="es-ES" sz="1200" b="0" i="0" u="none" strike="noStrike">
                        <a:solidFill>
                          <a:srgbClr val="FFFFFF"/>
                        </a:solidFill>
                        <a:effectLst/>
                        <a:latin typeface="Calibri"/>
                      </a:endParaRPr>
                    </a:p>
                  </a:txBody>
                  <a:tcPr marL="12700" marR="12700" marT="12700" marB="0" anchor="b">
                    <a:lnL>
                      <a:noFill/>
                    </a:lnL>
                    <a:lnR>
                      <a:noFill/>
                    </a:lnR>
                    <a:lnT>
                      <a:noFill/>
                    </a:lnT>
                    <a:lnB>
                      <a:noFill/>
                    </a:lnB>
                  </a:tcPr>
                </a:tc>
                <a:tc gridSpan="2">
                  <a:txBody>
                    <a:bodyPr/>
                    <a:lstStyle/>
                    <a:p>
                      <a:pPr algn="l" fontAlgn="b"/>
                      <a:r>
                        <a:rPr lang="es-ES" sz="1200" b="0" i="0" u="none" strike="noStrike" dirty="0" smtClean="0">
                          <a:solidFill>
                            <a:srgbClr val="FFFFFF"/>
                          </a:solidFill>
                          <a:effectLst/>
                          <a:latin typeface="Calibri"/>
                        </a:rPr>
                        <a:t>Correlación </a:t>
                      </a:r>
                      <a:r>
                        <a:rPr lang="es-ES" sz="1200" b="0" i="0" u="none" strike="noStrike" dirty="0">
                          <a:solidFill>
                            <a:srgbClr val="FFFFFF"/>
                          </a:solidFill>
                          <a:effectLst/>
                          <a:latin typeface="Calibri"/>
                        </a:rPr>
                        <a:t>Inversa</a:t>
                      </a:r>
                    </a:p>
                  </a:txBody>
                  <a:tcPr marL="12700" marR="12700" marT="12700" marB="0" anchor="b">
                    <a:lnL>
                      <a:noFill/>
                    </a:lnL>
                    <a:lnR>
                      <a:noFill/>
                    </a:lnR>
                    <a:lnT>
                      <a:noFill/>
                    </a:lnT>
                    <a:lnB>
                      <a:noFill/>
                    </a:lnB>
                  </a:tcPr>
                </a:tc>
                <a:tc hMerge="1">
                  <a:txBody>
                    <a:bodyPr/>
                    <a:lstStyle/>
                    <a:p>
                      <a:endParaRPr lang="es-ES"/>
                    </a:p>
                  </a:txBody>
                  <a:tcPr/>
                </a:tc>
              </a:tr>
            </a:tbl>
          </a:graphicData>
        </a:graphic>
      </p:graphicFrame>
      <p:graphicFrame>
        <p:nvGraphicFramePr>
          <p:cNvPr id="5" name="Gráfico 4"/>
          <p:cNvGraphicFramePr>
            <a:graphicFrameLocks/>
          </p:cNvGraphicFramePr>
          <p:nvPr>
            <p:extLst>
              <p:ext uri="{D42A27DB-BD31-4B8C-83A1-F6EECF244321}">
                <p14:modId xmlns:p14="http://schemas.microsoft.com/office/powerpoint/2010/main" val="3145685474"/>
              </p:ext>
            </p:extLst>
          </p:nvPr>
        </p:nvGraphicFramePr>
        <p:xfrm>
          <a:off x="3707904" y="3284984"/>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9862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55576" y="476672"/>
            <a:ext cx="7315200" cy="1154097"/>
          </a:xfrm>
        </p:spPr>
        <p:txBody>
          <a:bodyPr/>
          <a:lstStyle/>
          <a:p>
            <a:r>
              <a:rPr lang="es-MX" b="1" dirty="0" smtClean="0"/>
              <a:t>Ejercicio 6 </a:t>
            </a:r>
            <a:endParaRPr lang="es-MX" b="1" dirty="0"/>
          </a:p>
        </p:txBody>
      </p:sp>
      <p:sp>
        <p:nvSpPr>
          <p:cNvPr id="3" name="2 Marcador de contenido"/>
          <p:cNvSpPr>
            <a:spLocks noGrp="1"/>
          </p:cNvSpPr>
          <p:nvPr>
            <p:ph idx="1"/>
          </p:nvPr>
        </p:nvSpPr>
        <p:spPr/>
        <p:txBody>
          <a:bodyPr/>
          <a:lstStyle/>
          <a:p>
            <a:r>
              <a:rPr lang="es-MX" b="1" dirty="0" smtClean="0"/>
              <a:t>Deberás elaborar el Ejemplo 1 de la presentación general y anexarlo a los ejercicios </a:t>
            </a:r>
            <a:r>
              <a:rPr lang="es-MX" b="1" dirty="0" smtClean="0"/>
              <a:t>anteriores</a:t>
            </a:r>
          </a:p>
          <a:p>
            <a:endParaRPr lang="es-MX" b="1" dirty="0"/>
          </a:p>
          <a:p>
            <a:endParaRPr lang="es-MX" b="1" dirty="0" smtClean="0"/>
          </a:p>
          <a:p>
            <a:endParaRPr lang="es-MX" b="1" dirty="0"/>
          </a:p>
          <a:p>
            <a:r>
              <a:rPr lang="es-MX" b="1" dirty="0" smtClean="0"/>
              <a:t>No encontre el ejercicio </a:t>
            </a:r>
          </a:p>
          <a:p>
            <a:r>
              <a:rPr lang="es-MX" b="1" smtClean="0"/>
              <a:t>Disculpa!!!</a:t>
            </a:r>
            <a:endParaRPr lang="es-MX" b="1" dirty="0"/>
          </a:p>
        </p:txBody>
      </p:sp>
    </p:spTree>
    <p:extLst>
      <p:ext uri="{BB962C8B-B14F-4D97-AF65-F5344CB8AC3E}">
        <p14:creationId xmlns:p14="http://schemas.microsoft.com/office/powerpoint/2010/main" val="42057038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pectiva">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1622</TotalTime>
  <Words>496</Words>
  <Application>Microsoft Macintosh PowerPoint</Application>
  <PresentationFormat>Presentación en pantalla (4:3)</PresentationFormat>
  <Paragraphs>183</Paragraphs>
  <Slides>9</Slides>
  <Notes>0</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Perspectiva</vt:lpstr>
      <vt:lpstr>Ejercicios: Estadística Descriptiva</vt:lpstr>
      <vt:lpstr>Ejercicio 1</vt:lpstr>
      <vt:lpstr>Ejercicio 2</vt:lpstr>
      <vt:lpstr>Ejercicio 3</vt:lpstr>
      <vt:lpstr>Ejercicio 4 Con los siguientes datos</vt:lpstr>
      <vt:lpstr>Ejercicio 4</vt:lpstr>
      <vt:lpstr>Ejercicio 5</vt:lpstr>
      <vt:lpstr>Ejercicio 5</vt:lpstr>
      <vt:lpstr>Ejercicio 6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Ejercicios: Estadística Descriptiva</dc:title>
  <dc:creator>Enrique</dc:creator>
  <cp:lastModifiedBy>Alan Garciduenas</cp:lastModifiedBy>
  <cp:revision>15</cp:revision>
  <dcterms:created xsi:type="dcterms:W3CDTF">2015-09-17T22:20:46Z</dcterms:created>
  <dcterms:modified xsi:type="dcterms:W3CDTF">2016-02-24T05:49:10Z</dcterms:modified>
</cp:coreProperties>
</file>