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2" r:id="rId1"/>
  </p:sldMasterIdLst>
  <p:notesMasterIdLst>
    <p:notesMasterId r:id="rId7"/>
  </p:notesMasterIdLst>
  <p:handoutMasterIdLst>
    <p:handoutMasterId r:id="rId8"/>
  </p:handoutMasterIdLst>
  <p:sldIdLst>
    <p:sldId id="332" r:id="rId2"/>
    <p:sldId id="328" r:id="rId3"/>
    <p:sldId id="329" r:id="rId4"/>
    <p:sldId id="330" r:id="rId5"/>
    <p:sldId id="331" r:id="rId6"/>
  </p:sldIdLst>
  <p:sldSz cx="11917363" cy="6858000"/>
  <p:notesSz cx="7077075" cy="9382125"/>
  <p:custDataLst>
    <p:tags r:id="rId9"/>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2">
          <p15:clr>
            <a:srgbClr val="A4A3A4"/>
          </p15:clr>
        </p15:guide>
        <p15:guide id="2" pos="3754">
          <p15:clr>
            <a:srgbClr val="A4A3A4"/>
          </p15:clr>
        </p15:guide>
      </p15:sldGuideLst>
    </p:ext>
    <p:ext uri="{2D200454-40CA-4A62-9FC3-DE9A4176ACB9}">
      <p15:notesGuideLst xmlns:p15="http://schemas.microsoft.com/office/powerpoint/2012/main">
        <p15:guide id="1" orient="horz" pos="2955">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EAEA"/>
    <a:srgbClr val="008000"/>
    <a:srgbClr val="C0C0C0"/>
    <a:srgbClr val="B2B2B2"/>
    <a:srgbClr val="006600"/>
    <a:srgbClr val="969696"/>
    <a:srgbClr val="E4E4E4"/>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0" autoAdjust="0"/>
    <p:restoredTop sz="99529" autoAdjust="0"/>
  </p:normalViewPr>
  <p:slideViewPr>
    <p:cSldViewPr snapToGrid="0">
      <p:cViewPr varScale="1">
        <p:scale>
          <a:sx n="74" d="100"/>
          <a:sy n="74" d="100"/>
        </p:scale>
        <p:origin x="762" y="72"/>
      </p:cViewPr>
      <p:guideLst>
        <p:guide orient="horz" pos="2792"/>
        <p:guide pos="3754"/>
      </p:guideLst>
    </p:cSldViewPr>
  </p:slideViewPr>
  <p:outlineViewPr>
    <p:cViewPr>
      <p:scale>
        <a:sx n="33" d="100"/>
        <a:sy n="33" d="100"/>
      </p:scale>
      <p:origin x="21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2808" y="-84"/>
      </p:cViewPr>
      <p:guideLst>
        <p:guide orient="horz" pos="2955"/>
        <p:guide pos="222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66733" cy="469107"/>
          </a:xfrm>
          <a:prstGeom prst="rect">
            <a:avLst/>
          </a:prstGeom>
        </p:spPr>
        <p:txBody>
          <a:bodyPr vert="horz" lIns="94045" tIns="47023" rIns="94045" bIns="47023" rtlCol="0"/>
          <a:lstStyle>
            <a:lvl1pPr algn="l">
              <a:defRPr sz="1200"/>
            </a:lvl1pPr>
          </a:lstStyle>
          <a:p>
            <a:endParaRPr lang="es-ES"/>
          </a:p>
        </p:txBody>
      </p:sp>
      <p:sp>
        <p:nvSpPr>
          <p:cNvPr id="3" name="2 Marcador de fecha"/>
          <p:cNvSpPr>
            <a:spLocks noGrp="1"/>
          </p:cNvSpPr>
          <p:nvPr>
            <p:ph type="dt" sz="quarter" idx="1"/>
          </p:nvPr>
        </p:nvSpPr>
        <p:spPr>
          <a:xfrm>
            <a:off x="4008704" y="0"/>
            <a:ext cx="3066733" cy="469107"/>
          </a:xfrm>
          <a:prstGeom prst="rect">
            <a:avLst/>
          </a:prstGeom>
        </p:spPr>
        <p:txBody>
          <a:bodyPr vert="horz" lIns="94045" tIns="47023" rIns="94045" bIns="47023" rtlCol="0"/>
          <a:lstStyle>
            <a:lvl1pPr algn="r">
              <a:defRPr sz="1200"/>
            </a:lvl1pPr>
          </a:lstStyle>
          <a:p>
            <a:fld id="{0A2DCE50-0553-4518-A981-7A15D7243B95}" type="datetimeFigureOut">
              <a:rPr lang="es-ES" smtClean="0"/>
              <a:pPr/>
              <a:t>31/08/2015</a:t>
            </a:fld>
            <a:endParaRPr lang="es-ES"/>
          </a:p>
        </p:txBody>
      </p:sp>
      <p:sp>
        <p:nvSpPr>
          <p:cNvPr id="4" name="3 Marcador de pie de página"/>
          <p:cNvSpPr>
            <a:spLocks noGrp="1"/>
          </p:cNvSpPr>
          <p:nvPr>
            <p:ph type="ftr" sz="quarter" idx="2"/>
          </p:nvPr>
        </p:nvSpPr>
        <p:spPr>
          <a:xfrm>
            <a:off x="0" y="8911390"/>
            <a:ext cx="3066733" cy="469107"/>
          </a:xfrm>
          <a:prstGeom prst="rect">
            <a:avLst/>
          </a:prstGeom>
        </p:spPr>
        <p:txBody>
          <a:bodyPr vert="horz" lIns="94045" tIns="47023" rIns="94045" bIns="47023"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008704" y="8911390"/>
            <a:ext cx="3066733" cy="469107"/>
          </a:xfrm>
          <a:prstGeom prst="rect">
            <a:avLst/>
          </a:prstGeom>
        </p:spPr>
        <p:txBody>
          <a:bodyPr vert="horz" lIns="94045" tIns="47023" rIns="94045" bIns="47023" rtlCol="0" anchor="b"/>
          <a:lstStyle>
            <a:lvl1pPr algn="r">
              <a:defRPr sz="1200"/>
            </a:lvl1pPr>
          </a:lstStyle>
          <a:p>
            <a:fld id="{DED564EC-4DDB-46BC-8931-AEB267AF0501}" type="slidenum">
              <a:rPr lang="es-ES" smtClean="0"/>
              <a:pPr/>
              <a:t>‹Nº›</a:t>
            </a:fld>
            <a:endParaRPr lang="es-ES"/>
          </a:p>
        </p:txBody>
      </p:sp>
    </p:spTree>
    <p:extLst>
      <p:ext uri="{BB962C8B-B14F-4D97-AF65-F5344CB8AC3E}">
        <p14:creationId xmlns:p14="http://schemas.microsoft.com/office/powerpoint/2010/main" val="3488056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66733" cy="469107"/>
          </a:xfrm>
          <a:prstGeom prst="rect">
            <a:avLst/>
          </a:prstGeom>
        </p:spPr>
        <p:txBody>
          <a:bodyPr vert="horz" lIns="94045" tIns="47023" rIns="94045" bIns="47023" rtlCol="0"/>
          <a:lstStyle>
            <a:lvl1pPr algn="l">
              <a:defRPr sz="1200"/>
            </a:lvl1pPr>
          </a:lstStyle>
          <a:p>
            <a:endParaRPr lang="es-ES"/>
          </a:p>
        </p:txBody>
      </p:sp>
      <p:sp>
        <p:nvSpPr>
          <p:cNvPr id="3" name="2 Marcador de fecha"/>
          <p:cNvSpPr>
            <a:spLocks noGrp="1"/>
          </p:cNvSpPr>
          <p:nvPr>
            <p:ph type="dt" idx="1"/>
          </p:nvPr>
        </p:nvSpPr>
        <p:spPr>
          <a:xfrm>
            <a:off x="4008704" y="0"/>
            <a:ext cx="3066733" cy="469107"/>
          </a:xfrm>
          <a:prstGeom prst="rect">
            <a:avLst/>
          </a:prstGeom>
        </p:spPr>
        <p:txBody>
          <a:bodyPr vert="horz" lIns="94045" tIns="47023" rIns="94045" bIns="47023" rtlCol="0"/>
          <a:lstStyle>
            <a:lvl1pPr algn="r">
              <a:defRPr sz="1200"/>
            </a:lvl1pPr>
          </a:lstStyle>
          <a:p>
            <a:fld id="{3401D6C5-3D92-4B48-8044-5042E744A7A9}" type="datetimeFigureOut">
              <a:rPr lang="es-ES" smtClean="0"/>
              <a:pPr/>
              <a:t>31/08/2015</a:t>
            </a:fld>
            <a:endParaRPr lang="es-ES"/>
          </a:p>
        </p:txBody>
      </p:sp>
      <p:sp>
        <p:nvSpPr>
          <p:cNvPr id="4" name="3 Marcador de imagen de diapositiva"/>
          <p:cNvSpPr>
            <a:spLocks noGrp="1" noRot="1" noChangeAspect="1"/>
          </p:cNvSpPr>
          <p:nvPr>
            <p:ph type="sldImg" idx="2"/>
          </p:nvPr>
        </p:nvSpPr>
        <p:spPr>
          <a:xfrm>
            <a:off x="481013" y="703263"/>
            <a:ext cx="6115050" cy="3519487"/>
          </a:xfrm>
          <a:prstGeom prst="rect">
            <a:avLst/>
          </a:prstGeom>
          <a:noFill/>
          <a:ln w="12700">
            <a:solidFill>
              <a:prstClr val="black"/>
            </a:solidFill>
          </a:ln>
        </p:spPr>
        <p:txBody>
          <a:bodyPr vert="horz" lIns="94045" tIns="47023" rIns="94045" bIns="47023" rtlCol="0" anchor="ctr"/>
          <a:lstStyle/>
          <a:p>
            <a:endParaRPr lang="es-ES"/>
          </a:p>
        </p:txBody>
      </p:sp>
      <p:sp>
        <p:nvSpPr>
          <p:cNvPr id="5" name="4 Marcador de notas"/>
          <p:cNvSpPr>
            <a:spLocks noGrp="1"/>
          </p:cNvSpPr>
          <p:nvPr>
            <p:ph type="body" sz="quarter" idx="3"/>
          </p:nvPr>
        </p:nvSpPr>
        <p:spPr>
          <a:xfrm>
            <a:off x="707708" y="4456509"/>
            <a:ext cx="5661660" cy="4221957"/>
          </a:xfrm>
          <a:prstGeom prst="rect">
            <a:avLst/>
          </a:prstGeom>
        </p:spPr>
        <p:txBody>
          <a:bodyPr vert="horz" lIns="94045" tIns="47023" rIns="94045" bIns="4702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911390"/>
            <a:ext cx="3066733" cy="469107"/>
          </a:xfrm>
          <a:prstGeom prst="rect">
            <a:avLst/>
          </a:prstGeom>
        </p:spPr>
        <p:txBody>
          <a:bodyPr vert="horz" lIns="94045" tIns="47023" rIns="94045" bIns="47023"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008704" y="8911390"/>
            <a:ext cx="3066733" cy="469107"/>
          </a:xfrm>
          <a:prstGeom prst="rect">
            <a:avLst/>
          </a:prstGeom>
        </p:spPr>
        <p:txBody>
          <a:bodyPr vert="horz" lIns="94045" tIns="47023" rIns="94045" bIns="47023" rtlCol="0" anchor="b"/>
          <a:lstStyle>
            <a:lvl1pPr algn="r">
              <a:defRPr sz="1200"/>
            </a:lvl1pPr>
          </a:lstStyle>
          <a:p>
            <a:fld id="{79984973-7813-47FC-BFC2-91D5519BFD66}" type="slidenum">
              <a:rPr lang="es-ES" smtClean="0"/>
              <a:pPr/>
              <a:t>‹Nº›</a:t>
            </a:fld>
            <a:endParaRPr lang="es-ES"/>
          </a:p>
        </p:txBody>
      </p:sp>
    </p:spTree>
    <p:extLst>
      <p:ext uri="{BB962C8B-B14F-4D97-AF65-F5344CB8AC3E}">
        <p14:creationId xmlns:p14="http://schemas.microsoft.com/office/powerpoint/2010/main" val="25923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1</a:t>
            </a:fld>
            <a:endParaRPr lang="es-ES" smtClean="0"/>
          </a:p>
        </p:txBody>
      </p:sp>
    </p:spTree>
    <p:extLst>
      <p:ext uri="{BB962C8B-B14F-4D97-AF65-F5344CB8AC3E}">
        <p14:creationId xmlns:p14="http://schemas.microsoft.com/office/powerpoint/2010/main" val="1599436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
        <p:nvSpPr>
          <p:cNvPr id="2" name="1 Rectángulo"/>
          <p:cNvSpPr/>
          <p:nvPr userDrawn="1"/>
        </p:nvSpPr>
        <p:spPr>
          <a:xfrm>
            <a:off x="0" y="238302"/>
            <a:ext cx="9337207" cy="70075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9525">
            <a:noFill/>
            <a:miter lim="800000"/>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sp>
        <p:nvSpPr>
          <p:cNvPr id="3" name="2 Rectángulo"/>
          <p:cNvSpPr/>
          <p:nvPr userDrawn="1"/>
        </p:nvSpPr>
        <p:spPr>
          <a:xfrm>
            <a:off x="9431055" y="238302"/>
            <a:ext cx="162422" cy="699472"/>
          </a:xfrm>
          <a:prstGeom prst="rect">
            <a:avLst/>
          </a:prstGeom>
          <a:solidFill>
            <a:srgbClr val="00B050"/>
          </a:solidFill>
          <a:ln w="9525">
            <a:noFill/>
            <a:round/>
            <a:headEnd/>
            <a:tailEnd/>
          </a:ln>
          <a:effectLst/>
        </p:spPr>
        <p:txBody>
          <a:bodyPr vert="horz" wrap="square" lIns="91440" tIns="45720" rIns="91440" bIns="45720" numCol="1" anchor="t" anchorCtr="0" compatLnSpc="1">
            <a:prstTxWarp prst="textNoShape">
              <a:avLst/>
            </a:prstTxWarp>
          </a:bodyPr>
          <a:lstStyle/>
          <a:p>
            <a:endParaRPr lang="es-MX" dirty="0"/>
          </a:p>
        </p:txBody>
      </p:sp>
      <p:sp>
        <p:nvSpPr>
          <p:cNvPr id="4" name="3 Rectángulo"/>
          <p:cNvSpPr/>
          <p:nvPr userDrawn="1"/>
        </p:nvSpPr>
        <p:spPr>
          <a:xfrm>
            <a:off x="9707685" y="238302"/>
            <a:ext cx="2209678" cy="700756"/>
          </a:xfrm>
          <a:prstGeom prst="rect">
            <a:avLst/>
          </a:prstGeom>
          <a:solidFill>
            <a:srgbClr val="B2B2B2"/>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grpSp>
        <p:nvGrpSpPr>
          <p:cNvPr id="7" name="6 Grupo"/>
          <p:cNvGrpSpPr/>
          <p:nvPr userDrawn="1"/>
        </p:nvGrpSpPr>
        <p:grpSpPr>
          <a:xfrm>
            <a:off x="122519" y="1016951"/>
            <a:ext cx="1472463" cy="77356"/>
            <a:chOff x="6509878" y="60386"/>
            <a:chExt cx="1129797" cy="77356"/>
          </a:xfrm>
          <a:solidFill>
            <a:srgbClr val="B5B5B5"/>
          </a:solidFill>
        </p:grpSpPr>
        <p:sp>
          <p:nvSpPr>
            <p:cNvPr id="8" name="7 Rectángulo"/>
            <p:cNvSpPr/>
            <p:nvPr userDrawn="1"/>
          </p:nvSpPr>
          <p:spPr>
            <a:xfrm flipH="1">
              <a:off x="7561779"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9" name="8 Rectángulo"/>
            <p:cNvSpPr/>
            <p:nvPr userDrawn="1"/>
          </p:nvSpPr>
          <p:spPr>
            <a:xfrm flipH="1">
              <a:off x="720672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0" name="9 Rectángulo"/>
            <p:cNvSpPr/>
            <p:nvPr userDrawn="1"/>
          </p:nvSpPr>
          <p:spPr>
            <a:xfrm flipH="1">
              <a:off x="68516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userDrawn="1"/>
          </p:nvSpPr>
          <p:spPr>
            <a:xfrm flipH="1">
              <a:off x="7384254"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2" name="11 Rectángulo"/>
            <p:cNvSpPr/>
            <p:nvPr userDrawn="1"/>
          </p:nvSpPr>
          <p:spPr>
            <a:xfrm flipH="1">
              <a:off x="702920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3" name="12 Rectángulo"/>
            <p:cNvSpPr/>
            <p:nvPr userDrawn="1"/>
          </p:nvSpPr>
          <p:spPr>
            <a:xfrm flipH="1">
              <a:off x="667415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4" name="13 Rectángulo"/>
            <p:cNvSpPr/>
            <p:nvPr userDrawn="1"/>
          </p:nvSpPr>
          <p:spPr>
            <a:xfrm flipH="1">
              <a:off x="65098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grpSp>
      <p:sp>
        <p:nvSpPr>
          <p:cNvPr id="15" name="14 Rectángulo"/>
          <p:cNvSpPr/>
          <p:nvPr userDrawn="1"/>
        </p:nvSpPr>
        <p:spPr>
          <a:xfrm>
            <a:off x="1704073" y="1008404"/>
            <a:ext cx="10213291" cy="76913"/>
          </a:xfrm>
          <a:prstGeom prst="rect">
            <a:avLst/>
          </a:prstGeom>
          <a:gradFill flip="none" rotWithShape="1">
            <a:gsLst>
              <a:gs pos="0">
                <a:schemeClr val="bg2">
                  <a:lumMod val="50000"/>
                  <a:lumOff val="50000"/>
                  <a:shade val="30000"/>
                  <a:satMod val="115000"/>
                </a:schemeClr>
              </a:gs>
              <a:gs pos="50000">
                <a:schemeClr val="bg2">
                  <a:lumMod val="50000"/>
                  <a:lumOff val="50000"/>
                  <a:shade val="67500"/>
                  <a:satMod val="115000"/>
                </a:schemeClr>
              </a:gs>
              <a:gs pos="100000">
                <a:schemeClr val="bg2">
                  <a:lumMod val="50000"/>
                  <a:lumOff val="50000"/>
                  <a:shade val="100000"/>
                  <a:satMod val="115000"/>
                </a:schemeClr>
              </a:gs>
            </a:gsLst>
            <a:lin ang="10800000" scaled="1"/>
            <a:tileRect/>
          </a:gradFill>
          <a:ln w="9525">
            <a:noFill/>
            <a:round/>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grpSp>
        <p:nvGrpSpPr>
          <p:cNvPr id="17" name="16 Grupo"/>
          <p:cNvGrpSpPr/>
          <p:nvPr userDrawn="1"/>
        </p:nvGrpSpPr>
        <p:grpSpPr>
          <a:xfrm>
            <a:off x="10181839" y="44624"/>
            <a:ext cx="1472463" cy="77356"/>
            <a:chOff x="6509878" y="60386"/>
            <a:chExt cx="1129797" cy="77356"/>
          </a:xfrm>
          <a:solidFill>
            <a:srgbClr val="91945A"/>
          </a:solidFill>
        </p:grpSpPr>
        <p:sp>
          <p:nvSpPr>
            <p:cNvPr id="18" name="17 Rectángulo"/>
            <p:cNvSpPr/>
            <p:nvPr userDrawn="1"/>
          </p:nvSpPr>
          <p:spPr>
            <a:xfrm flipH="1">
              <a:off x="7561779"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9" name="18 Rectángulo"/>
            <p:cNvSpPr/>
            <p:nvPr userDrawn="1"/>
          </p:nvSpPr>
          <p:spPr>
            <a:xfrm flipH="1">
              <a:off x="720672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0" name="19 Rectángulo"/>
            <p:cNvSpPr/>
            <p:nvPr userDrawn="1"/>
          </p:nvSpPr>
          <p:spPr>
            <a:xfrm flipH="1">
              <a:off x="68516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1" name="20 Rectángulo"/>
            <p:cNvSpPr/>
            <p:nvPr userDrawn="1"/>
          </p:nvSpPr>
          <p:spPr>
            <a:xfrm flipH="1">
              <a:off x="7384254"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2" name="21 Rectángulo"/>
            <p:cNvSpPr/>
            <p:nvPr userDrawn="1"/>
          </p:nvSpPr>
          <p:spPr>
            <a:xfrm flipH="1">
              <a:off x="702920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3" name="22 Rectángulo"/>
            <p:cNvSpPr/>
            <p:nvPr userDrawn="1"/>
          </p:nvSpPr>
          <p:spPr>
            <a:xfrm flipH="1">
              <a:off x="667415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4" name="23 Rectángulo"/>
            <p:cNvSpPr/>
            <p:nvPr userDrawn="1"/>
          </p:nvSpPr>
          <p:spPr>
            <a:xfrm flipH="1">
              <a:off x="65098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grpSp>
      <p:sp>
        <p:nvSpPr>
          <p:cNvPr id="16" name="15 Rectángulo"/>
          <p:cNvSpPr/>
          <p:nvPr userDrawn="1"/>
        </p:nvSpPr>
        <p:spPr>
          <a:xfrm>
            <a:off x="-2" y="19586"/>
            <a:ext cx="11917364" cy="188640"/>
          </a:xfrm>
          <a:prstGeom prst="rect">
            <a:avLst/>
          </a:prstGeom>
          <a:gradFill flip="none" rotWithShape="1">
            <a:gsLst>
              <a:gs pos="0">
                <a:schemeClr val="bg2">
                  <a:lumMod val="50000"/>
                  <a:lumOff val="50000"/>
                  <a:shade val="30000"/>
                  <a:satMod val="115000"/>
                </a:schemeClr>
              </a:gs>
              <a:gs pos="50000">
                <a:schemeClr val="bg2">
                  <a:lumMod val="50000"/>
                  <a:lumOff val="50000"/>
                  <a:shade val="67500"/>
                  <a:satMod val="115000"/>
                </a:schemeClr>
              </a:gs>
              <a:gs pos="100000">
                <a:schemeClr val="bg2">
                  <a:lumMod val="50000"/>
                  <a:lumOff val="50000"/>
                  <a:shade val="100000"/>
                  <a:satMod val="115000"/>
                </a:schemeClr>
              </a:gs>
            </a:gsLst>
            <a:lin ang="0" scaled="1"/>
            <a:tileRect/>
          </a:gradFill>
          <a:ln w="9525">
            <a:noFill/>
            <a:round/>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dirty="0">
              <a:solidFill>
                <a:schemeClr val="tx1"/>
              </a:solidFill>
              <a:latin typeface="+mn-lt"/>
              <a:ea typeface="+mn-ea"/>
              <a:cs typeface="+mn-cs"/>
            </a:endParaRPr>
          </a:p>
        </p:txBody>
      </p:sp>
      <p:pic>
        <p:nvPicPr>
          <p:cNvPr id="34" name="8 Imagen"/>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97866" y="281675"/>
            <a:ext cx="1756435" cy="642652"/>
          </a:xfrm>
          <a:prstGeom prst="rect">
            <a:avLst/>
          </a:prstGeom>
          <a:noFill/>
          <a:ln>
            <a:noFill/>
          </a:ln>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8" r:id="rId1"/>
  </p:sldLayoutIdLst>
  <p:timing>
    <p:tnLst>
      <p:par>
        <p:cTn id="1" dur="indefinite" restart="never" nodeType="tmRoot"/>
      </p:par>
    </p:tnLst>
  </p:timing>
  <p:txStyles>
    <p:titleStyle>
      <a:lvl1pPr algn="l" rtl="0" eaLnBrk="1" latinLnBrk="0" hangingPunct="1">
        <a:spcBef>
          <a:spcPct val="0"/>
        </a:spcBef>
        <a:buNone/>
        <a:defRPr kumimoji="0" sz="1800" b="1" kern="1200">
          <a:solidFill>
            <a:schemeClr val="tx1"/>
          </a:solidFill>
          <a:effectLst>
            <a:outerShdw blurRad="53975" dist="22860" dir="5400000" algn="tl" rotWithShape="0">
              <a:srgbClr val="000000">
                <a:alpha val="55000"/>
              </a:srgbClr>
            </a:outerShdw>
          </a:effectLst>
          <a:latin typeface="Arial" pitchFamily="34" charset="0"/>
          <a:ea typeface="+mj-ea"/>
          <a:cs typeface="Arial" pitchFamily="34" charset="0"/>
        </a:defRPr>
      </a:lvl1pPr>
      <a:extLst/>
    </p:titleStyle>
    <p:bodyStyle>
      <a:lvl1pPr marL="265176" indent="-265176" algn="l" rtl="0" eaLnBrk="1" latinLnBrk="0" hangingPunct="1">
        <a:spcBef>
          <a:spcPts val="250"/>
        </a:spcBef>
        <a:buClr>
          <a:schemeClr val="accent1"/>
        </a:buClr>
        <a:buSzPct val="80000"/>
        <a:buFont typeface="Wingdings 2"/>
        <a:buChar char=""/>
        <a:defRPr kumimoji="0" sz="1800" kern="1200">
          <a:solidFill>
            <a:schemeClr val="tx1"/>
          </a:solidFill>
          <a:effectLst/>
          <a:latin typeface="Arial" pitchFamily="34" charset="0"/>
          <a:ea typeface="+mn-ea"/>
          <a:cs typeface="Arial" pitchFamily="34" charset="0"/>
        </a:defRPr>
      </a:lvl1pPr>
      <a:lvl2pPr marL="548640" indent="-201168" algn="l" rtl="0" eaLnBrk="1" latinLnBrk="0" hangingPunct="1">
        <a:spcBef>
          <a:spcPts val="250"/>
        </a:spcBef>
        <a:buClr>
          <a:schemeClr val="accent1"/>
        </a:buClr>
        <a:buSzPct val="100000"/>
        <a:buFont typeface="Verdana"/>
        <a:buChar char="◦"/>
        <a:defRPr kumimoji="0" sz="1800" kern="1200">
          <a:solidFill>
            <a:schemeClr val="tx1"/>
          </a:solidFill>
          <a:latin typeface="Arial" pitchFamily="34" charset="0"/>
          <a:ea typeface="+mn-ea"/>
          <a:cs typeface="Arial" pitchFamily="34" charset="0"/>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1800" kern="1200">
          <a:solidFill>
            <a:schemeClr val="tx1"/>
          </a:solidFill>
          <a:latin typeface="Arial" pitchFamily="34" charset="0"/>
          <a:ea typeface="+mn-ea"/>
          <a:cs typeface="Arial" pitchFamily="34" charset="0"/>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800" kern="1200">
          <a:solidFill>
            <a:schemeClr val="tx1"/>
          </a:solidFill>
          <a:latin typeface="Arial" pitchFamily="34" charset="0"/>
          <a:ea typeface="+mn-ea"/>
          <a:cs typeface="Arial" pitchFamily="34" charset="0"/>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Arial" pitchFamily="34" charset="0"/>
          <a:ea typeface="+mn-ea"/>
          <a:cs typeface="Arial" pitchFamily="34" charset="0"/>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ine.mx/archivos3/portal/historico/contenido/Consejo_Genera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ine.mx/archivos3/portal/historico/contenido/Organos_Delegaciona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541857" y="1146220"/>
            <a:ext cx="8147608" cy="4524315"/>
          </a:xfrm>
          <a:prstGeom prst="rect">
            <a:avLst/>
          </a:prstGeom>
        </p:spPr>
        <p:txBody>
          <a:bodyPr wrap="square">
            <a:spAutoFit/>
          </a:bodyPr>
          <a:lstStyle/>
          <a:p>
            <a:r>
              <a:rPr lang="es-MX" dirty="0"/>
              <a:t> </a:t>
            </a:r>
          </a:p>
          <a:p>
            <a:endParaRPr lang="es-MX" dirty="0"/>
          </a:p>
          <a:p>
            <a:pPr algn="ctr"/>
            <a:r>
              <a:rPr lang="es-MX" b="1" dirty="0"/>
              <a:t>ACTIVIDAD 5 CUADRO SINÓPTICO DE SÍNTOMAS ORGANIZACIONALES DE LAS INSTITUCIONES</a:t>
            </a:r>
          </a:p>
          <a:p>
            <a:endParaRPr lang="es-MX" dirty="0"/>
          </a:p>
          <a:p>
            <a:endParaRPr lang="es-MX" dirty="0"/>
          </a:p>
          <a:p>
            <a:pPr algn="r"/>
            <a:r>
              <a:rPr lang="es-MX" dirty="0"/>
              <a:t>Alumna:</a:t>
            </a:r>
          </a:p>
          <a:p>
            <a:pPr algn="r"/>
            <a:r>
              <a:rPr lang="es-MX" dirty="0"/>
              <a:t>Erika Hernández Lugo</a:t>
            </a:r>
          </a:p>
          <a:p>
            <a:pPr algn="r"/>
            <a:endParaRPr lang="es-MX" dirty="0" smtClean="0"/>
          </a:p>
          <a:p>
            <a:pPr algn="r"/>
            <a:endParaRPr lang="es-MX" dirty="0"/>
          </a:p>
          <a:p>
            <a:pPr algn="r"/>
            <a:r>
              <a:rPr lang="es-MX" dirty="0"/>
              <a:t>Nombre del docente:</a:t>
            </a:r>
          </a:p>
          <a:p>
            <a:pPr algn="r"/>
            <a:r>
              <a:rPr lang="es-MX" b="1" dirty="0"/>
              <a:t>MTRO. HÉCTOR GABRIEL GUILLÉN GARCÍA</a:t>
            </a:r>
          </a:p>
          <a:p>
            <a:pPr algn="r"/>
            <a:endParaRPr lang="es-MX" dirty="0" smtClean="0"/>
          </a:p>
          <a:p>
            <a:pPr algn="r"/>
            <a:endParaRPr lang="es-MX" dirty="0"/>
          </a:p>
          <a:p>
            <a:pPr algn="r"/>
            <a:endParaRPr lang="es-MX" dirty="0"/>
          </a:p>
          <a:p>
            <a:pPr algn="r"/>
            <a:r>
              <a:rPr lang="es-MX" dirty="0" smtClean="0"/>
              <a:t>02 de septiembre de 2015</a:t>
            </a:r>
            <a:endParaRPr lang="es-MX" dirty="0"/>
          </a:p>
        </p:txBody>
      </p:sp>
      <p:sp>
        <p:nvSpPr>
          <p:cNvPr id="4" name="Rectángulo 3"/>
          <p:cNvSpPr/>
          <p:nvPr/>
        </p:nvSpPr>
        <p:spPr>
          <a:xfrm>
            <a:off x="1352282" y="222890"/>
            <a:ext cx="7701566" cy="646331"/>
          </a:xfrm>
          <a:prstGeom prst="rect">
            <a:avLst/>
          </a:prstGeom>
        </p:spPr>
        <p:txBody>
          <a:bodyPr wrap="square">
            <a:spAutoFit/>
          </a:bodyPr>
          <a:lstStyle/>
          <a:p>
            <a:pPr algn="ctr"/>
            <a:r>
              <a:rPr lang="es-MX" b="1" dirty="0"/>
              <a:t>MAESTRIA EN ADMINISTRACION Y POLITICAS PÚBLICAS</a:t>
            </a:r>
          </a:p>
          <a:p>
            <a:pPr algn="ctr"/>
            <a:r>
              <a:rPr lang="es-MX" b="1" dirty="0"/>
              <a:t>DESARROLLO ORGANIZACIONAL</a:t>
            </a:r>
          </a:p>
        </p:txBody>
      </p:sp>
    </p:spTree>
    <p:extLst>
      <p:ext uri="{BB962C8B-B14F-4D97-AF65-F5344CB8AC3E}">
        <p14:creationId xmlns:p14="http://schemas.microsoft.com/office/powerpoint/2010/main" val="11525064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2320" y="6450467"/>
            <a:ext cx="11087996" cy="400110"/>
          </a:xfrm>
          <a:prstGeom prst="rect">
            <a:avLst/>
          </a:prstGeom>
          <a:noFill/>
        </p:spPr>
        <p:txBody>
          <a:bodyPr wrap="square" rtlCol="0">
            <a:spAutoFit/>
          </a:bodyPr>
          <a:lstStyle/>
          <a:p>
            <a:pPr algn="just"/>
            <a:r>
              <a:rPr lang="es-MX" sz="1000" dirty="0"/>
              <a:t>Material para uso exclusivo del presente programa educativo, sin fines de lucro. </a:t>
            </a:r>
            <a:r>
              <a:rPr lang="es-MX" sz="1000" dirty="0" smtClean="0"/>
              <a:t>Queda prohibido </a:t>
            </a:r>
            <a:r>
              <a:rPr lang="es-MX" sz="1000" dirty="0"/>
              <a:t>su uso, la edición, modificación o reproducción total o parcial de los materiales, </a:t>
            </a:r>
            <a:r>
              <a:rPr lang="es-MX" sz="1000" dirty="0" smtClean="0"/>
              <a:t>sin </a:t>
            </a:r>
            <a:r>
              <a:rPr lang="es-MX" sz="1000" dirty="0"/>
              <a:t>previa autorización escrita por parte del IAP, Chiapas.</a:t>
            </a:r>
          </a:p>
        </p:txBody>
      </p:sp>
      <p:graphicFrame>
        <p:nvGraphicFramePr>
          <p:cNvPr id="5" name="4 Tabla"/>
          <p:cNvGraphicFramePr>
            <a:graphicFrameLocks noGrp="1"/>
          </p:cNvGraphicFramePr>
          <p:nvPr>
            <p:extLst>
              <p:ext uri="{D42A27DB-BD31-4B8C-83A1-F6EECF244321}">
                <p14:modId xmlns:p14="http://schemas.microsoft.com/office/powerpoint/2010/main" val="3529872020"/>
              </p:ext>
            </p:extLst>
          </p:nvPr>
        </p:nvGraphicFramePr>
        <p:xfrm>
          <a:off x="846156" y="1853149"/>
          <a:ext cx="10222174" cy="4302760"/>
        </p:xfrm>
        <a:graphic>
          <a:graphicData uri="http://schemas.openxmlformats.org/drawingml/2006/table">
            <a:tbl>
              <a:tblPr firstRow="1" bandRow="1">
                <a:tableStyleId>{F5AB1C69-6EDB-4FF4-983F-18BD219EF322}</a:tableStyleId>
              </a:tblPr>
              <a:tblGrid>
                <a:gridCol w="5111087"/>
                <a:gridCol w="5111087"/>
              </a:tblGrid>
              <a:tr h="370840">
                <a:tc>
                  <a:txBody>
                    <a:bodyPr/>
                    <a:lstStyle/>
                    <a:p>
                      <a:pPr algn="ctr"/>
                      <a:r>
                        <a:rPr lang="es-MX" sz="1200" dirty="0" smtClean="0">
                          <a:solidFill>
                            <a:srgbClr val="FFFFFF"/>
                          </a:solidFill>
                          <a:latin typeface="+mn-lt"/>
                        </a:rPr>
                        <a:t>INSTITUCIONES </a:t>
                      </a:r>
                      <a:r>
                        <a:rPr lang="es-MX" sz="1200" dirty="0" smtClean="0">
                          <a:solidFill>
                            <a:srgbClr val="FFFFFF"/>
                          </a:solidFill>
                          <a:latin typeface="+mn-lt"/>
                        </a:rPr>
                        <a:t>SANAS</a:t>
                      </a:r>
                      <a:endParaRPr lang="es-MX" sz="1200" dirty="0">
                        <a:solidFill>
                          <a:srgbClr val="FFFFFF"/>
                        </a:solidFill>
                        <a:latin typeface="+mn-lt"/>
                      </a:endParaRPr>
                    </a:p>
                  </a:txBody>
                  <a:tcPr>
                    <a:solidFill>
                      <a:srgbClr val="00B050"/>
                    </a:solidFill>
                  </a:tcPr>
                </a:tc>
                <a:tc>
                  <a:txBody>
                    <a:bodyPr/>
                    <a:lstStyle/>
                    <a:p>
                      <a:pPr algn="ctr"/>
                      <a:r>
                        <a:rPr lang="es-MX" sz="1200" dirty="0" smtClean="0">
                          <a:solidFill>
                            <a:srgbClr val="FFFFFF"/>
                          </a:solidFill>
                          <a:latin typeface="+mn-lt"/>
                        </a:rPr>
                        <a:t>INSTITUCIONES</a:t>
                      </a:r>
                      <a:r>
                        <a:rPr lang="es-MX" sz="1200" baseline="0" dirty="0" smtClean="0">
                          <a:solidFill>
                            <a:srgbClr val="FFFFFF"/>
                          </a:solidFill>
                          <a:latin typeface="+mn-lt"/>
                        </a:rPr>
                        <a:t> </a:t>
                      </a:r>
                      <a:r>
                        <a:rPr lang="es-MX" sz="1200" baseline="0" dirty="0" smtClean="0">
                          <a:solidFill>
                            <a:srgbClr val="FFFFFF"/>
                          </a:solidFill>
                          <a:latin typeface="+mn-lt"/>
                        </a:rPr>
                        <a:t>ENFERMAS</a:t>
                      </a:r>
                      <a:endParaRPr lang="es-MX" sz="1200" dirty="0">
                        <a:solidFill>
                          <a:srgbClr val="FFFFFF"/>
                        </a:solidFill>
                        <a:latin typeface="+mn-lt"/>
                      </a:endParaRPr>
                    </a:p>
                  </a:txBody>
                  <a:tcPr>
                    <a:solidFill>
                      <a:srgbClr val="00B050"/>
                    </a:solidFill>
                  </a:tcPr>
                </a:tc>
              </a:tr>
              <a:tr h="370840">
                <a:tc>
                  <a:txBody>
                    <a:bodyPr/>
                    <a:lstStyle/>
                    <a:p>
                      <a:pPr algn="l"/>
                      <a:r>
                        <a:rPr lang="es-MX" sz="1200" b="0" i="0" dirty="0" smtClean="0">
                          <a:solidFill>
                            <a:srgbClr val="333333"/>
                          </a:solidFill>
                          <a:effectLst/>
                          <a:latin typeface="+mn-lt"/>
                        </a:rPr>
                        <a:t>Los órganos centrales del INE son:</a:t>
                      </a:r>
                    </a:p>
                    <a:p>
                      <a:pPr algn="l">
                        <a:buFont typeface="Arial" panose="020B0604020202020204" pitchFamily="34" charset="0"/>
                        <a:buChar char="•"/>
                      </a:pPr>
                      <a:r>
                        <a:rPr lang="es-MX" sz="1200" b="0" i="0" u="sng" dirty="0" smtClean="0">
                          <a:solidFill>
                            <a:schemeClr val="bg1"/>
                          </a:solidFill>
                          <a:effectLst/>
                          <a:latin typeface="+mn-lt"/>
                          <a:hlinkClick r:id="rId3"/>
                        </a:rPr>
                        <a:t>Consejo General</a:t>
                      </a:r>
                      <a:endParaRPr lang="es-MX" sz="1200" b="0" i="0" u="sng" dirty="0" smtClean="0">
                        <a:solidFill>
                          <a:schemeClr val="bg1"/>
                        </a:solidFill>
                        <a:effectLst/>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200" b="0" i="0" dirty="0" smtClean="0">
                          <a:solidFill>
                            <a:schemeClr val="bg1"/>
                          </a:solidFill>
                          <a:effectLst/>
                          <a:latin typeface="+mn-lt"/>
                        </a:rPr>
                        <a:t>Direcciones Ejecutivas</a:t>
                      </a:r>
                    </a:p>
                    <a:p>
                      <a:pPr algn="l"/>
                      <a:r>
                        <a:rPr lang="es-MX" sz="1200" b="0" i="0" dirty="0" smtClean="0">
                          <a:solidFill>
                            <a:schemeClr val="bg1"/>
                          </a:solidFill>
                          <a:effectLst/>
                          <a:latin typeface="+mn-lt"/>
                        </a:rPr>
                        <a:t>Unidades Técnicas</a:t>
                      </a:r>
                    </a:p>
                    <a:p>
                      <a:pPr algn="l"/>
                      <a:r>
                        <a:rPr lang="es-MX" sz="1200" b="0" i="0" dirty="0" smtClean="0">
                          <a:solidFill>
                            <a:schemeClr val="bg1"/>
                          </a:solidFill>
                          <a:effectLst/>
                          <a:latin typeface="+mn-lt"/>
                        </a:rPr>
                        <a:t>Órganos Delegacionales</a:t>
                      </a:r>
                    </a:p>
                    <a:p>
                      <a:pPr algn="l">
                        <a:buFont typeface="Arial" panose="020B0604020202020204" pitchFamily="34" charset="0"/>
                        <a:buChar char="•"/>
                      </a:pPr>
                      <a:r>
                        <a:rPr lang="es-MX" sz="1200" b="0" i="0" u="sng" dirty="0" smtClean="0">
                          <a:solidFill>
                            <a:schemeClr val="bg1"/>
                          </a:solidFill>
                          <a:effectLst/>
                          <a:latin typeface="+mn-lt"/>
                          <a:hlinkClick r:id="rId4"/>
                        </a:rPr>
                        <a:t>Juntas Locales y Distritales</a:t>
                      </a:r>
                      <a:endParaRPr lang="es-MX" sz="1200" b="0" i="0" dirty="0" smtClean="0">
                        <a:solidFill>
                          <a:schemeClr val="bg1"/>
                        </a:solidFill>
                        <a:effectLst/>
                        <a:latin typeface="+mn-lt"/>
                      </a:endParaRPr>
                    </a:p>
                    <a:p>
                      <a:pPr algn="l">
                        <a:buFont typeface="Arial" panose="020B0604020202020204" pitchFamily="34" charset="0"/>
                        <a:buChar char="•"/>
                      </a:pPr>
                      <a:endParaRPr lang="es-MX" sz="1200" b="0" i="0" dirty="0" smtClean="0">
                        <a:solidFill>
                          <a:srgbClr val="333333"/>
                        </a:solidFill>
                        <a:effectLst/>
                        <a:latin typeface="+mn-lt"/>
                      </a:endParaRPr>
                    </a:p>
                  </a:txBody>
                  <a:tcPr/>
                </a:tc>
                <a:tc>
                  <a:txBody>
                    <a:bodyPr/>
                    <a:lstStyle/>
                    <a:p>
                      <a:pPr algn="just"/>
                      <a:r>
                        <a:rPr lang="es-MX" sz="1200" dirty="0" smtClean="0">
                          <a:latin typeface="+mn-lt"/>
                        </a:rPr>
                        <a:t>La</a:t>
                      </a:r>
                      <a:r>
                        <a:rPr lang="es-MX" sz="1200" baseline="0" dirty="0" smtClean="0">
                          <a:latin typeface="+mn-lt"/>
                        </a:rPr>
                        <a:t> estructura Direccional esta formada por un Cabildo por una elección popular, la cual no garantiza que sus miembros tengan la capacitación, ni el conocimiento en la Administración Pública, lo que da como resultado toma de acciones y decisiones erróneas, ineficientes, ineficaces, con objetivos clientelistas.</a:t>
                      </a:r>
                      <a:endParaRPr lang="es-MX" sz="12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mn-lt"/>
                        </a:rPr>
                        <a:t>Cuenta</a:t>
                      </a:r>
                      <a:r>
                        <a:rPr lang="es-MX" sz="1200" baseline="0" dirty="0" smtClean="0">
                          <a:latin typeface="+mn-lt"/>
                        </a:rPr>
                        <a:t> con un Servicio Profesional Electoral Nacional para asegurar la imparcialidad y el profesionalismo de todos los funcionarios que participan en la organización de elecciones (SPEN)</a:t>
                      </a:r>
                      <a:endParaRPr lang="es-MX" sz="1200" dirty="0" smtClean="0">
                        <a:latin typeface="+mn-lt"/>
                      </a:endParaRPr>
                    </a:p>
                    <a:p>
                      <a:pPr algn="l"/>
                      <a:endParaRPr lang="es-MX" sz="1200" b="0" i="0" dirty="0" smtClean="0">
                        <a:solidFill>
                          <a:srgbClr val="AF0C5A"/>
                        </a:solidFill>
                        <a:effectLst/>
                        <a:latin typeface="+mn-lt"/>
                      </a:endParaRPr>
                    </a:p>
                  </a:txBody>
                  <a:tcPr/>
                </a:tc>
                <a:tc>
                  <a:txBody>
                    <a:bodyPr/>
                    <a:lstStyle/>
                    <a:p>
                      <a:pPr algn="just"/>
                      <a:r>
                        <a:rPr lang="es-MX" sz="1200" dirty="0" smtClean="0">
                          <a:latin typeface="+mn-lt"/>
                        </a:rPr>
                        <a:t>La Administración no cuenta con un Servicio Profesional de carrera, como consecuencia esta integrada por personas empíricas,</a:t>
                      </a:r>
                      <a:r>
                        <a:rPr lang="es-MX" sz="1200" baseline="0" dirty="0" smtClean="0">
                          <a:latin typeface="+mn-lt"/>
                        </a:rPr>
                        <a:t> con falta de pericia en sus funciones.</a:t>
                      </a:r>
                      <a:endParaRPr lang="es-MX" sz="1200" dirty="0">
                        <a:latin typeface="+mn-lt"/>
                      </a:endParaRPr>
                    </a:p>
                  </a:txBody>
                  <a:tcPr/>
                </a:tc>
              </a:tr>
              <a:tr h="370840">
                <a:tc>
                  <a:txBody>
                    <a:bodyPr/>
                    <a:lstStyle/>
                    <a:p>
                      <a:pPr marL="0" marR="0" indent="0" algn="just" defTabSz="1094445" rtl="0" eaLnBrk="1" fontAlgn="auto" latinLnBrk="0" hangingPunct="1">
                        <a:lnSpc>
                          <a:spcPct val="100000"/>
                        </a:lnSpc>
                        <a:spcBef>
                          <a:spcPts val="0"/>
                        </a:spcBef>
                        <a:spcAft>
                          <a:spcPts val="0"/>
                        </a:spcAft>
                        <a:buClrTx/>
                        <a:buSzTx/>
                        <a:buFontTx/>
                        <a:buNone/>
                        <a:tabLst/>
                        <a:defRPr/>
                      </a:pPr>
                      <a:r>
                        <a:rPr lang="es-MX" sz="1200" b="0" i="0" dirty="0" smtClean="0">
                          <a:solidFill>
                            <a:schemeClr val="bg1"/>
                          </a:solidFill>
                          <a:effectLst/>
                          <a:latin typeface="+mn-lt"/>
                        </a:rPr>
                        <a:t>El SPEN garantiza que todos sus miembros cuenten con los conocimientos y méritos profesionales necesarios para desempeñar sus funciones.</a:t>
                      </a:r>
                    </a:p>
                    <a:p>
                      <a:pPr marL="0" marR="0" indent="0" algn="just" defTabSz="1094445" rtl="0" eaLnBrk="1" fontAlgn="auto" latinLnBrk="0" hangingPunct="1">
                        <a:lnSpc>
                          <a:spcPct val="100000"/>
                        </a:lnSpc>
                        <a:spcBef>
                          <a:spcPts val="0"/>
                        </a:spcBef>
                        <a:spcAft>
                          <a:spcPts val="0"/>
                        </a:spcAft>
                        <a:buClrTx/>
                        <a:buSzTx/>
                        <a:buFontTx/>
                        <a:buNone/>
                        <a:tabLst/>
                        <a:defRPr/>
                      </a:pPr>
                      <a:endParaRPr lang="es-MX" sz="1200" dirty="0" smtClean="0">
                        <a:latin typeface="+mn-lt"/>
                      </a:endParaRPr>
                    </a:p>
                  </a:txBody>
                  <a:tcPr/>
                </a:tc>
                <a:tc>
                  <a:txBody>
                    <a:bodyPr/>
                    <a:lstStyle/>
                    <a:p>
                      <a:pPr algn="l"/>
                      <a:r>
                        <a:rPr lang="es-MX" sz="1200" dirty="0" smtClean="0">
                          <a:latin typeface="+mn-lt"/>
                        </a:rPr>
                        <a:t>La elección de los Altos  y Medios directivos son el resultado de compromisos políticos. No son los mejores profesionales y técnicos en sus funciones.</a:t>
                      </a:r>
                      <a:endParaRPr lang="es-MX" sz="1200" dirty="0">
                        <a:latin typeface="+mn-lt"/>
                      </a:endParaRPr>
                    </a:p>
                  </a:txBody>
                  <a:tcPr/>
                </a:tc>
              </a:tr>
              <a:tr h="370840">
                <a:tc>
                  <a:txBody>
                    <a:bodyPr/>
                    <a:lstStyle/>
                    <a:p>
                      <a:pPr algn="just"/>
                      <a:r>
                        <a:rPr lang="es-MX" sz="1200" dirty="0" smtClean="0">
                          <a:latin typeface="+mn-lt"/>
                        </a:rPr>
                        <a:t>El Consejo</a:t>
                      </a:r>
                      <a:r>
                        <a:rPr lang="es-MX" sz="1200" baseline="0" dirty="0" smtClean="0">
                          <a:latin typeface="+mn-lt"/>
                        </a:rPr>
                        <a:t> General designa a los Consejeros de los Organismos Electorales y Federales.</a:t>
                      </a:r>
                      <a:endParaRPr lang="es-MX" sz="1200" dirty="0">
                        <a:latin typeface="+mn-lt"/>
                      </a:endParaRPr>
                    </a:p>
                  </a:txBody>
                  <a:tcPr/>
                </a:tc>
                <a:tc>
                  <a:txBody>
                    <a:bodyPr/>
                    <a:lstStyle/>
                    <a:p>
                      <a:pPr algn="just"/>
                      <a:r>
                        <a:rPr lang="es-MX" sz="1200" dirty="0" smtClean="0">
                          <a:latin typeface="+mn-lt"/>
                        </a:rPr>
                        <a:t>No existe capacitación de los miembros de la Institución</a:t>
                      </a:r>
                      <a:endParaRPr lang="es-MX" sz="1200" dirty="0">
                        <a:latin typeface="+mn-lt"/>
                      </a:endParaRPr>
                    </a:p>
                  </a:txBody>
                  <a:tcPr/>
                </a:tc>
              </a:tr>
              <a:tr h="370840">
                <a:tc>
                  <a:txBody>
                    <a:bodyPr/>
                    <a:lstStyle/>
                    <a:p>
                      <a:pPr algn="just"/>
                      <a:r>
                        <a:rPr lang="es-MX" sz="1200" dirty="0" smtClean="0">
                          <a:latin typeface="+mn-lt"/>
                        </a:rPr>
                        <a:t>Los miembros de la organización constantemente están en retroalimentación, adiestramiento y capacitación laboral.</a:t>
                      </a:r>
                      <a:endParaRPr lang="es-MX" sz="1200" dirty="0">
                        <a:latin typeface="+mn-lt"/>
                      </a:endParaRPr>
                    </a:p>
                  </a:txBody>
                  <a:tcPr/>
                </a:tc>
                <a:tc>
                  <a:txBody>
                    <a:bodyPr/>
                    <a:lstStyle/>
                    <a:p>
                      <a:pPr algn="just"/>
                      <a:r>
                        <a:rPr lang="es-MX" sz="1200" dirty="0" smtClean="0">
                          <a:latin typeface="+mn-lt"/>
                        </a:rPr>
                        <a:t>No existe disciplina, ni compromiso institucional.</a:t>
                      </a:r>
                      <a:endParaRPr lang="es-MX" sz="1200" dirty="0">
                        <a:latin typeface="+mn-lt"/>
                      </a:endParaRPr>
                    </a:p>
                  </a:txBody>
                  <a:tcPr/>
                </a:tc>
              </a:tr>
            </a:tbl>
          </a:graphicData>
        </a:graphic>
      </p:graphicFrame>
      <p:sp>
        <p:nvSpPr>
          <p:cNvPr id="6" name="5 CuadroTexto"/>
          <p:cNvSpPr txBox="1"/>
          <p:nvPr/>
        </p:nvSpPr>
        <p:spPr>
          <a:xfrm>
            <a:off x="977900" y="1064553"/>
            <a:ext cx="9876747" cy="523220"/>
          </a:xfrm>
          <a:prstGeom prst="rect">
            <a:avLst/>
          </a:prstGeom>
          <a:noFill/>
        </p:spPr>
        <p:txBody>
          <a:bodyPr wrap="square" rtlCol="0">
            <a:spAutoFit/>
          </a:bodyPr>
          <a:lstStyle/>
          <a:p>
            <a:pPr algn="ctr"/>
            <a:r>
              <a:rPr lang="es-MX" sz="1400" b="1" dirty="0" smtClean="0"/>
              <a:t>SINTOMAS EN LAS ORGANIZACIONES PÚBLICAS (MALLO, 2003</a:t>
            </a:r>
            <a:r>
              <a:rPr lang="es-MX" sz="1400" b="1" dirty="0" smtClean="0"/>
              <a:t>)</a:t>
            </a:r>
          </a:p>
          <a:p>
            <a:pPr algn="ctr"/>
            <a:r>
              <a:rPr lang="es-MX" sz="1400" b="1" dirty="0" smtClean="0"/>
              <a:t>DIRECCION</a:t>
            </a:r>
            <a:endParaRPr lang="es-MX" sz="1400" b="1" dirty="0"/>
          </a:p>
        </p:txBody>
      </p:sp>
    </p:spTree>
    <p:extLst>
      <p:ext uri="{BB962C8B-B14F-4D97-AF65-F5344CB8AC3E}">
        <p14:creationId xmlns:p14="http://schemas.microsoft.com/office/powerpoint/2010/main" val="1993920962"/>
      </p:ext>
    </p:extLst>
  </p:cSld>
  <p:clrMapOvr>
    <a:masterClrMapping/>
  </p:clrMapOvr>
  <p:transition advClick="0">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p:nvPr/>
        </p:nvSpPr>
        <p:spPr>
          <a:xfrm>
            <a:off x="977900" y="1064553"/>
            <a:ext cx="9876747" cy="523220"/>
          </a:xfrm>
          <a:prstGeom prst="rect">
            <a:avLst/>
          </a:prstGeom>
          <a:noFill/>
        </p:spPr>
        <p:txBody>
          <a:bodyPr wrap="square" rtlCol="0">
            <a:spAutoFit/>
          </a:bodyPr>
          <a:lstStyle/>
          <a:p>
            <a:pPr algn="ctr"/>
            <a:r>
              <a:rPr lang="es-MX" sz="1400" b="1" dirty="0" smtClean="0"/>
              <a:t>SINTOMAS EN LAS ORGANIZACIONES PÚBLICAS (MALLO, 2003</a:t>
            </a:r>
            <a:r>
              <a:rPr lang="es-MX" sz="1400" b="1" dirty="0" smtClean="0"/>
              <a:t>)</a:t>
            </a:r>
          </a:p>
          <a:p>
            <a:pPr algn="ctr"/>
            <a:r>
              <a:rPr lang="es-MX" sz="1400" b="1" dirty="0" smtClean="0"/>
              <a:t>FACTOR HUMANO</a:t>
            </a:r>
            <a:endParaRPr lang="es-MX" sz="1400" b="1" dirty="0"/>
          </a:p>
        </p:txBody>
      </p:sp>
      <p:graphicFrame>
        <p:nvGraphicFramePr>
          <p:cNvPr id="3" name="Tabla 2"/>
          <p:cNvGraphicFramePr>
            <a:graphicFrameLocks noGrp="1"/>
          </p:cNvGraphicFramePr>
          <p:nvPr>
            <p:extLst>
              <p:ext uri="{D42A27DB-BD31-4B8C-83A1-F6EECF244321}">
                <p14:modId xmlns:p14="http://schemas.microsoft.com/office/powerpoint/2010/main" val="341703897"/>
              </p:ext>
            </p:extLst>
          </p:nvPr>
        </p:nvGraphicFramePr>
        <p:xfrm>
          <a:off x="819150" y="1825625"/>
          <a:ext cx="10222174" cy="4303377"/>
        </p:xfrm>
        <a:graphic>
          <a:graphicData uri="http://schemas.openxmlformats.org/drawingml/2006/table">
            <a:tbl>
              <a:tblPr firstRow="1" bandRow="1">
                <a:tableStyleId>{F5AB1C69-6EDB-4FF4-983F-18BD219EF322}</a:tableStyleId>
              </a:tblPr>
              <a:tblGrid>
                <a:gridCol w="5111087"/>
                <a:gridCol w="5111087"/>
              </a:tblGrid>
              <a:tr h="370840">
                <a:tc>
                  <a:txBody>
                    <a:bodyPr/>
                    <a:lstStyle/>
                    <a:p>
                      <a:pPr algn="ctr"/>
                      <a:r>
                        <a:rPr lang="es-MX" sz="1200" dirty="0" smtClean="0">
                          <a:solidFill>
                            <a:srgbClr val="FFFFFF"/>
                          </a:solidFill>
                          <a:latin typeface="+mn-lt"/>
                        </a:rPr>
                        <a:t>INSTITUCIONES SANAS</a:t>
                      </a:r>
                      <a:endParaRPr lang="es-MX" sz="1200" dirty="0">
                        <a:solidFill>
                          <a:srgbClr val="FFFFFF"/>
                        </a:solidFill>
                        <a:latin typeface="+mn-lt"/>
                      </a:endParaRPr>
                    </a:p>
                  </a:txBody>
                  <a:tcPr>
                    <a:solidFill>
                      <a:srgbClr val="00B050"/>
                    </a:solidFill>
                  </a:tcPr>
                </a:tc>
                <a:tc>
                  <a:txBody>
                    <a:bodyPr/>
                    <a:lstStyle/>
                    <a:p>
                      <a:pPr algn="ctr"/>
                      <a:r>
                        <a:rPr lang="es-MX" sz="1200" dirty="0" smtClean="0">
                          <a:solidFill>
                            <a:srgbClr val="FFFFFF"/>
                          </a:solidFill>
                          <a:latin typeface="+mn-lt"/>
                        </a:rPr>
                        <a:t>INSTITUCIONES</a:t>
                      </a:r>
                      <a:r>
                        <a:rPr lang="es-MX" sz="1200" baseline="0" dirty="0" smtClean="0">
                          <a:solidFill>
                            <a:srgbClr val="FFFFFF"/>
                          </a:solidFill>
                          <a:latin typeface="+mn-lt"/>
                        </a:rPr>
                        <a:t> ENFERMAS</a:t>
                      </a:r>
                      <a:endParaRPr lang="es-MX" sz="1200" dirty="0">
                        <a:solidFill>
                          <a:srgbClr val="FFFFFF"/>
                        </a:solidFill>
                        <a:latin typeface="+mn-lt"/>
                      </a:endParaRPr>
                    </a:p>
                  </a:txBody>
                  <a:tcPr>
                    <a:solidFill>
                      <a:srgbClr val="00B050"/>
                    </a:solidFill>
                  </a:tcPr>
                </a:tc>
              </a:tr>
              <a:tr h="370840">
                <a:tc>
                  <a:txBody>
                    <a:bodyPr/>
                    <a:lstStyle/>
                    <a:p>
                      <a:pPr algn="l">
                        <a:buFont typeface="Arial" panose="020B0604020202020204" pitchFamily="34" charset="0"/>
                        <a:buChar char="•"/>
                      </a:pPr>
                      <a:r>
                        <a:rPr lang="es-MX" sz="1200" b="0" i="0" dirty="0" smtClean="0">
                          <a:solidFill>
                            <a:srgbClr val="333333"/>
                          </a:solidFill>
                          <a:effectLst/>
                          <a:latin typeface="+mn-lt"/>
                        </a:rPr>
                        <a:t>Conjunto</a:t>
                      </a:r>
                      <a:r>
                        <a:rPr lang="es-MX" sz="1200" b="0" i="0" baseline="0" dirty="0" smtClean="0">
                          <a:solidFill>
                            <a:srgbClr val="333333"/>
                          </a:solidFill>
                          <a:effectLst/>
                          <a:latin typeface="+mn-lt"/>
                        </a:rPr>
                        <a:t> de personas bien estructuradas y organizadas por órganos centrales, Direcciones Ejecutivas, Unidades Técnicas y Órganos Delegacionales.</a:t>
                      </a:r>
                      <a:endParaRPr lang="es-MX" sz="1200" b="0" i="0" dirty="0" smtClean="0">
                        <a:solidFill>
                          <a:srgbClr val="333333"/>
                        </a:solidFill>
                        <a:effectLst/>
                        <a:latin typeface="+mn-lt"/>
                      </a:endParaRPr>
                    </a:p>
                  </a:txBody>
                  <a:tcPr/>
                </a:tc>
                <a:tc>
                  <a:txBody>
                    <a:bodyPr/>
                    <a:lstStyle/>
                    <a:p>
                      <a:pPr algn="just"/>
                      <a:r>
                        <a:rPr lang="es-MX" sz="1200" dirty="0" smtClean="0">
                          <a:latin typeface="+mn-lt"/>
                        </a:rPr>
                        <a:t>Integrada por un grupo de personas,</a:t>
                      </a:r>
                      <a:r>
                        <a:rPr lang="es-MX" sz="1200" baseline="0" dirty="0" smtClean="0">
                          <a:latin typeface="+mn-lt"/>
                        </a:rPr>
                        <a:t> con bajo o medianamente organizadas. Improvisación de direcciones y funciones, según las necesidades de cada día.</a:t>
                      </a:r>
                      <a:endParaRPr lang="es-MX" sz="1200" dirty="0">
                        <a:latin typeface="+mn-l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smtClean="0">
                          <a:latin typeface="+mn-lt"/>
                        </a:rPr>
                        <a:t>El factor productivo esta bajo el control estricto y funcional de un escalafón, cuyas personas resuelven necesidades y objetivos encomendados previamente en la organización, planificada estratégicamente.</a:t>
                      </a:r>
                      <a:endParaRPr lang="es-MX" sz="1200" dirty="0" smtClean="0">
                        <a:latin typeface="+mn-lt"/>
                      </a:endParaRPr>
                    </a:p>
                    <a:p>
                      <a:pPr algn="l"/>
                      <a:endParaRPr lang="es-MX" sz="1200" b="0" i="0" dirty="0" smtClean="0">
                        <a:solidFill>
                          <a:srgbClr val="AF0C5A"/>
                        </a:solidFill>
                        <a:effectLst/>
                        <a:latin typeface="+mn-lt"/>
                      </a:endParaRPr>
                    </a:p>
                  </a:txBody>
                  <a:tcPr/>
                </a:tc>
                <a:tc>
                  <a:txBody>
                    <a:bodyPr/>
                    <a:lstStyle/>
                    <a:p>
                      <a:pPr algn="just"/>
                      <a:r>
                        <a:rPr lang="es-MX" sz="1200" dirty="0" smtClean="0">
                          <a:latin typeface="+mn-lt"/>
                        </a:rPr>
                        <a:t>Lo estructurado por mandato Constitucional en el Cabildo.</a:t>
                      </a:r>
                    </a:p>
                    <a:p>
                      <a:pPr algn="just"/>
                      <a:r>
                        <a:rPr lang="es-MX" sz="1200" dirty="0" smtClean="0">
                          <a:latin typeface="+mn-lt"/>
                        </a:rPr>
                        <a:t>Cuenta con un organigrama</a:t>
                      </a:r>
                      <a:r>
                        <a:rPr lang="es-MX" sz="1200" baseline="0" dirty="0" smtClean="0">
                          <a:latin typeface="+mn-lt"/>
                        </a:rPr>
                        <a:t> que es aprobado en la Primera Sesión, pero que depende del Presidente Municipal en sus modificaciones; no se toman las decisiones con objetivos estratégicos.</a:t>
                      </a:r>
                      <a:endParaRPr lang="es-MX" sz="1200" dirty="0">
                        <a:latin typeface="+mn-lt"/>
                      </a:endParaRPr>
                    </a:p>
                  </a:txBody>
                  <a:tcPr/>
                </a:tc>
              </a:tr>
              <a:tr h="639463">
                <a:tc rowSpan="2">
                  <a:txBody>
                    <a:bodyPr/>
                    <a:lstStyle/>
                    <a:p>
                      <a:pPr marL="0" marR="0" indent="0" algn="just" defTabSz="1094445" rtl="0" eaLnBrk="1" fontAlgn="auto" latinLnBrk="0" hangingPunct="1">
                        <a:lnSpc>
                          <a:spcPct val="100000"/>
                        </a:lnSpc>
                        <a:spcBef>
                          <a:spcPts val="0"/>
                        </a:spcBef>
                        <a:spcAft>
                          <a:spcPts val="0"/>
                        </a:spcAft>
                        <a:buClrTx/>
                        <a:buSzTx/>
                        <a:buFontTx/>
                        <a:buNone/>
                        <a:tabLst/>
                        <a:defRPr/>
                      </a:pPr>
                      <a:r>
                        <a:rPr lang="es-MX" sz="1200" b="0" i="0" dirty="0" smtClean="0">
                          <a:solidFill>
                            <a:schemeClr val="bg1"/>
                          </a:solidFill>
                          <a:effectLst/>
                          <a:latin typeface="+mn-lt"/>
                        </a:rPr>
                        <a:t>La actividad, los valores, los conocimientos, las habilidades o capacidades de las personas de la organización están bien definidas, según sus perfiles técnicos y profesionales. Se apegan a las estrategias de la organización.</a:t>
                      </a:r>
                      <a:endParaRPr lang="es-MX" sz="1200" b="0" i="0" dirty="0" smtClean="0">
                        <a:solidFill>
                          <a:schemeClr val="bg1"/>
                        </a:solidFill>
                        <a:effectLst/>
                        <a:latin typeface="+mn-lt"/>
                      </a:endParaRPr>
                    </a:p>
                    <a:p>
                      <a:pPr marL="0" marR="0" indent="0" algn="just" defTabSz="1094445" rtl="0" eaLnBrk="1" fontAlgn="auto" latinLnBrk="0" hangingPunct="1">
                        <a:lnSpc>
                          <a:spcPct val="100000"/>
                        </a:lnSpc>
                        <a:spcBef>
                          <a:spcPts val="0"/>
                        </a:spcBef>
                        <a:spcAft>
                          <a:spcPts val="0"/>
                        </a:spcAft>
                        <a:buClrTx/>
                        <a:buSzTx/>
                        <a:buFontTx/>
                        <a:buNone/>
                        <a:tabLst/>
                        <a:defRPr/>
                      </a:pPr>
                      <a:endParaRPr lang="es-MX" sz="1200" dirty="0" smtClean="0">
                        <a:latin typeface="+mn-lt"/>
                      </a:endParaRPr>
                    </a:p>
                  </a:txBody>
                  <a:tcPr/>
                </a:tc>
                <a:tc>
                  <a:txBody>
                    <a:bodyPr/>
                    <a:lstStyle/>
                    <a:p>
                      <a:pPr algn="l"/>
                      <a:r>
                        <a:rPr lang="es-MX" sz="1200" dirty="0" smtClean="0">
                          <a:latin typeface="+mn-lt"/>
                        </a:rPr>
                        <a:t>Las Direcciones y oficinas, están improvisadas y los funcionarios no cuentan con adiestramiento ni perfil técnico o profesional para sus funciones</a:t>
                      </a:r>
                    </a:p>
                  </a:txBody>
                  <a:tcPr>
                    <a:lnB w="12700" cap="flat" cmpd="sng" algn="ctr">
                      <a:solidFill>
                        <a:schemeClr val="tx1"/>
                      </a:solidFill>
                      <a:prstDash val="solid"/>
                      <a:round/>
                      <a:headEnd type="none" w="med" len="med"/>
                      <a:tailEnd type="none" w="med" len="med"/>
                    </a:lnB>
                  </a:tcPr>
                </a:tc>
              </a:tr>
              <a:tr h="366377">
                <a:tc vMerge="1">
                  <a:txBody>
                    <a:bodyPr/>
                    <a:lstStyle/>
                    <a:p>
                      <a:endParaRPr lang="es-MX"/>
                    </a:p>
                  </a:txBody>
                  <a:tcPr/>
                </a:tc>
                <a:tc>
                  <a:txBody>
                    <a:bodyPr/>
                    <a:lstStyle/>
                    <a:p>
                      <a:pPr algn="l"/>
                      <a:r>
                        <a:rPr kumimoji="0" lang="es-MX" sz="1200" b="0" i="0" u="none" strike="noStrike" kern="1200" cap="none" spc="0" normalizeH="0" baseline="0" noProof="0" dirty="0" smtClean="0">
                          <a:ln>
                            <a:noFill/>
                          </a:ln>
                          <a:solidFill>
                            <a:prstClr val="black"/>
                          </a:solidFill>
                          <a:effectLst/>
                          <a:uLnTx/>
                          <a:uFillTx/>
                          <a:latin typeface="+mn-lt"/>
                          <a:ea typeface="+mn-ea"/>
                          <a:cs typeface="+mn-cs"/>
                        </a:rPr>
                        <a:t>No existe valor de pertenencia o respeto a la institución.</a:t>
                      </a:r>
                      <a:endParaRPr lang="es-MX" sz="1200" dirty="0">
                        <a:latin typeface="+mn-lt"/>
                      </a:endParaRPr>
                    </a:p>
                  </a:txBody>
                  <a:tcPr>
                    <a:lnT w="12700" cap="flat" cmpd="sng" algn="ctr">
                      <a:solidFill>
                        <a:schemeClr val="tx1"/>
                      </a:solidFill>
                      <a:prstDash val="solid"/>
                      <a:round/>
                      <a:headEnd type="none" w="med" len="med"/>
                      <a:tailEnd type="none" w="med" len="med"/>
                    </a:lnT>
                  </a:tcPr>
                </a:tc>
              </a:tr>
              <a:tr h="370840">
                <a:tc>
                  <a:txBody>
                    <a:bodyPr/>
                    <a:lstStyle/>
                    <a:p>
                      <a:pPr algn="just"/>
                      <a:r>
                        <a:rPr lang="es-MX" sz="1200" dirty="0" smtClean="0">
                          <a:latin typeface="+mn-lt"/>
                        </a:rPr>
                        <a:t>La organización</a:t>
                      </a:r>
                      <a:r>
                        <a:rPr lang="es-MX" sz="1200" baseline="0" dirty="0" smtClean="0">
                          <a:latin typeface="+mn-lt"/>
                        </a:rPr>
                        <a:t> tiene una filosofía Institucional, como base de sus acciones.</a:t>
                      </a:r>
                      <a:endParaRPr lang="es-MX" sz="1200" dirty="0">
                        <a:latin typeface="+mn-lt"/>
                      </a:endParaRPr>
                    </a:p>
                  </a:txBody>
                  <a:tcPr/>
                </a:tc>
                <a:tc>
                  <a:txBody>
                    <a:bodyPr/>
                    <a:lstStyle/>
                    <a:p>
                      <a:pPr algn="just"/>
                      <a:r>
                        <a:rPr lang="es-MX" sz="1200" dirty="0" smtClean="0">
                          <a:latin typeface="+mn-lt"/>
                        </a:rPr>
                        <a:t>Las personas están bajo el control de un par de personas, la</a:t>
                      </a:r>
                      <a:r>
                        <a:rPr lang="es-MX" sz="1200" baseline="0" dirty="0" smtClean="0">
                          <a:latin typeface="+mn-lt"/>
                        </a:rPr>
                        <a:t> mayoría de las veces sin preparación para sus funciones, que llevan a cabo planes de trabajo sin control, sin planificación y objetivos evaluables.</a:t>
                      </a:r>
                      <a:endParaRPr lang="es-MX" sz="1200" dirty="0">
                        <a:latin typeface="+mn-lt"/>
                      </a:endParaRPr>
                    </a:p>
                  </a:txBody>
                  <a:tcPr/>
                </a:tc>
              </a:tr>
              <a:tr h="370840">
                <a:tc>
                  <a:txBody>
                    <a:bodyPr/>
                    <a:lstStyle/>
                    <a:p>
                      <a:pPr algn="just"/>
                      <a:r>
                        <a:rPr lang="es-MX" sz="1200" dirty="0" smtClean="0">
                          <a:latin typeface="+mn-lt"/>
                        </a:rPr>
                        <a:t>La participación de los ciudadanos en los procesos electorales, reciben capacitación y preparación de sus funciones.</a:t>
                      </a:r>
                      <a:endParaRPr lang="es-MX" sz="1200" dirty="0">
                        <a:latin typeface="+mn-lt"/>
                      </a:endParaRPr>
                    </a:p>
                  </a:txBody>
                  <a:tcPr/>
                </a:tc>
                <a:tc>
                  <a:txBody>
                    <a:bodyPr/>
                    <a:lstStyle/>
                    <a:p>
                      <a:pPr algn="just"/>
                      <a:r>
                        <a:rPr lang="es-MX" sz="1200" dirty="0" smtClean="0">
                          <a:latin typeface="+mn-lt"/>
                        </a:rPr>
                        <a:t>Los funcionarios no resuelven problemáticas,</a:t>
                      </a:r>
                      <a:r>
                        <a:rPr lang="es-MX" sz="1200" baseline="0" dirty="0" smtClean="0">
                          <a:latin typeface="+mn-lt"/>
                        </a:rPr>
                        <a:t> lo cual redunda en la insatisfacción del cliente o ciudadanía.</a:t>
                      </a:r>
                    </a:p>
                    <a:p>
                      <a:pPr algn="just"/>
                      <a:endParaRPr lang="es-MX" sz="1200" dirty="0">
                        <a:latin typeface="+mn-lt"/>
                      </a:endParaRPr>
                    </a:p>
                  </a:txBody>
                  <a:tcPr/>
                </a:tc>
              </a:tr>
            </a:tbl>
          </a:graphicData>
        </a:graphic>
      </p:graphicFrame>
    </p:spTree>
    <p:extLst>
      <p:ext uri="{BB962C8B-B14F-4D97-AF65-F5344CB8AC3E}">
        <p14:creationId xmlns:p14="http://schemas.microsoft.com/office/powerpoint/2010/main" val="130541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p:nvPr/>
        </p:nvSpPr>
        <p:spPr>
          <a:xfrm>
            <a:off x="977900" y="1064553"/>
            <a:ext cx="9876747" cy="523220"/>
          </a:xfrm>
          <a:prstGeom prst="rect">
            <a:avLst/>
          </a:prstGeom>
          <a:noFill/>
        </p:spPr>
        <p:txBody>
          <a:bodyPr wrap="square" rtlCol="0">
            <a:spAutoFit/>
          </a:bodyPr>
          <a:lstStyle/>
          <a:p>
            <a:pPr algn="ctr"/>
            <a:r>
              <a:rPr lang="es-MX" sz="1400" b="1" dirty="0" smtClean="0"/>
              <a:t>SINTOMAS EN LAS ORGANIZACIONES PÚBLICAS (MALLO, 2003</a:t>
            </a:r>
            <a:r>
              <a:rPr lang="es-MX" sz="1400" b="1" dirty="0" smtClean="0"/>
              <a:t>)</a:t>
            </a:r>
          </a:p>
          <a:p>
            <a:pPr algn="ctr"/>
            <a:r>
              <a:rPr lang="es-MX" sz="1400" b="1" dirty="0" smtClean="0"/>
              <a:t>CULTURA DEL TRABAJO</a:t>
            </a:r>
            <a:endParaRPr lang="es-MX" sz="1400" b="1" dirty="0"/>
          </a:p>
        </p:txBody>
      </p:sp>
      <p:graphicFrame>
        <p:nvGraphicFramePr>
          <p:cNvPr id="3" name="Tabla 2"/>
          <p:cNvGraphicFramePr>
            <a:graphicFrameLocks noGrp="1"/>
          </p:cNvGraphicFramePr>
          <p:nvPr>
            <p:extLst>
              <p:ext uri="{D42A27DB-BD31-4B8C-83A1-F6EECF244321}">
                <p14:modId xmlns:p14="http://schemas.microsoft.com/office/powerpoint/2010/main" val="463409902"/>
              </p:ext>
            </p:extLst>
          </p:nvPr>
        </p:nvGraphicFramePr>
        <p:xfrm>
          <a:off x="819150" y="1825625"/>
          <a:ext cx="10222174" cy="4196196"/>
        </p:xfrm>
        <a:graphic>
          <a:graphicData uri="http://schemas.openxmlformats.org/drawingml/2006/table">
            <a:tbl>
              <a:tblPr firstRow="1" bandRow="1">
                <a:tableStyleId>{F5AB1C69-6EDB-4FF4-983F-18BD219EF322}</a:tableStyleId>
              </a:tblPr>
              <a:tblGrid>
                <a:gridCol w="5111087"/>
                <a:gridCol w="5111087"/>
              </a:tblGrid>
              <a:tr h="370840">
                <a:tc>
                  <a:txBody>
                    <a:bodyPr/>
                    <a:lstStyle/>
                    <a:p>
                      <a:pPr algn="ctr"/>
                      <a:r>
                        <a:rPr lang="es-MX" sz="1200" dirty="0" smtClean="0">
                          <a:solidFill>
                            <a:srgbClr val="FFFFFF"/>
                          </a:solidFill>
                          <a:latin typeface="+mn-lt"/>
                        </a:rPr>
                        <a:t>INSTITUCIONES SANAS</a:t>
                      </a:r>
                      <a:endParaRPr lang="es-MX" sz="1200" dirty="0">
                        <a:solidFill>
                          <a:srgbClr val="FFFFFF"/>
                        </a:solidFill>
                        <a:latin typeface="+mn-lt"/>
                      </a:endParaRPr>
                    </a:p>
                  </a:txBody>
                  <a:tcPr>
                    <a:solidFill>
                      <a:srgbClr val="00B050"/>
                    </a:solidFill>
                  </a:tcPr>
                </a:tc>
                <a:tc>
                  <a:txBody>
                    <a:bodyPr/>
                    <a:lstStyle/>
                    <a:p>
                      <a:pPr algn="ctr"/>
                      <a:r>
                        <a:rPr lang="es-MX" sz="1200" smtClean="0">
                          <a:solidFill>
                            <a:srgbClr val="FFFFFF"/>
                          </a:solidFill>
                          <a:latin typeface="+mn-lt"/>
                        </a:rPr>
                        <a:t>INSTITUCIONES</a:t>
                      </a:r>
                      <a:r>
                        <a:rPr lang="es-MX" sz="1200" baseline="0" smtClean="0">
                          <a:solidFill>
                            <a:srgbClr val="FFFFFF"/>
                          </a:solidFill>
                          <a:latin typeface="+mn-lt"/>
                        </a:rPr>
                        <a:t> ENFERMAS</a:t>
                      </a:r>
                      <a:endParaRPr lang="es-MX" sz="1200" dirty="0">
                        <a:solidFill>
                          <a:srgbClr val="FFFFFF"/>
                        </a:solidFill>
                        <a:latin typeface="+mn-lt"/>
                      </a:endParaRPr>
                    </a:p>
                  </a:txBody>
                  <a:tcPr>
                    <a:solidFill>
                      <a:srgbClr val="00B050"/>
                    </a:solidFill>
                  </a:tcPr>
                </a:tc>
              </a:tr>
              <a:tr h="370840">
                <a:tc>
                  <a:txBody>
                    <a:bodyPr/>
                    <a:lstStyle/>
                    <a:p>
                      <a:pPr algn="l">
                        <a:buFont typeface="Arial" panose="020B0604020202020204" pitchFamily="34" charset="0"/>
                        <a:buChar char="•"/>
                      </a:pPr>
                      <a:r>
                        <a:rPr lang="es-MX" sz="1200" b="0" i="0" dirty="0" smtClean="0">
                          <a:solidFill>
                            <a:srgbClr val="333333"/>
                          </a:solidFill>
                          <a:effectLst/>
                          <a:latin typeface="+mn-lt"/>
                        </a:rPr>
                        <a:t>Eliminación de toda forma de discriminación, especialmente de género, la étnica y la racial</a:t>
                      </a:r>
                      <a:endParaRPr lang="es-MX" sz="1200" b="0" i="0" dirty="0" smtClean="0">
                        <a:solidFill>
                          <a:srgbClr val="333333"/>
                        </a:solidFill>
                        <a:effectLst/>
                        <a:latin typeface="+mn-lt"/>
                      </a:endParaRPr>
                    </a:p>
                  </a:txBody>
                  <a:tcPr/>
                </a:tc>
                <a:tc>
                  <a:txBody>
                    <a:bodyPr/>
                    <a:lstStyle/>
                    <a:p>
                      <a:pPr algn="just"/>
                      <a:r>
                        <a:rPr lang="es-MX" sz="1200" dirty="0" smtClean="0">
                          <a:latin typeface="+mn-lt"/>
                        </a:rPr>
                        <a:t>Desde el origen en la elección popular, están viciados</a:t>
                      </a:r>
                      <a:r>
                        <a:rPr lang="es-MX" sz="1200" baseline="0" dirty="0" smtClean="0">
                          <a:latin typeface="+mn-lt"/>
                        </a:rPr>
                        <a:t> las formas de su elección.</a:t>
                      </a:r>
                      <a:endParaRPr lang="es-MX" sz="1200" dirty="0">
                        <a:latin typeface="+mn-lt"/>
                      </a:endParaRPr>
                    </a:p>
                  </a:txBody>
                  <a:tcPr/>
                </a:tc>
              </a:tr>
              <a:tr h="370840">
                <a:tc>
                  <a:txBody>
                    <a:bodyPr/>
                    <a:lstStyle/>
                    <a:p>
                      <a:pPr algn="l"/>
                      <a:r>
                        <a:rPr lang="es-MX" sz="1200" b="0" i="0" dirty="0" smtClean="0">
                          <a:solidFill>
                            <a:schemeClr val="bg1"/>
                          </a:solidFill>
                          <a:effectLst/>
                          <a:latin typeface="+mn-lt"/>
                        </a:rPr>
                        <a:t>Eliminación de diversas formas de intolerancia, la promoción y protección de los derechos humanos sobre el trabajador</a:t>
                      </a:r>
                      <a:endParaRPr lang="es-MX" sz="1200" b="0" i="0" dirty="0" smtClean="0">
                        <a:solidFill>
                          <a:schemeClr val="bg1"/>
                        </a:solidFill>
                        <a:effectLst/>
                        <a:latin typeface="+mn-lt"/>
                      </a:endParaRPr>
                    </a:p>
                  </a:txBody>
                  <a:tcPr>
                    <a:lnB w="12700" cap="flat" cmpd="sng" algn="ctr">
                      <a:solidFill>
                        <a:schemeClr val="tx1"/>
                      </a:solidFill>
                      <a:prstDash val="solid"/>
                      <a:round/>
                      <a:headEnd type="none" w="med" len="med"/>
                      <a:tailEnd type="none" w="med" len="med"/>
                    </a:lnB>
                  </a:tcPr>
                </a:tc>
                <a:tc>
                  <a:txBody>
                    <a:bodyPr/>
                    <a:lstStyle/>
                    <a:p>
                      <a:pPr algn="just"/>
                      <a:r>
                        <a:rPr lang="es-MX" sz="1200" dirty="0" smtClean="0">
                          <a:latin typeface="+mn-lt"/>
                        </a:rPr>
                        <a:t>Existe un gran porcentaje de discriminación hacia el trabajo de las mujeres y personas de pueblos originarios</a:t>
                      </a:r>
                      <a:endParaRPr lang="es-MX" sz="1200" dirty="0">
                        <a:latin typeface="+mn-lt"/>
                      </a:endParaRPr>
                    </a:p>
                  </a:txBody>
                  <a:tcPr/>
                </a:tc>
              </a:tr>
              <a:tr h="370840">
                <a:tc>
                  <a:txBody>
                    <a:bodyPr/>
                    <a:lstStyle/>
                    <a:p>
                      <a:pPr marL="0" marR="0" indent="0" algn="just" defTabSz="1094445" rtl="0" eaLnBrk="1" fontAlgn="auto" latinLnBrk="0" hangingPunct="1">
                        <a:lnSpc>
                          <a:spcPct val="100000"/>
                        </a:lnSpc>
                        <a:spcBef>
                          <a:spcPts val="0"/>
                        </a:spcBef>
                        <a:spcAft>
                          <a:spcPts val="0"/>
                        </a:spcAft>
                        <a:buClrTx/>
                        <a:buSzTx/>
                        <a:buFontTx/>
                        <a:buNone/>
                        <a:tabLst/>
                        <a:defRPr/>
                      </a:pPr>
                      <a:r>
                        <a:rPr lang="es-MX" sz="1200" dirty="0" smtClean="0">
                          <a:latin typeface="+mn-lt"/>
                        </a:rPr>
                        <a:t>Inclusión de los pueblos indígenas,</a:t>
                      </a:r>
                      <a:r>
                        <a:rPr lang="es-MX" sz="1200" baseline="0" dirty="0" smtClean="0">
                          <a:latin typeface="+mn-lt"/>
                        </a:rPr>
                        <a:t> ahora llamados pueblos originarios.</a:t>
                      </a:r>
                      <a:endParaRPr lang="es-MX" sz="1200" dirty="0" smtClean="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MX" sz="1200" dirty="0" smtClean="0">
                          <a:latin typeface="+mn-lt"/>
                        </a:rPr>
                        <a:t>Los</a:t>
                      </a:r>
                      <a:r>
                        <a:rPr lang="es-MX" sz="1200" baseline="0" dirty="0" smtClean="0">
                          <a:latin typeface="+mn-lt"/>
                        </a:rPr>
                        <a:t> altos mandos direccionales están destinados para los hombres.</a:t>
                      </a:r>
                      <a:endParaRPr lang="es-MX" sz="1200" dirty="0">
                        <a:latin typeface="+mn-lt"/>
                      </a:endParaRPr>
                    </a:p>
                  </a:txBody>
                  <a:tcPr>
                    <a:lnL w="12700" cap="flat" cmpd="sng" algn="ctr">
                      <a:solidFill>
                        <a:schemeClr val="tx1"/>
                      </a:solidFill>
                      <a:prstDash val="solid"/>
                      <a:round/>
                      <a:headEnd type="none" w="med" len="med"/>
                      <a:tailEnd type="none" w="med" len="med"/>
                    </a:lnL>
                  </a:tcPr>
                </a:tc>
              </a:tr>
              <a:tr h="370840">
                <a:tc>
                  <a:txBody>
                    <a:bodyPr/>
                    <a:lstStyle/>
                    <a:p>
                      <a:pPr algn="just"/>
                      <a:r>
                        <a:rPr lang="es-MX" sz="1200" dirty="0" smtClean="0">
                          <a:latin typeface="+mn-lt"/>
                        </a:rPr>
                        <a:t>Inclusión en los procesos de la participación de los migrantes</a:t>
                      </a:r>
                      <a:endParaRPr lang="es-MX" sz="1200" dirty="0">
                        <a:latin typeface="+mn-l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1200" dirty="0" smtClean="0">
                          <a:latin typeface="+mn-lt"/>
                        </a:rPr>
                        <a:t>Las mujeres ocupan cargos de niveles secretariales y de limpieza.</a:t>
                      </a:r>
                      <a:endParaRPr lang="es-MX" sz="1200" dirty="0">
                        <a:latin typeface="+mn-lt"/>
                      </a:endParaRPr>
                    </a:p>
                  </a:txBody>
                  <a:tcPr/>
                </a:tc>
              </a:tr>
              <a:tr h="397483">
                <a:tc rowSpan="4">
                  <a:txBody>
                    <a:bodyPr/>
                    <a:lstStyle/>
                    <a:p>
                      <a:pPr algn="just"/>
                      <a:r>
                        <a:rPr lang="es-MX" sz="1200" dirty="0" smtClean="0">
                          <a:latin typeface="+mn-lt"/>
                        </a:rPr>
                        <a:t>Respeto a la diversidad étnica, cultural y religiosa</a:t>
                      </a:r>
                    </a:p>
                    <a:p>
                      <a:pPr algn="just"/>
                      <a:endParaRPr lang="es-MX" sz="1200" dirty="0" smtClean="0">
                        <a:latin typeface="+mn-lt"/>
                      </a:endParaRPr>
                    </a:p>
                    <a:p>
                      <a:pPr algn="just"/>
                      <a:r>
                        <a:rPr lang="es-MX" sz="1200" dirty="0" smtClean="0">
                          <a:latin typeface="+mn-lt"/>
                        </a:rPr>
                        <a:t>Mayor capacitación y constante sobre Justicia Electoral para mujeres y pueblos originarios</a:t>
                      </a:r>
                    </a:p>
                    <a:p>
                      <a:pPr algn="just"/>
                      <a:endParaRPr lang="es-MX" sz="1200" dirty="0" smtClean="0">
                        <a:latin typeface="+mn-lt"/>
                      </a:endParaRPr>
                    </a:p>
                    <a:p>
                      <a:pPr algn="just"/>
                      <a:r>
                        <a:rPr lang="es-MX" sz="1200" dirty="0" smtClean="0">
                          <a:latin typeface="+mn-lt"/>
                        </a:rPr>
                        <a:t>Educación Cívica sobre equidad</a:t>
                      </a:r>
                      <a:r>
                        <a:rPr lang="es-MX" sz="1200" baseline="0" dirty="0" smtClean="0">
                          <a:latin typeface="+mn-lt"/>
                        </a:rPr>
                        <a:t> de género y pueblos originarios</a:t>
                      </a:r>
                    </a:p>
                    <a:p>
                      <a:pPr algn="just"/>
                      <a:endParaRPr lang="es-MX" sz="1200" baseline="0" dirty="0" smtClean="0">
                        <a:latin typeface="+mn-lt"/>
                      </a:endParaRPr>
                    </a:p>
                    <a:p>
                      <a:pPr algn="just"/>
                      <a:r>
                        <a:rPr lang="es-MX" sz="1200" baseline="0" dirty="0" smtClean="0">
                          <a:latin typeface="+mn-lt"/>
                        </a:rPr>
                        <a:t>Mayor oportunidad de plazas para resolver la problemática de equidad de género.</a:t>
                      </a:r>
                    </a:p>
                    <a:p>
                      <a:pPr algn="just"/>
                      <a:endParaRPr lang="es-MX" sz="1200" baseline="0" dirty="0" smtClean="0">
                        <a:latin typeface="+mn-lt"/>
                      </a:endParaRPr>
                    </a:p>
                    <a:p>
                      <a:pPr algn="just"/>
                      <a:r>
                        <a:rPr lang="es-MX" sz="1200" baseline="0" dirty="0" smtClean="0">
                          <a:latin typeface="+mn-lt"/>
                        </a:rPr>
                        <a:t>Respeto de sus integrantes en el ámbito laboral.</a:t>
                      </a:r>
                      <a:endParaRPr lang="es-MX"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s-MX" sz="1200" dirty="0" smtClean="0">
                          <a:latin typeface="+mn-lt"/>
                        </a:rPr>
                        <a:t>Las personas de diversidad étnica son ocupadas para niveles de mano de obra</a:t>
                      </a:r>
                      <a:endParaRPr lang="es-MX" sz="1200" dirty="0">
                        <a:latin typeface="+mn-lt"/>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373487">
                <a:tc vMerge="1">
                  <a:txBody>
                    <a:bodyPr/>
                    <a:lstStyle/>
                    <a:p>
                      <a:endParaRPr lang="es-MX"/>
                    </a:p>
                  </a:txBody>
                  <a:tcPr/>
                </a:tc>
                <a:tc>
                  <a:txBody>
                    <a:bodyPr/>
                    <a:lstStyle/>
                    <a:p>
                      <a:pPr algn="just"/>
                      <a:r>
                        <a:rPr lang="es-MX" sz="1200" dirty="0" smtClean="0">
                          <a:latin typeface="+mn-lt"/>
                        </a:rPr>
                        <a:t>No existe</a:t>
                      </a:r>
                      <a:r>
                        <a:rPr lang="es-MX" sz="1200" baseline="0" dirty="0" smtClean="0">
                          <a:latin typeface="+mn-lt"/>
                        </a:rPr>
                        <a:t> la cultura de respeto ni ética profesional.</a:t>
                      </a:r>
                      <a:endParaRPr lang="es-MX" sz="1200"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0761">
                <a:tc vMerge="1">
                  <a:txBody>
                    <a:bodyPr/>
                    <a:lstStyle/>
                    <a:p>
                      <a:endParaRPr lang="es-MX"/>
                    </a:p>
                  </a:txBody>
                  <a:tcPr/>
                </a:tc>
                <a:tc>
                  <a:txBody>
                    <a:bodyPr/>
                    <a:lstStyle/>
                    <a:p>
                      <a:pPr algn="just"/>
                      <a:r>
                        <a:rPr lang="es-MX" sz="1200" dirty="0" smtClean="0">
                          <a:latin typeface="+mn-lt"/>
                        </a:rPr>
                        <a:t>Estereotipos</a:t>
                      </a:r>
                      <a:r>
                        <a:rPr lang="es-MX" sz="1200" baseline="0" dirty="0" smtClean="0">
                          <a:latin typeface="+mn-lt"/>
                        </a:rPr>
                        <a:t> de miembros de la organización por su género y origen cultural</a:t>
                      </a:r>
                      <a:endParaRPr lang="es-MX" sz="1200"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1389">
                <a:tc vMerge="1">
                  <a:txBody>
                    <a:bodyPr/>
                    <a:lstStyle/>
                    <a:p>
                      <a:endParaRPr lang="es-MX"/>
                    </a:p>
                  </a:txBody>
                  <a:tcPr/>
                </a:tc>
                <a:tc>
                  <a:txBody>
                    <a:bodyPr/>
                    <a:lstStyle/>
                    <a:p>
                      <a:pPr algn="just"/>
                      <a:r>
                        <a:rPr lang="es-MX" sz="1200" dirty="0" smtClean="0">
                          <a:latin typeface="+mn-lt"/>
                        </a:rPr>
                        <a:t>No existe cultura del trabajo que este fundamentado en la excelencia,</a:t>
                      </a:r>
                      <a:r>
                        <a:rPr lang="es-MX" sz="1200" baseline="0" dirty="0" smtClean="0">
                          <a:latin typeface="+mn-lt"/>
                        </a:rPr>
                        <a:t> ni la eficacia.</a:t>
                      </a:r>
                      <a:endParaRPr lang="es-MX" sz="1200" dirty="0">
                        <a:latin typeface="+mn-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115131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p:cNvSpPr txBox="1"/>
          <p:nvPr/>
        </p:nvSpPr>
        <p:spPr>
          <a:xfrm>
            <a:off x="977900" y="1064553"/>
            <a:ext cx="9876747" cy="523220"/>
          </a:xfrm>
          <a:prstGeom prst="rect">
            <a:avLst/>
          </a:prstGeom>
          <a:noFill/>
        </p:spPr>
        <p:txBody>
          <a:bodyPr wrap="square" rtlCol="0">
            <a:spAutoFit/>
          </a:bodyPr>
          <a:lstStyle/>
          <a:p>
            <a:pPr algn="ctr"/>
            <a:r>
              <a:rPr lang="es-MX" sz="1400" b="1" dirty="0" smtClean="0"/>
              <a:t>SINTOMAS EN LAS ORGANIZACIONES PÚBLICAS (MALLO, 2003</a:t>
            </a:r>
            <a:r>
              <a:rPr lang="es-MX" sz="1400" b="1" dirty="0" smtClean="0"/>
              <a:t>)</a:t>
            </a:r>
          </a:p>
          <a:p>
            <a:pPr algn="ctr"/>
            <a:r>
              <a:rPr lang="es-MX" sz="1400" b="1" dirty="0" smtClean="0"/>
              <a:t>TECNOLOGIA DE LA INFORMACION Y COMUNICACION</a:t>
            </a:r>
            <a:endParaRPr lang="es-MX" sz="1400" b="1" dirty="0"/>
          </a:p>
        </p:txBody>
      </p:sp>
      <p:graphicFrame>
        <p:nvGraphicFramePr>
          <p:cNvPr id="3" name="Tabla 2"/>
          <p:cNvGraphicFramePr>
            <a:graphicFrameLocks noGrp="1"/>
          </p:cNvGraphicFramePr>
          <p:nvPr>
            <p:extLst>
              <p:ext uri="{D42A27DB-BD31-4B8C-83A1-F6EECF244321}">
                <p14:modId xmlns:p14="http://schemas.microsoft.com/office/powerpoint/2010/main" val="1380469438"/>
              </p:ext>
            </p:extLst>
          </p:nvPr>
        </p:nvGraphicFramePr>
        <p:xfrm>
          <a:off x="819150" y="1825625"/>
          <a:ext cx="10222174" cy="3576320"/>
        </p:xfrm>
        <a:graphic>
          <a:graphicData uri="http://schemas.openxmlformats.org/drawingml/2006/table">
            <a:tbl>
              <a:tblPr firstRow="1" bandRow="1">
                <a:tableStyleId>{F5AB1C69-6EDB-4FF4-983F-18BD219EF322}</a:tableStyleId>
              </a:tblPr>
              <a:tblGrid>
                <a:gridCol w="5111087"/>
                <a:gridCol w="5111087"/>
              </a:tblGrid>
              <a:tr h="370840">
                <a:tc>
                  <a:txBody>
                    <a:bodyPr/>
                    <a:lstStyle/>
                    <a:p>
                      <a:pPr algn="ctr"/>
                      <a:r>
                        <a:rPr lang="es-MX" sz="1200" dirty="0" smtClean="0">
                          <a:solidFill>
                            <a:srgbClr val="FFFFFF"/>
                          </a:solidFill>
                          <a:latin typeface="+mn-lt"/>
                        </a:rPr>
                        <a:t>INSTITUCIONES SANAS</a:t>
                      </a:r>
                      <a:endParaRPr lang="es-MX" sz="1200" dirty="0">
                        <a:solidFill>
                          <a:srgbClr val="FFFFFF"/>
                        </a:solidFill>
                        <a:latin typeface="+mn-lt"/>
                      </a:endParaRPr>
                    </a:p>
                  </a:txBody>
                  <a:tcPr>
                    <a:solidFill>
                      <a:srgbClr val="00B050"/>
                    </a:solidFill>
                  </a:tcPr>
                </a:tc>
                <a:tc>
                  <a:txBody>
                    <a:bodyPr/>
                    <a:lstStyle/>
                    <a:p>
                      <a:pPr algn="ctr"/>
                      <a:r>
                        <a:rPr lang="es-MX" sz="1200" dirty="0" smtClean="0">
                          <a:solidFill>
                            <a:srgbClr val="FFFFFF"/>
                          </a:solidFill>
                          <a:latin typeface="+mn-lt"/>
                        </a:rPr>
                        <a:t>INSTITUCIONES</a:t>
                      </a:r>
                      <a:r>
                        <a:rPr lang="es-MX" sz="1200" baseline="0" dirty="0" smtClean="0">
                          <a:solidFill>
                            <a:srgbClr val="FFFFFF"/>
                          </a:solidFill>
                          <a:latin typeface="+mn-lt"/>
                        </a:rPr>
                        <a:t> ENFERMAS</a:t>
                      </a:r>
                      <a:endParaRPr lang="es-MX" sz="1200" dirty="0">
                        <a:solidFill>
                          <a:srgbClr val="FFFFFF"/>
                        </a:solidFill>
                        <a:latin typeface="+mn-lt"/>
                      </a:endParaRPr>
                    </a:p>
                  </a:txBody>
                  <a:tcPr>
                    <a:solidFill>
                      <a:srgbClr val="00B050"/>
                    </a:solidFill>
                  </a:tcPr>
                </a:tc>
              </a:tr>
              <a:tr h="370840">
                <a:tc>
                  <a:txBody>
                    <a:bodyPr/>
                    <a:lstStyle/>
                    <a:p>
                      <a:pPr algn="l">
                        <a:buFont typeface="Arial" panose="020B0604020202020204" pitchFamily="34" charset="0"/>
                        <a:buChar char="•"/>
                      </a:pPr>
                      <a:endParaRPr lang="es-MX" sz="1200" b="0" i="0" dirty="0" smtClean="0">
                        <a:solidFill>
                          <a:srgbClr val="333333"/>
                        </a:solidFill>
                        <a:effectLst/>
                        <a:latin typeface="+mn-lt"/>
                      </a:endParaRPr>
                    </a:p>
                    <a:p>
                      <a:pPr algn="l">
                        <a:buFont typeface="Arial" panose="020B0604020202020204" pitchFamily="34" charset="0"/>
                        <a:buChar char="•"/>
                      </a:pPr>
                      <a:r>
                        <a:rPr lang="es-MX" sz="1200" b="0" i="0" dirty="0" smtClean="0">
                          <a:solidFill>
                            <a:srgbClr val="333333"/>
                          </a:solidFill>
                          <a:effectLst/>
                          <a:latin typeface="+mn-lt"/>
                        </a:rPr>
                        <a:t>Generación del Manual del Sistema de Gestación de TIC</a:t>
                      </a:r>
                      <a:endParaRPr lang="es-MX" sz="1200" b="0" i="0" dirty="0" smtClean="0">
                        <a:solidFill>
                          <a:srgbClr val="333333"/>
                        </a:solidFill>
                        <a:effectLst/>
                        <a:latin typeface="+mn-lt"/>
                      </a:endParaRPr>
                    </a:p>
                  </a:txBody>
                  <a:tcPr/>
                </a:tc>
                <a:tc>
                  <a:txBody>
                    <a:bodyPr/>
                    <a:lstStyle/>
                    <a:p>
                      <a:pPr algn="just"/>
                      <a:r>
                        <a:rPr lang="es-MX" sz="1200" dirty="0" smtClean="0">
                          <a:latin typeface="+mn-lt"/>
                        </a:rPr>
                        <a:t>No existe un manual para las TICs</a:t>
                      </a:r>
                      <a:endParaRPr lang="es-MX" sz="1200" dirty="0">
                        <a:latin typeface="+mn-lt"/>
                      </a:endParaRPr>
                    </a:p>
                  </a:txBody>
                  <a:tcPr/>
                </a:tc>
              </a:tr>
              <a:tr h="320040">
                <a:tc>
                  <a:txBody>
                    <a:bodyPr/>
                    <a:lstStyle/>
                    <a:p>
                      <a:pPr algn="l"/>
                      <a:r>
                        <a:rPr lang="es-MX" sz="1200" b="0" i="0" dirty="0" smtClean="0">
                          <a:solidFill>
                            <a:schemeClr val="bg1"/>
                          </a:solidFill>
                          <a:effectLst/>
                          <a:latin typeface="+mn-lt"/>
                        </a:rPr>
                        <a:t>Área físicamente ex profesa para la “Unidad de Servicio de Informática”</a:t>
                      </a:r>
                      <a:endParaRPr lang="es-MX" sz="1200" b="0" i="0" dirty="0" smtClean="0">
                        <a:solidFill>
                          <a:schemeClr val="bg1"/>
                        </a:solidFill>
                        <a:effectLst/>
                        <a:latin typeface="+mn-lt"/>
                      </a:endParaRPr>
                    </a:p>
                  </a:txBody>
                  <a:tcPr>
                    <a:lnB w="12700" cap="flat" cmpd="sng" algn="ctr">
                      <a:solidFill>
                        <a:schemeClr val="tx1"/>
                      </a:solidFill>
                      <a:prstDash val="solid"/>
                      <a:round/>
                      <a:headEnd type="none" w="med" len="med"/>
                      <a:tailEnd type="none" w="med" len="med"/>
                    </a:lnB>
                  </a:tcPr>
                </a:tc>
                <a:tc rowSpan="2">
                  <a:txBody>
                    <a:bodyPr/>
                    <a:lstStyle/>
                    <a:p>
                      <a:pPr algn="just"/>
                      <a:r>
                        <a:rPr lang="es-MX" sz="1200" dirty="0" smtClean="0">
                          <a:latin typeface="+mn-lt"/>
                        </a:rPr>
                        <a:t>No existe una red, ni infraestructura tecnológica de la información y comunicación. Es improvisado según las personas que estén bajo su mando.</a:t>
                      </a:r>
                      <a:endParaRPr lang="es-MX" sz="1200" dirty="0">
                        <a:latin typeface="+mn-lt"/>
                      </a:endParaRPr>
                    </a:p>
                  </a:txBody>
                  <a:tcPr/>
                </a:tc>
              </a:tr>
              <a:tr h="320040">
                <a:tc>
                  <a:txBody>
                    <a:bodyPr/>
                    <a:lstStyle/>
                    <a:p>
                      <a:pPr algn="l"/>
                      <a:r>
                        <a:rPr lang="es-MX" sz="1200" b="0" i="0" dirty="0" smtClean="0">
                          <a:solidFill>
                            <a:schemeClr val="bg1"/>
                          </a:solidFill>
                          <a:effectLst/>
                          <a:latin typeface="+mn-lt"/>
                        </a:rPr>
                        <a:t>Sistema</a:t>
                      </a:r>
                      <a:r>
                        <a:rPr lang="es-MX" sz="1200" b="0" i="0" baseline="0" dirty="0" smtClean="0">
                          <a:solidFill>
                            <a:schemeClr val="bg1"/>
                          </a:solidFill>
                          <a:effectLst/>
                          <a:latin typeface="+mn-lt"/>
                        </a:rPr>
                        <a:t> de intranet y sistema de internet para información al público</a:t>
                      </a:r>
                      <a:endParaRPr lang="es-MX" sz="1200" b="0" i="0" dirty="0" smtClean="0">
                        <a:solidFill>
                          <a:schemeClr val="bg1"/>
                        </a:solidFill>
                        <a:effectLst/>
                        <a:latin typeface="+mn-lt"/>
                      </a:endParaRPr>
                    </a:p>
                  </a:txBody>
                  <a:tcPr>
                    <a:lnT w="12700" cap="flat" cmpd="sng" algn="ctr">
                      <a:solidFill>
                        <a:schemeClr val="tx1"/>
                      </a:solidFill>
                      <a:prstDash val="solid"/>
                      <a:round/>
                      <a:headEnd type="none" w="med" len="med"/>
                      <a:tailEnd type="none" w="med" len="med"/>
                    </a:lnT>
                  </a:tcPr>
                </a:tc>
                <a:tc vMerge="1">
                  <a:txBody>
                    <a:bodyPr/>
                    <a:lstStyle/>
                    <a:p>
                      <a:endParaRPr lang="es-MX"/>
                    </a:p>
                  </a:txBody>
                  <a:tcPr/>
                </a:tc>
              </a:tr>
              <a:tr h="411480">
                <a:tc rowSpan="2">
                  <a:txBody>
                    <a:bodyPr/>
                    <a:lstStyle/>
                    <a:p>
                      <a:pPr marL="0" marR="0" indent="0" algn="just" defTabSz="1094445" rtl="0" eaLnBrk="1" fontAlgn="auto" latinLnBrk="0" hangingPunct="1">
                        <a:lnSpc>
                          <a:spcPct val="100000"/>
                        </a:lnSpc>
                        <a:spcBef>
                          <a:spcPts val="0"/>
                        </a:spcBef>
                        <a:spcAft>
                          <a:spcPts val="0"/>
                        </a:spcAft>
                        <a:buClrTx/>
                        <a:buSzTx/>
                        <a:buFontTx/>
                        <a:buNone/>
                        <a:tabLst/>
                        <a:defRPr/>
                      </a:pPr>
                      <a:r>
                        <a:rPr lang="es-MX" sz="1200" dirty="0" smtClean="0">
                          <a:latin typeface="+mn-lt"/>
                        </a:rPr>
                        <a:t>Se promueve la optimización, se rediseña</a:t>
                      </a:r>
                      <a:r>
                        <a:rPr lang="es-MX" sz="1200" baseline="0" dirty="0" smtClean="0">
                          <a:latin typeface="+mn-lt"/>
                        </a:rPr>
                        <a:t> y utiliza la reingeniería de los procesos que permiten mejorar la calidad de los productos y servicios, así como la generación e innovación de mecanismo de comunicación, información y de promoción al Instituto</a:t>
                      </a:r>
                      <a:endParaRPr lang="es-MX" sz="1200" dirty="0" smtClean="0">
                        <a:latin typeface="+mn-lt"/>
                      </a:endParaRPr>
                    </a:p>
                  </a:txBody>
                  <a:tcPr/>
                </a:tc>
                <a:tc>
                  <a:txBody>
                    <a:bodyPr/>
                    <a:lstStyle/>
                    <a:p>
                      <a:pPr algn="l"/>
                      <a:r>
                        <a:rPr lang="es-MX" sz="1200" dirty="0" smtClean="0">
                          <a:latin typeface="+mn-lt"/>
                        </a:rPr>
                        <a:t>No existe personal capacitado en la creación e innovación de tecnologías</a:t>
                      </a:r>
                      <a:endParaRPr lang="es-MX" sz="1200" dirty="0">
                        <a:latin typeface="+mn-lt"/>
                      </a:endParaRPr>
                    </a:p>
                  </a:txBody>
                  <a:tcPr>
                    <a:lnB w="12700" cap="flat" cmpd="sng" algn="ctr">
                      <a:solidFill>
                        <a:schemeClr val="tx1"/>
                      </a:solidFill>
                      <a:prstDash val="solid"/>
                      <a:round/>
                      <a:headEnd type="none" w="med" len="med"/>
                      <a:tailEnd type="none" w="med" len="med"/>
                    </a:lnB>
                  </a:tcPr>
                </a:tc>
              </a:tr>
              <a:tr h="411480">
                <a:tc vMerge="1">
                  <a:txBody>
                    <a:bodyPr/>
                    <a:lstStyle/>
                    <a:p>
                      <a:endParaRPr lang="es-MX"/>
                    </a:p>
                  </a:txBody>
                  <a:tcPr/>
                </a:tc>
                <a:tc>
                  <a:txBody>
                    <a:bodyPr/>
                    <a:lstStyle/>
                    <a:p>
                      <a:pPr algn="l"/>
                      <a:r>
                        <a:rPr lang="es-MX" sz="1200" dirty="0" smtClean="0">
                          <a:latin typeface="+mn-lt"/>
                        </a:rPr>
                        <a:t>Equipos obsoletos y en mal estado para el uso de los funcionarios</a:t>
                      </a:r>
                      <a:endParaRPr lang="es-MX" sz="1200" dirty="0">
                        <a:latin typeface="+mn-lt"/>
                      </a:endParaRPr>
                    </a:p>
                  </a:txBody>
                  <a:tcPr>
                    <a:lnT w="12700" cap="flat" cmpd="sng" algn="ctr">
                      <a:solidFill>
                        <a:schemeClr val="tx1"/>
                      </a:solidFill>
                      <a:prstDash val="solid"/>
                      <a:round/>
                      <a:headEnd type="none" w="med" len="med"/>
                      <a:tailEnd type="none" w="med" len="med"/>
                    </a:lnT>
                  </a:tcPr>
                </a:tc>
              </a:tr>
              <a:tr h="370840">
                <a:tc>
                  <a:txBody>
                    <a:bodyPr/>
                    <a:lstStyle/>
                    <a:p>
                      <a:pPr algn="just"/>
                      <a:r>
                        <a:rPr lang="es-MX" sz="1200" dirty="0" smtClean="0">
                          <a:latin typeface="+mn-lt"/>
                        </a:rPr>
                        <a:t>Se administra la seguridad informativa.</a:t>
                      </a:r>
                      <a:endParaRPr lang="es-MX" sz="1200" dirty="0">
                        <a:latin typeface="+mn-lt"/>
                      </a:endParaRPr>
                    </a:p>
                  </a:txBody>
                  <a:tcPr/>
                </a:tc>
                <a:tc>
                  <a:txBody>
                    <a:bodyPr/>
                    <a:lstStyle/>
                    <a:p>
                      <a:pPr algn="just"/>
                      <a:r>
                        <a:rPr lang="es-MX" sz="1200" dirty="0" smtClean="0">
                          <a:latin typeface="+mn-lt"/>
                        </a:rPr>
                        <a:t>Improvisación en los procesos de comunicación</a:t>
                      </a:r>
                      <a:endParaRPr lang="es-MX" sz="1200" dirty="0">
                        <a:latin typeface="+mn-lt"/>
                      </a:endParaRPr>
                    </a:p>
                  </a:txBody>
                  <a:tcPr/>
                </a:tc>
              </a:tr>
              <a:tr h="411480">
                <a:tc rowSpan="2">
                  <a:txBody>
                    <a:bodyPr/>
                    <a:lstStyle/>
                    <a:p>
                      <a:pPr algn="just"/>
                      <a:r>
                        <a:rPr lang="es-MX" sz="1200" dirty="0" smtClean="0">
                          <a:latin typeface="+mn-lt"/>
                        </a:rPr>
                        <a:t>Calidad en los equipos de cómputo y comunicaciones.</a:t>
                      </a:r>
                    </a:p>
                    <a:p>
                      <a:pPr algn="just"/>
                      <a:r>
                        <a:rPr lang="es-MX" sz="1200" dirty="0" smtClean="0">
                          <a:latin typeface="+mn-lt"/>
                        </a:rPr>
                        <a:t>Implementación en los centros de computo y áreas criticas las condiciones de operaciones de infraestructura, a fin de minimizar el impacto por incidentes o riesgos.</a:t>
                      </a:r>
                      <a:endParaRPr lang="es-MX" sz="1200" dirty="0">
                        <a:latin typeface="+mn-lt"/>
                      </a:endParaRPr>
                    </a:p>
                  </a:txBody>
                  <a:tcPr/>
                </a:tc>
                <a:tc>
                  <a:txBody>
                    <a:bodyPr/>
                    <a:lstStyle/>
                    <a:p>
                      <a:pPr algn="just"/>
                      <a:r>
                        <a:rPr lang="es-MX" sz="1200" dirty="0" smtClean="0">
                          <a:latin typeface="+mn-lt"/>
                        </a:rPr>
                        <a:t>No existen planes estratégicos y objetivos por cumplir</a:t>
                      </a:r>
                    </a:p>
                    <a:p>
                      <a:pPr algn="just"/>
                      <a:endParaRPr lang="es-MX" sz="1200" dirty="0">
                        <a:latin typeface="+mn-lt"/>
                      </a:endParaRPr>
                    </a:p>
                  </a:txBody>
                  <a:tcPr>
                    <a:lnB w="12700" cap="flat" cmpd="sng" algn="ctr">
                      <a:solidFill>
                        <a:schemeClr val="tx1"/>
                      </a:solidFill>
                      <a:prstDash val="solid"/>
                      <a:round/>
                      <a:headEnd type="none" w="med" len="med"/>
                      <a:tailEnd type="none" w="med" len="med"/>
                    </a:lnB>
                  </a:tcPr>
                </a:tc>
              </a:tr>
              <a:tr h="411480">
                <a:tc vMerge="1">
                  <a:txBody>
                    <a:bodyPr/>
                    <a:lstStyle/>
                    <a:p>
                      <a:endParaRPr lang="es-MX"/>
                    </a:p>
                  </a:txBody>
                  <a:tcPr/>
                </a:tc>
                <a:tc>
                  <a:txBody>
                    <a:bodyPr/>
                    <a:lstStyle/>
                    <a:p>
                      <a:pPr algn="just"/>
                      <a:r>
                        <a:rPr lang="es-MX" sz="1200" dirty="0" smtClean="0">
                          <a:latin typeface="+mn-lt"/>
                        </a:rPr>
                        <a:t>No existe innovación tecnológica en los procesos de servicio al cliente</a:t>
                      </a:r>
                      <a:endParaRPr lang="es-MX" sz="1200" dirty="0">
                        <a:latin typeface="+mn-lt"/>
                      </a:endParaRPr>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0773736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836c1f5d1a3f2a854211312fd47e20a8389e7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Personalizado 1">
      <a:dk1>
        <a:sysClr val="windowText" lastClr="000000"/>
      </a:dk1>
      <a:lt1>
        <a:srgbClr val="000000"/>
      </a:lt1>
      <a:dk2>
        <a:srgbClr val="000000"/>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9314</TotalTime>
  <Words>1052</Words>
  <Application>Microsoft Office PowerPoint</Application>
  <PresentationFormat>Personalizado</PresentationFormat>
  <Paragraphs>98</Paragraphs>
  <Slides>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Verdana</vt:lpstr>
      <vt:lpstr>Wingdings 2</vt:lpstr>
      <vt:lpstr>Aspecto</vt:lpstr>
      <vt:lpstr>Presentación de PowerPoint</vt:lpstr>
      <vt:lpstr>Presentación de PowerPoint</vt:lpstr>
      <vt:lpstr>Presentación de PowerPoint</vt:lpstr>
      <vt:lpstr>Presentación de PowerPoint</vt:lpstr>
      <vt:lpstr>Presentación de PowerPoint</vt:lpstr>
    </vt:vector>
  </TitlesOfParts>
  <Company>H. AYUNTAMIENTO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PLANEACION</dc:creator>
  <cp:lastModifiedBy>josue</cp:lastModifiedBy>
  <cp:revision>734</cp:revision>
  <dcterms:created xsi:type="dcterms:W3CDTF">2009-05-12T18:27:50Z</dcterms:created>
  <dcterms:modified xsi:type="dcterms:W3CDTF">2015-09-01T00:42:28Z</dcterms:modified>
</cp:coreProperties>
</file>