
<file path=[Content_Types].xml><?xml version="1.0" encoding="utf-8"?>
<Types xmlns="http://schemas.openxmlformats.org/package/2006/content-types">
  <Default Extension="png" ContentType="image/png"/>
  <Default Extension="jpe"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1" r:id="rId5"/>
    <p:sldId id="262" r:id="rId6"/>
    <p:sldId id="263" r:id="rId7"/>
    <p:sldId id="264" r:id="rId8"/>
    <p:sldId id="266" r:id="rId9"/>
    <p:sldId id="265" r:id="rId10"/>
    <p:sldId id="269" r:id="rId11"/>
    <p:sldId id="270"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3" r:id="rId36"/>
    <p:sldId id="304" r:id="rId37"/>
    <p:sldId id="294" r:id="rId38"/>
    <p:sldId id="295" r:id="rId39"/>
    <p:sldId id="296" r:id="rId40"/>
    <p:sldId id="297" r:id="rId41"/>
    <p:sldId id="298" r:id="rId42"/>
    <p:sldId id="299" r:id="rId43"/>
    <p:sldId id="305" r:id="rId44"/>
    <p:sldId id="306" r:id="rId45"/>
    <p:sldId id="307" r:id="rId46"/>
    <p:sldId id="300" r:id="rId47"/>
    <p:sldId id="316" r:id="rId48"/>
    <p:sldId id="317" r:id="rId49"/>
    <p:sldId id="314" r:id="rId50"/>
    <p:sldId id="315" r:id="rId51"/>
    <p:sldId id="301" r:id="rId52"/>
    <p:sldId id="309" r:id="rId53"/>
    <p:sldId id="310" r:id="rId54"/>
    <p:sldId id="311" r:id="rId55"/>
    <p:sldId id="313" r:id="rId56"/>
    <p:sldId id="302" r:id="rId57"/>
    <p:sldId id="303" r:id="rId5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268573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182089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7B8E42-5722-4DDD-9836-E70D9644D236}"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3910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B1481EB-C8BD-4DA6-893B-EB2865DF55D5}" type="datetimeFigureOut">
              <a:rPr lang="es-MX" smtClean="0"/>
              <a:t>24/10/2015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25997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B1481EB-C8BD-4DA6-893B-EB2865DF55D5}" type="datetimeFigureOut">
              <a:rPr lang="es-MX" smtClean="0"/>
              <a:t>24/10/2015</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7B8E42-5722-4DDD-9836-E70D9644D236}"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045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9B1481EB-C8BD-4DA6-893B-EB2865DF55D5}" type="datetimeFigureOut">
              <a:rPr lang="es-MX" smtClean="0"/>
              <a:t>24/10/2015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3361526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800821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199390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227774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B1481EB-C8BD-4DA6-893B-EB2865DF55D5}" type="datetimeFigureOut">
              <a:rPr lang="es-MX" smtClean="0"/>
              <a:t>24/10/2015</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419531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B1481EB-C8BD-4DA6-893B-EB2865DF55D5}" type="datetimeFigureOut">
              <a:rPr lang="es-MX" smtClean="0"/>
              <a:t>24/10/2015</a:t>
            </a:fld>
            <a:endParaRPr lang="es-MX"/>
          </a:p>
        </p:txBody>
      </p:sp>
      <p:sp>
        <p:nvSpPr>
          <p:cNvPr id="6" name="Footer Placeholder 5"/>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344839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B1481EB-C8BD-4DA6-893B-EB2865DF55D5}" type="datetimeFigureOut">
              <a:rPr lang="es-MX" smtClean="0"/>
              <a:t>24/10/2015</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238237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B1481EB-C8BD-4DA6-893B-EB2865DF55D5}" type="datetimeFigureOut">
              <a:rPr lang="es-MX" smtClean="0"/>
              <a:t>24/10/2015</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424179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481EB-C8BD-4DA6-893B-EB2865DF55D5}" type="datetimeFigureOut">
              <a:rPr lang="es-MX" smtClean="0"/>
              <a:t>24/10/2015</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81273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B1481EB-C8BD-4DA6-893B-EB2865DF55D5}" type="datetimeFigureOut">
              <a:rPr lang="es-MX" smtClean="0"/>
              <a:t>24/10/2015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120658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B1481EB-C8BD-4DA6-893B-EB2865DF55D5}" type="datetimeFigureOut">
              <a:rPr lang="es-MX" smtClean="0"/>
              <a:t>24/10/2015</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67B8E42-5722-4DDD-9836-E70D9644D236}" type="slidenum">
              <a:rPr lang="es-MX" smtClean="0"/>
              <a:t>‹Nº›</a:t>
            </a:fld>
            <a:endParaRPr lang="es-MX"/>
          </a:p>
        </p:txBody>
      </p:sp>
    </p:spTree>
    <p:extLst>
      <p:ext uri="{BB962C8B-B14F-4D97-AF65-F5344CB8AC3E}">
        <p14:creationId xmlns:p14="http://schemas.microsoft.com/office/powerpoint/2010/main" val="1965321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B1481EB-C8BD-4DA6-893B-EB2865DF55D5}" type="datetimeFigureOut">
              <a:rPr lang="es-MX" smtClean="0"/>
              <a:t>24/10/2015</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67B8E42-5722-4DDD-9836-E70D9644D236}" type="slidenum">
              <a:rPr lang="es-MX" smtClean="0"/>
              <a:t>‹Nº›</a:t>
            </a:fld>
            <a:endParaRPr lang="es-MX"/>
          </a:p>
        </p:txBody>
      </p:sp>
    </p:spTree>
    <p:extLst>
      <p:ext uri="{BB962C8B-B14F-4D97-AF65-F5344CB8AC3E}">
        <p14:creationId xmlns:p14="http://schemas.microsoft.com/office/powerpoint/2010/main" val="29094517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www.spps.gob.mx/programas-accion2013-2018.html" TargetMode="External"/><Relationship Id="rId2" Type="http://schemas.openxmlformats.org/officeDocument/2006/relationships/hyperlink" Target="http://www.spps.gob.mx/politicas.html" TargetMode="External"/><Relationship Id="rId1" Type="http://schemas.openxmlformats.org/officeDocument/2006/relationships/slideLayout" Target="../slideLayouts/slideLayout4.xml"/><Relationship Id="rId6" Type="http://schemas.openxmlformats.org/officeDocument/2006/relationships/hyperlink" Target="http://portal.salud.gob.mx/contenidos/conoce_salud/prosesa/prosesa.html" TargetMode="External"/><Relationship Id="rId5" Type="http://schemas.openxmlformats.org/officeDocument/2006/relationships/hyperlink" Target="http://www.dged.salud.gob.mx/contenidos/dedss/descargas/rcs/rcs_2011.pdf" TargetMode="External"/><Relationship Id="rId4" Type="http://schemas.openxmlformats.org/officeDocument/2006/relationships/hyperlink" Target="http://pnd.gob.m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sz="2800" b="1" dirty="0" smtClean="0">
                <a:latin typeface="Arial Narrow" panose="020B0606020202030204" pitchFamily="34" charset="0"/>
              </a:rPr>
              <a:t>MAESTRIA EN ADMINISTRACION  Y POLITICAS PUBLICAS</a:t>
            </a:r>
            <a:r>
              <a:rPr lang="es-MX" sz="2800" b="1" dirty="0">
                <a:latin typeface="Arial Narrow" panose="020B0606020202030204" pitchFamily="34" charset="0"/>
              </a:rPr>
              <a:t/>
            </a:r>
            <a:br>
              <a:rPr lang="es-MX" sz="2800" b="1" dirty="0">
                <a:latin typeface="Arial Narrow" panose="020B0606020202030204" pitchFamily="34" charset="0"/>
              </a:rPr>
            </a:br>
            <a:r>
              <a:rPr lang="es-MX" sz="2800" b="1" dirty="0" smtClean="0"/>
              <a:t>Gestión para Resultados</a:t>
            </a:r>
            <a:br>
              <a:rPr lang="es-MX" sz="2800" b="1" dirty="0" smtClean="0"/>
            </a:br>
            <a:r>
              <a:rPr lang="es-MX" sz="2800" b="1" dirty="0" smtClean="0"/>
              <a:t>Actividad 6</a:t>
            </a:r>
            <a:endParaRPr lang="es-MX" sz="2800" b="1" dirty="0"/>
          </a:p>
        </p:txBody>
      </p:sp>
      <p:sp>
        <p:nvSpPr>
          <p:cNvPr id="3" name="Subtítulo 2"/>
          <p:cNvSpPr>
            <a:spLocks noGrp="1"/>
          </p:cNvSpPr>
          <p:nvPr>
            <p:ph type="subTitle" idx="1"/>
          </p:nvPr>
        </p:nvSpPr>
        <p:spPr/>
        <p:txBody>
          <a:bodyPr>
            <a:normAutofit fontScale="70000" lnSpcReduction="20000"/>
          </a:bodyPr>
          <a:lstStyle/>
          <a:p>
            <a:pPr algn="r"/>
            <a:r>
              <a:rPr lang="es-MX" dirty="0" smtClean="0"/>
              <a:t>Mtra. Magda </a:t>
            </a:r>
            <a:r>
              <a:rPr lang="es-MX" dirty="0" err="1" smtClean="0"/>
              <a:t>Jan</a:t>
            </a:r>
            <a:r>
              <a:rPr lang="es-MX" dirty="0" smtClean="0"/>
              <a:t> Argüello</a:t>
            </a:r>
            <a:endParaRPr lang="es-MX" dirty="0"/>
          </a:p>
          <a:p>
            <a:pPr algn="r"/>
            <a:r>
              <a:rPr lang="es-MX" dirty="0" smtClean="0"/>
              <a:t>Alumna: Erika Hernández Lugo</a:t>
            </a:r>
          </a:p>
          <a:p>
            <a:pPr algn="r"/>
            <a:endParaRPr lang="es-MX" dirty="0"/>
          </a:p>
          <a:p>
            <a:pPr algn="r"/>
            <a:r>
              <a:rPr lang="es-MX" dirty="0" smtClean="0"/>
              <a:t>Octubre 2015</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89638"/>
            <a:ext cx="4015122" cy="1498979"/>
          </a:xfrm>
          <a:prstGeom prst="rect">
            <a:avLst/>
          </a:prstGeom>
        </p:spPr>
      </p:pic>
    </p:spTree>
    <p:extLst>
      <p:ext uri="{BB962C8B-B14F-4D97-AF65-F5344CB8AC3E}">
        <p14:creationId xmlns:p14="http://schemas.microsoft.com/office/powerpoint/2010/main" val="641250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“México Incluyente” (EJE 2 PND)</a:t>
            </a:r>
            <a:endParaRPr lang="es-MX" dirty="0"/>
          </a:p>
        </p:txBody>
      </p:sp>
      <p:sp>
        <p:nvSpPr>
          <p:cNvPr id="3" name="Marcador de contenido 2"/>
          <p:cNvSpPr>
            <a:spLocks noGrp="1"/>
          </p:cNvSpPr>
          <p:nvPr>
            <p:ph idx="1"/>
          </p:nvPr>
        </p:nvSpPr>
        <p:spPr/>
        <p:txBody>
          <a:bodyPr/>
          <a:lstStyle/>
          <a:p>
            <a:pPr algn="just" fontAlgn="base"/>
            <a:r>
              <a:rPr lang="es-MX" dirty="0" smtClean="0"/>
              <a:t>Un </a:t>
            </a:r>
            <a:r>
              <a:rPr lang="es-MX" dirty="0"/>
              <a:t>México Incluyente propone enfocar la acción del Estado en garantizar el ejercicio de los derechos sociales y cerrar las brechas de desigualdad social que aún nos dividen. El objetivo es que el país se integre por una sociedad con equidad, cohesión social e igualdad sustantiva.</a:t>
            </a:r>
          </a:p>
          <a:p>
            <a:pPr algn="just" fontAlgn="base"/>
            <a:r>
              <a:rPr lang="es-MX" dirty="0"/>
              <a:t>Esto implica hacer efectivo el ejercicio de los derechos sociales de todos los mexicanos, a través del acceso a servicios </a:t>
            </a:r>
            <a:r>
              <a:rPr lang="es-MX" dirty="0" smtClean="0"/>
              <a:t>básicos: </a:t>
            </a:r>
            <a:r>
              <a:rPr lang="es-MX" b="1" dirty="0" smtClean="0">
                <a:solidFill>
                  <a:schemeClr val="accent1">
                    <a:lumMod val="75000"/>
                  </a:schemeClr>
                </a:solidFill>
              </a:rPr>
              <a:t>SALUD,</a:t>
            </a:r>
            <a:r>
              <a:rPr lang="es-MX" dirty="0" smtClean="0"/>
              <a:t> </a:t>
            </a:r>
            <a:r>
              <a:rPr lang="es-MX" dirty="0"/>
              <a:t>agua potable, drenaje, saneamiento, electricidad, seguridad social, educación, alimentación y vivienda digna, como base de un capital humano que les permita desarrollarse plenamente como individuos.</a:t>
            </a:r>
          </a:p>
          <a:p>
            <a:endParaRPr lang="es-MX" dirty="0"/>
          </a:p>
        </p:txBody>
      </p:sp>
    </p:spTree>
    <p:extLst>
      <p:ext uri="{BB962C8B-B14F-4D97-AF65-F5344CB8AC3E}">
        <p14:creationId xmlns:p14="http://schemas.microsoft.com/office/powerpoint/2010/main" val="1101043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4800" cap="all" dirty="0"/>
              <a:t>SALUD</a:t>
            </a:r>
            <a:br>
              <a:rPr lang="es-MX" sz="4800" cap="all" dirty="0"/>
            </a:br>
            <a:endParaRPr lang="es-MX" sz="4800" dirty="0"/>
          </a:p>
        </p:txBody>
      </p:sp>
      <p:sp>
        <p:nvSpPr>
          <p:cNvPr id="3" name="Marcador de contenido 2"/>
          <p:cNvSpPr>
            <a:spLocks noGrp="1"/>
          </p:cNvSpPr>
          <p:nvPr>
            <p:ph idx="1"/>
          </p:nvPr>
        </p:nvSpPr>
        <p:spPr>
          <a:xfrm>
            <a:off x="2592925" y="1787857"/>
            <a:ext cx="8915400" cy="4776716"/>
          </a:xfrm>
        </p:spPr>
        <p:txBody>
          <a:bodyPr>
            <a:normAutofit fontScale="85000" lnSpcReduction="10000"/>
          </a:bodyPr>
          <a:lstStyle/>
          <a:p>
            <a:pPr algn="just" fontAlgn="base"/>
            <a:r>
              <a:rPr lang="es-MX" dirty="0" smtClean="0"/>
              <a:t>Algunos </a:t>
            </a:r>
            <a:r>
              <a:rPr lang="es-MX" dirty="0"/>
              <a:t>indicadores clave de salud, por ejemplo: la mortalidad </a:t>
            </a:r>
            <a:r>
              <a:rPr lang="es-MX" dirty="0" smtClean="0"/>
              <a:t>materna quedan  mucho por avanzar. </a:t>
            </a:r>
            <a:r>
              <a:rPr lang="es-MX" dirty="0"/>
              <a:t>Los datos demográficos y epidemiológicos indican que </a:t>
            </a:r>
            <a:r>
              <a:rPr lang="es-MX" b="1" dirty="0"/>
              <a:t>las presiones sobre el Sistema Nacional de Salud </a:t>
            </a:r>
            <a:r>
              <a:rPr lang="es-MX" dirty="0"/>
              <a:t>serán cada vez mayores; la fecundidad, las tasas de mortalidad y la migración suponen una demanda más elevada de servicios, especialmente asociada al mayor número de adultos mayores. Por otro lado, hay situaciones que atentan contra la salud como: la pobreza, los estilos de vida poco saludables y de riesgo, el sobrepeso, la obesidad, la diabetes y la hipertensión.</a:t>
            </a:r>
          </a:p>
          <a:p>
            <a:pPr fontAlgn="base"/>
            <a:r>
              <a:rPr lang="es-MX" dirty="0"/>
              <a:t>Existen </a:t>
            </a:r>
            <a:r>
              <a:rPr lang="es-MX" b="1" dirty="0"/>
              <a:t>tres factores </a:t>
            </a:r>
            <a:r>
              <a:rPr lang="es-MX" dirty="0"/>
              <a:t>que inciden negativamente en la capacidad del Estado para dar plena vigencia al derecho a la salud y que, por tanto, requieren atención</a:t>
            </a:r>
            <a:r>
              <a:rPr lang="es-MX" dirty="0" smtClean="0"/>
              <a:t>.</a:t>
            </a:r>
          </a:p>
          <a:p>
            <a:pPr fontAlgn="base"/>
            <a:r>
              <a:rPr lang="es-MX" dirty="0" smtClean="0"/>
              <a:t>* </a:t>
            </a:r>
            <a:r>
              <a:rPr lang="es-MX" b="1" dirty="0"/>
              <a:t>Primero</a:t>
            </a:r>
            <a:r>
              <a:rPr lang="es-MX" dirty="0"/>
              <a:t>, el modelo con que fueron concebidas las instituciones del sector ha estado enfocado hacia lo curativo y no a la prevención. </a:t>
            </a:r>
            <a:endParaRPr lang="es-MX" dirty="0" smtClean="0"/>
          </a:p>
          <a:p>
            <a:pPr fontAlgn="base"/>
            <a:r>
              <a:rPr lang="es-MX" b="1" dirty="0" smtClean="0"/>
              <a:t>*En </a:t>
            </a:r>
            <a:r>
              <a:rPr lang="es-MX" b="1" dirty="0"/>
              <a:t>segundo lugar,</a:t>
            </a:r>
            <a:r>
              <a:rPr lang="es-MX" dirty="0"/>
              <a:t> no han permeado políticas con enfoque multidisciplinario e interinstitucionales hacia el mejoramiento de la calidad de los servicios de salud. </a:t>
            </a:r>
            <a:endParaRPr lang="es-MX" dirty="0" smtClean="0"/>
          </a:p>
          <a:p>
            <a:pPr fontAlgn="base"/>
            <a:r>
              <a:rPr lang="es-MX" b="1" dirty="0" smtClean="0"/>
              <a:t>*Tercero</a:t>
            </a:r>
            <a:r>
              <a:rPr lang="es-MX" dirty="0"/>
              <a:t>, la rectoría y arreglo organizacional vigentes, donde prevalece la participación de instituciones verticalmente integradas y fragmentadas que limitan la capacidad operativa y la eficiencia del gasto en el sistema de salud pública</a:t>
            </a:r>
            <a:r>
              <a:rPr lang="es-MX" dirty="0" smtClean="0"/>
              <a:t>.</a:t>
            </a:r>
            <a:r>
              <a:rPr lang="es-MX" dirty="0"/>
              <a:t/>
            </a:r>
            <a:br>
              <a:rPr lang="es-MX" dirty="0"/>
            </a:br>
            <a:endParaRPr lang="es-MX"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0918" y="266208"/>
            <a:ext cx="2156347" cy="1521649"/>
          </a:xfrm>
          <a:prstGeom prst="rect">
            <a:avLst/>
          </a:prstGeom>
        </p:spPr>
      </p:pic>
    </p:spTree>
    <p:extLst>
      <p:ext uri="{BB962C8B-B14F-4D97-AF65-F5344CB8AC3E}">
        <p14:creationId xmlns:p14="http://schemas.microsoft.com/office/powerpoint/2010/main" val="2381207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smtClean="0"/>
              <a:t>Programa de acción especifico a tratar:</a:t>
            </a:r>
            <a:endParaRPr lang="es-MX" dirty="0"/>
          </a:p>
        </p:txBody>
      </p:sp>
      <p:sp>
        <p:nvSpPr>
          <p:cNvPr id="3" name="Marcador de contenido 2"/>
          <p:cNvSpPr>
            <a:spLocks noGrp="1"/>
          </p:cNvSpPr>
          <p:nvPr>
            <p:ph idx="1"/>
          </p:nvPr>
        </p:nvSpPr>
        <p:spPr/>
        <p:txBody>
          <a:bodyPr>
            <a:normAutofit/>
          </a:bodyPr>
          <a:lstStyle/>
          <a:p>
            <a:pPr algn="ctr"/>
            <a:r>
              <a:rPr lang="es-MX" sz="6000" b="1" dirty="0"/>
              <a:t>Prevención y Control del Cáncer de la Mujer 2013-2018 </a:t>
            </a:r>
            <a:endParaRPr lang="es-MX" sz="6000" b="1" dirty="0" smtClean="0"/>
          </a:p>
          <a:p>
            <a:pPr marL="0" indent="0" algn="ctr">
              <a:buNone/>
            </a:pPr>
            <a:r>
              <a:rPr lang="es-MX" sz="4800" dirty="0" smtClean="0"/>
              <a:t>Programa </a:t>
            </a:r>
            <a:r>
              <a:rPr lang="es-MX" sz="4800" dirty="0"/>
              <a:t>Sectorial de Salud </a:t>
            </a:r>
          </a:p>
        </p:txBody>
      </p:sp>
    </p:spTree>
    <p:extLst>
      <p:ext uri="{BB962C8B-B14F-4D97-AF65-F5344CB8AC3E}">
        <p14:creationId xmlns:p14="http://schemas.microsoft.com/office/powerpoint/2010/main" val="312137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 Marco Conceptual </a:t>
            </a:r>
          </a:p>
        </p:txBody>
      </p:sp>
      <p:sp>
        <p:nvSpPr>
          <p:cNvPr id="3" name="Marcador de contenido 2"/>
          <p:cNvSpPr>
            <a:spLocks noGrp="1"/>
          </p:cNvSpPr>
          <p:nvPr>
            <p:ph idx="1"/>
          </p:nvPr>
        </p:nvSpPr>
        <p:spPr>
          <a:xfrm>
            <a:off x="2589212" y="2133599"/>
            <a:ext cx="8915400" cy="4117075"/>
          </a:xfrm>
        </p:spPr>
        <p:txBody>
          <a:bodyPr>
            <a:normAutofit fontScale="92500" lnSpcReduction="10000"/>
          </a:bodyPr>
          <a:lstStyle/>
          <a:p>
            <a:pPr algn="just"/>
            <a:r>
              <a:rPr lang="es-MX" dirty="0"/>
              <a:t>A setenta años de la creación, de la entonces Secretaría de Salubridad y Asistencia en 1943, hoy </a:t>
            </a:r>
            <a:r>
              <a:rPr lang="es-MX" b="1" dirty="0"/>
              <a:t>Secretaría de Salud (SSA</a:t>
            </a:r>
            <a:r>
              <a:rPr lang="es-MX" dirty="0"/>
              <a:t>) y </a:t>
            </a:r>
            <a:r>
              <a:rPr lang="es-MX" b="1" dirty="0"/>
              <a:t>del Instituto Mexicano del Seguro Social (IMSS)</a:t>
            </a:r>
            <a:r>
              <a:rPr lang="es-MX" dirty="0"/>
              <a:t>, los logros en materia de salud experimentados por la población mexicana se expresan, entre otras manifestaciones, en el aumento de la esperanza de vida al nacer, el avance de la transición demográfica y el incipiente proceso de envejecimiento poblacional. </a:t>
            </a:r>
            <a:endParaRPr lang="es-MX" dirty="0" smtClean="0"/>
          </a:p>
          <a:p>
            <a:pPr algn="just"/>
            <a:r>
              <a:rPr lang="es-MX" dirty="0"/>
              <a:t>El Sistema Nacional de Salud, </a:t>
            </a:r>
            <a:r>
              <a:rPr lang="es-MX" dirty="0" smtClean="0"/>
              <a:t>también </a:t>
            </a:r>
            <a:r>
              <a:rPr lang="es-MX" dirty="0"/>
              <a:t>se ha fortalecido con el surgimiento de instituciones como el Instituto de Seguridad y Servicios Sociales de los Trabajadores del Estado </a:t>
            </a:r>
            <a:r>
              <a:rPr lang="es-MX" b="1" dirty="0"/>
              <a:t>(ISSSTE</a:t>
            </a:r>
            <a:r>
              <a:rPr lang="es-MX" dirty="0"/>
              <a:t>) y los Servicios Médicos de </a:t>
            </a:r>
            <a:r>
              <a:rPr lang="es-MX" b="1" dirty="0"/>
              <a:t>PEMEX, SEDENA, SEMAR, DIF, Seguro Popular e </a:t>
            </a:r>
            <a:r>
              <a:rPr lang="es-MX" b="1" dirty="0" err="1"/>
              <a:t>IMSSOportunidades</a:t>
            </a:r>
            <a:r>
              <a:rPr lang="es-MX" dirty="0"/>
              <a:t>, presta sus servicios, en un contexto socioeconómico caracterizado por la heterogeneidad estructural a una población muy desigual, con diferentes grados de marginación social y en la que más de la mitad (55.3%) sobrevive en estado de </a:t>
            </a:r>
            <a:r>
              <a:rPr lang="es-MX" dirty="0" smtClean="0"/>
              <a:t>pobreza, </a:t>
            </a:r>
            <a:r>
              <a:rPr lang="es-MX" dirty="0"/>
              <a:t>caracterizado por la persistencia de </a:t>
            </a:r>
            <a:r>
              <a:rPr lang="es-MX" b="1" dirty="0"/>
              <a:t>enfermedades trasmisibles</a:t>
            </a:r>
            <a:r>
              <a:rPr lang="es-MX" dirty="0"/>
              <a:t>, asociadas a la pobreza y la marginación social, y la emergencia de las enfermedades </a:t>
            </a:r>
            <a:r>
              <a:rPr lang="es-MX" b="1" dirty="0"/>
              <a:t>no transmisibles (ENT).</a:t>
            </a:r>
            <a:r>
              <a:rPr lang="es-MX" dirty="0"/>
              <a:t> </a:t>
            </a:r>
          </a:p>
        </p:txBody>
      </p:sp>
    </p:spTree>
    <p:extLst>
      <p:ext uri="{BB962C8B-B14F-4D97-AF65-F5344CB8AC3E}">
        <p14:creationId xmlns:p14="http://schemas.microsoft.com/office/powerpoint/2010/main" val="3261729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Las enfermedades no transmisibles (ENT</a:t>
            </a:r>
            <a:r>
              <a:rPr lang="es-MX" dirty="0" smtClean="0"/>
              <a:t>).</a:t>
            </a:r>
            <a:endParaRPr lang="es-MX" dirty="0"/>
          </a:p>
        </p:txBody>
      </p:sp>
      <p:sp>
        <p:nvSpPr>
          <p:cNvPr id="3" name="Marcador de contenido 2"/>
          <p:cNvSpPr>
            <a:spLocks noGrp="1"/>
          </p:cNvSpPr>
          <p:nvPr>
            <p:ph idx="1"/>
          </p:nvPr>
        </p:nvSpPr>
        <p:spPr/>
        <p:txBody>
          <a:bodyPr/>
          <a:lstStyle/>
          <a:p>
            <a:r>
              <a:rPr lang="es-MX" dirty="0" smtClean="0"/>
              <a:t>Son </a:t>
            </a:r>
            <a:r>
              <a:rPr lang="es-MX" dirty="0"/>
              <a:t>responsables de más de 36 millones de defunciones cada año a nivel mundial. El 80% de las muertes por ENT se concentran en cuatro grupos: </a:t>
            </a:r>
            <a:endParaRPr lang="es-MX" dirty="0" smtClean="0"/>
          </a:p>
          <a:p>
            <a:pPr marL="0" indent="0">
              <a:buNone/>
            </a:pPr>
            <a:endParaRPr lang="es-MX" dirty="0" smtClean="0"/>
          </a:p>
          <a:p>
            <a:pPr lvl="1"/>
            <a:r>
              <a:rPr lang="es-MX" dirty="0" smtClean="0"/>
              <a:t>enfermedades </a:t>
            </a:r>
            <a:r>
              <a:rPr lang="es-MX" dirty="0"/>
              <a:t>cardiovasculares, </a:t>
            </a:r>
            <a:endParaRPr lang="es-MX" dirty="0" smtClean="0"/>
          </a:p>
          <a:p>
            <a:pPr lvl="1"/>
            <a:r>
              <a:rPr lang="es-MX" sz="2000" b="1" dirty="0" smtClean="0"/>
              <a:t>cáncer</a:t>
            </a:r>
            <a:r>
              <a:rPr lang="es-MX" sz="2000" b="1" dirty="0"/>
              <a:t>, </a:t>
            </a:r>
            <a:endParaRPr lang="es-MX" sz="2000" b="1" dirty="0" smtClean="0"/>
          </a:p>
          <a:p>
            <a:pPr lvl="1"/>
            <a:r>
              <a:rPr lang="es-MX" dirty="0" smtClean="0"/>
              <a:t>enfermedades </a:t>
            </a:r>
            <a:r>
              <a:rPr lang="es-MX" dirty="0"/>
              <a:t>respiratorias y </a:t>
            </a:r>
            <a:endParaRPr lang="es-MX" dirty="0" smtClean="0"/>
          </a:p>
          <a:p>
            <a:pPr lvl="1"/>
            <a:r>
              <a:rPr lang="es-MX" dirty="0" smtClean="0"/>
              <a:t>diabetes. </a:t>
            </a:r>
            <a:endParaRPr lang="es-MX" dirty="0"/>
          </a:p>
        </p:txBody>
      </p:sp>
    </p:spTree>
    <p:extLst>
      <p:ext uri="{BB962C8B-B14F-4D97-AF65-F5344CB8AC3E}">
        <p14:creationId xmlns:p14="http://schemas.microsoft.com/office/powerpoint/2010/main" val="1057601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CANCER </a:t>
            </a:r>
            <a:endParaRPr lang="es-MX" dirty="0"/>
          </a:p>
        </p:txBody>
      </p:sp>
      <p:sp>
        <p:nvSpPr>
          <p:cNvPr id="3" name="Marcador de contenido 2"/>
          <p:cNvSpPr>
            <a:spLocks noGrp="1"/>
          </p:cNvSpPr>
          <p:nvPr>
            <p:ph idx="1"/>
          </p:nvPr>
        </p:nvSpPr>
        <p:spPr>
          <a:xfrm>
            <a:off x="2589212" y="2133599"/>
            <a:ext cx="8915400" cy="4335439"/>
          </a:xfrm>
        </p:spPr>
        <p:txBody>
          <a:bodyPr>
            <a:normAutofit/>
          </a:bodyPr>
          <a:lstStyle/>
          <a:p>
            <a:r>
              <a:rPr lang="es-MX" dirty="0"/>
              <a:t>En el grupo de las neoplasias malignas, destacan las neoplasias ginecológicas que ocasionan en México la tercera parte de las muertes por cáncer en mujeres</a:t>
            </a:r>
            <a:r>
              <a:rPr lang="es-MX" dirty="0" smtClean="0"/>
              <a:t>.</a:t>
            </a:r>
          </a:p>
          <a:p>
            <a:r>
              <a:rPr lang="es-MX" dirty="0" smtClean="0"/>
              <a:t> </a:t>
            </a:r>
            <a:r>
              <a:rPr lang="es-MX" dirty="0"/>
              <a:t>La detección temprana del cáncer aumenta las posibilidades de cura, y por tanto, disminuye la mortalidad por esta causa. Los componentes principales de la detección son</a:t>
            </a:r>
            <a:r>
              <a:rPr lang="es-MX" dirty="0" smtClean="0"/>
              <a:t>:</a:t>
            </a:r>
          </a:p>
          <a:p>
            <a:pPr lvl="1"/>
            <a:r>
              <a:rPr lang="es-MX" dirty="0" smtClean="0"/>
              <a:t> </a:t>
            </a:r>
            <a:r>
              <a:rPr lang="es-MX" dirty="0"/>
              <a:t>la educación para promover </a:t>
            </a:r>
            <a:r>
              <a:rPr lang="es-MX" b="1" dirty="0"/>
              <a:t>un diagnóstico en etapas tempranas y el tamizaje o cribado</a:t>
            </a:r>
            <a:r>
              <a:rPr lang="es-MX" b="1" dirty="0" smtClean="0"/>
              <a:t>. </a:t>
            </a:r>
          </a:p>
          <a:p>
            <a:pPr lvl="1"/>
            <a:r>
              <a:rPr lang="es-MX" dirty="0"/>
              <a:t>Un mayor conocimiento de las posibles señales de alerta del cáncer entre los médicos, el personal de enfermería y otros trabajadores de salud, así como entre la población general, puede tener un gran impacto en la enfermedad. </a:t>
            </a:r>
            <a:endParaRPr lang="es-MX" dirty="0" smtClean="0"/>
          </a:p>
          <a:p>
            <a:pPr lvl="1"/>
            <a:r>
              <a:rPr lang="es-MX" dirty="0" smtClean="0"/>
              <a:t>El </a:t>
            </a:r>
            <a:r>
              <a:rPr lang="es-MX" dirty="0"/>
              <a:t>diagnóstico precoz es especialmente importante en el cáncer de mama, cuello uterino, colon y recto, boca, laringe y piel</a:t>
            </a:r>
            <a:r>
              <a:rPr lang="es-MX" dirty="0" smtClean="0"/>
              <a:t>. </a:t>
            </a:r>
            <a:endParaRPr lang="es-MX"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204" y="323850"/>
            <a:ext cx="2886075" cy="1581150"/>
          </a:xfrm>
          <a:prstGeom prst="rect">
            <a:avLst/>
          </a:prstGeom>
        </p:spPr>
      </p:pic>
    </p:spTree>
    <p:extLst>
      <p:ext uri="{BB962C8B-B14F-4D97-AF65-F5344CB8AC3E}">
        <p14:creationId xmlns:p14="http://schemas.microsoft.com/office/powerpoint/2010/main" val="4149662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t>
            </a:r>
            <a:r>
              <a:rPr lang="es-MX" dirty="0" smtClean="0"/>
              <a:t>Qué es el tamizaje </a:t>
            </a:r>
            <a:r>
              <a:rPr lang="es-MX" dirty="0"/>
              <a:t>o </a:t>
            </a:r>
            <a:r>
              <a:rPr lang="es-MX" dirty="0" smtClean="0"/>
              <a:t>cribado?</a:t>
            </a:r>
            <a:endParaRPr lang="es-MX" dirty="0"/>
          </a:p>
        </p:txBody>
      </p:sp>
      <p:sp>
        <p:nvSpPr>
          <p:cNvPr id="3" name="Marcador de contenido 2"/>
          <p:cNvSpPr>
            <a:spLocks noGrp="1"/>
          </p:cNvSpPr>
          <p:nvPr>
            <p:ph idx="1"/>
          </p:nvPr>
        </p:nvSpPr>
        <p:spPr>
          <a:xfrm>
            <a:off x="2589212" y="2133600"/>
            <a:ext cx="8915400" cy="3926006"/>
          </a:xfrm>
        </p:spPr>
        <p:txBody>
          <a:bodyPr/>
          <a:lstStyle/>
          <a:p>
            <a:r>
              <a:rPr lang="es-MX" dirty="0" smtClean="0"/>
              <a:t>Se entiende como </a:t>
            </a:r>
            <a:r>
              <a:rPr lang="es-MX" dirty="0"/>
              <a:t>la utilización de pruebas sencillas en una población sana con el fin de detectar sistemáticamente a las personas que aún no presentan ningún síntoma pese a sufrir una determinada enfermedad</a:t>
            </a:r>
            <a:r>
              <a:rPr lang="es-MX" dirty="0" smtClean="0"/>
              <a:t>.</a:t>
            </a:r>
          </a:p>
          <a:p>
            <a:r>
              <a:rPr lang="es-MX" dirty="0" smtClean="0"/>
              <a:t> </a:t>
            </a:r>
            <a:r>
              <a:rPr lang="es-MX" dirty="0"/>
              <a:t>Particularmente es importante el tamizaje para dos cánceres que afectan a las mujeres</a:t>
            </a:r>
            <a:r>
              <a:rPr lang="es-MX" dirty="0" smtClean="0"/>
              <a:t>:</a:t>
            </a:r>
          </a:p>
          <a:p>
            <a:pPr lvl="1"/>
            <a:r>
              <a:rPr lang="es-MX" dirty="0" smtClean="0"/>
              <a:t> </a:t>
            </a:r>
            <a:r>
              <a:rPr lang="es-MX" dirty="0"/>
              <a:t>cáncer de mama mediante </a:t>
            </a:r>
            <a:r>
              <a:rPr lang="es-MX" b="1" dirty="0"/>
              <a:t>mamografía</a:t>
            </a:r>
            <a:r>
              <a:rPr lang="es-MX" dirty="0"/>
              <a:t> y </a:t>
            </a:r>
            <a:endParaRPr lang="es-MX" dirty="0" smtClean="0"/>
          </a:p>
          <a:p>
            <a:pPr lvl="1"/>
            <a:r>
              <a:rPr lang="es-MX" dirty="0" smtClean="0"/>
              <a:t>el </a:t>
            </a:r>
            <a:r>
              <a:rPr lang="es-MX" dirty="0"/>
              <a:t>del cáncer del cuello del útero con citología (prueba de </a:t>
            </a:r>
            <a:r>
              <a:rPr lang="es-MX" b="1" dirty="0"/>
              <a:t>Papanicolaou</a:t>
            </a:r>
            <a:r>
              <a:rPr lang="es-MX" dirty="0"/>
              <a:t>) o la detección biomolecular de VPH. </a:t>
            </a:r>
          </a:p>
          <a:p>
            <a:pPr lvl="1"/>
            <a:r>
              <a:rPr lang="es-MX" dirty="0" smtClean="0"/>
              <a:t>(Tomando </a:t>
            </a:r>
            <a:r>
              <a:rPr lang="es-MX" dirty="0"/>
              <a:t>como base las pruebas científicas disponibles, el tamizaje poblacional masivo está justificado solo para el cáncer de mama y del cuello del útero, en los países donde se dispone de recursos para obtener una amplia cobertura de la población</a:t>
            </a:r>
            <a:r>
              <a:rPr lang="es-MX" dirty="0" smtClean="0"/>
              <a:t>. </a:t>
            </a:r>
            <a:endParaRPr lang="es-MX" dirty="0"/>
          </a:p>
        </p:txBody>
      </p:sp>
    </p:spTree>
    <p:extLst>
      <p:ext uri="{BB962C8B-B14F-4D97-AF65-F5344CB8AC3E}">
        <p14:creationId xmlns:p14="http://schemas.microsoft.com/office/powerpoint/2010/main" val="16583444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Programa de Prevención y Control de Cáncer de la Mujer.</a:t>
            </a:r>
            <a:endParaRPr lang="es-MX" dirty="0"/>
          </a:p>
        </p:txBody>
      </p:sp>
      <p:sp>
        <p:nvSpPr>
          <p:cNvPr id="3" name="Marcador de contenido 2"/>
          <p:cNvSpPr>
            <a:spLocks noGrp="1"/>
          </p:cNvSpPr>
          <p:nvPr>
            <p:ph idx="1"/>
          </p:nvPr>
        </p:nvSpPr>
        <p:spPr/>
        <p:txBody>
          <a:bodyPr/>
          <a:lstStyle/>
          <a:p>
            <a:r>
              <a:rPr lang="es-MX" dirty="0"/>
              <a:t>Por ello, el Programa de Prevención y Control de Cáncer de la Mujer, tiene un modelo de atención con enfoque de procesos que considera </a:t>
            </a:r>
            <a:r>
              <a:rPr lang="es-MX" b="1" dirty="0"/>
              <a:t>acciones e indicadores</a:t>
            </a:r>
            <a:r>
              <a:rPr lang="es-MX" dirty="0"/>
              <a:t> para cada una de las etapas del mismo. </a:t>
            </a:r>
            <a:endParaRPr lang="es-MX" dirty="0" smtClean="0"/>
          </a:p>
          <a:p>
            <a:r>
              <a:rPr lang="es-MX" dirty="0" smtClean="0"/>
              <a:t>En </a:t>
            </a:r>
            <a:r>
              <a:rPr lang="es-MX" dirty="0"/>
              <a:t>el caso de cáncer de cuello uterino, la detección se realiza en mujeres de 25 a 64 años con citología cervical</a:t>
            </a:r>
            <a:r>
              <a:rPr lang="es-MX" dirty="0" smtClean="0"/>
              <a:t>, </a:t>
            </a:r>
            <a:r>
              <a:rPr lang="es-MX" dirty="0"/>
              <a:t>y acorde a políticas institucionales, puede emplearse también la detección biomolecular de virus de papiloma humano para mejorar la sensibilidad de la detección en mujeres de 35 a 64 años</a:t>
            </a:r>
            <a:r>
              <a:rPr lang="es-MX" dirty="0" smtClean="0"/>
              <a:t>.</a:t>
            </a:r>
          </a:p>
          <a:p>
            <a:pPr algn="just"/>
            <a:r>
              <a:rPr lang="es-MX" dirty="0"/>
              <a:t>Las mujeres con resultado anormal a la citología deben referirse para confirmación diagnóstica y tratamiento en clínica de colposcopía para lesiones precursoras o a unidades de atención oncológica para los casos de </a:t>
            </a:r>
            <a:r>
              <a:rPr lang="es-MX" dirty="0" smtClean="0"/>
              <a:t>cáncer.</a:t>
            </a:r>
            <a:endParaRPr lang="es-MX" dirty="0"/>
          </a:p>
        </p:txBody>
      </p:sp>
    </p:spTree>
    <p:extLst>
      <p:ext uri="{BB962C8B-B14F-4D97-AF65-F5344CB8AC3E}">
        <p14:creationId xmlns:p14="http://schemas.microsoft.com/office/powerpoint/2010/main" val="208772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914400"/>
            <a:ext cx="8915400" cy="4996822"/>
          </a:xfrm>
        </p:spPr>
        <p:txBody>
          <a:bodyPr/>
          <a:lstStyle/>
          <a:p>
            <a:r>
              <a:rPr lang="es-MX" dirty="0"/>
              <a:t>Por otro lado en el tamizaje de </a:t>
            </a:r>
            <a:r>
              <a:rPr lang="es-MX" b="1" dirty="0">
                <a:solidFill>
                  <a:schemeClr val="accent1">
                    <a:lumMod val="75000"/>
                  </a:schemeClr>
                </a:solidFill>
              </a:rPr>
              <a:t>cáncer de mama </a:t>
            </a:r>
            <a:r>
              <a:rPr lang="es-MX" dirty="0"/>
              <a:t>acorde a la </a:t>
            </a:r>
            <a:r>
              <a:rPr lang="es-MX" dirty="0" smtClean="0"/>
              <a:t>NOM-041-SSA-2011, </a:t>
            </a:r>
            <a:r>
              <a:rPr lang="es-MX" dirty="0"/>
              <a:t>la detección se realiza en mujeres a partir de los 25 años con exploración clínica de mama, y mastografía cada dos años en mujeres entre 40 y 69 años</a:t>
            </a:r>
            <a:r>
              <a:rPr lang="es-MX" dirty="0" smtClean="0"/>
              <a:t>.</a:t>
            </a:r>
          </a:p>
          <a:p>
            <a:r>
              <a:rPr lang="es-MX" dirty="0" smtClean="0"/>
              <a:t> </a:t>
            </a:r>
            <a:r>
              <a:rPr lang="es-MX" dirty="0"/>
              <a:t>Las mujeres </a:t>
            </a:r>
            <a:r>
              <a:rPr lang="es-MX" b="1" dirty="0">
                <a:solidFill>
                  <a:schemeClr val="accent1">
                    <a:lumMod val="75000"/>
                  </a:schemeClr>
                </a:solidFill>
              </a:rPr>
              <a:t>con resultado anormal a la mastografía o la exploración clínica deben referirse a evaluación diagnóstica para confirmación histopatológica</a:t>
            </a:r>
            <a:r>
              <a:rPr lang="es-MX" dirty="0"/>
              <a:t> y posteriormente a tratamiento oncológico para los casos positivos a cáncer. </a:t>
            </a:r>
            <a:endParaRPr lang="es-MX" dirty="0" smtClean="0"/>
          </a:p>
          <a:p>
            <a:r>
              <a:rPr lang="es-MX" dirty="0" smtClean="0"/>
              <a:t>Es </a:t>
            </a:r>
            <a:r>
              <a:rPr lang="es-MX" dirty="0"/>
              <a:t>importante hacer notar que el reporte de resultados de mastografía en México se realiza con el sistema del Colegio Americano de Radiología denominado BIRADS (del inglés </a:t>
            </a:r>
            <a:r>
              <a:rPr lang="es-MX" dirty="0" err="1"/>
              <a:t>Breast</a:t>
            </a:r>
            <a:r>
              <a:rPr lang="es-MX" dirty="0"/>
              <a:t> </a:t>
            </a:r>
            <a:r>
              <a:rPr lang="es-MX" dirty="0" err="1"/>
              <a:t>Imaging</a:t>
            </a:r>
            <a:r>
              <a:rPr lang="es-MX" dirty="0"/>
              <a:t> </a:t>
            </a:r>
            <a:r>
              <a:rPr lang="es-MX" dirty="0" err="1"/>
              <a:t>Report</a:t>
            </a:r>
            <a:r>
              <a:rPr lang="es-MX" dirty="0"/>
              <a:t> and </a:t>
            </a:r>
            <a:r>
              <a:rPr lang="es-MX" dirty="0" err="1"/>
              <a:t>Database</a:t>
            </a:r>
            <a:r>
              <a:rPr lang="es-MX" dirty="0"/>
              <a:t> </a:t>
            </a:r>
            <a:r>
              <a:rPr lang="es-MX" dirty="0" err="1"/>
              <a:t>System</a:t>
            </a:r>
            <a:r>
              <a:rPr lang="es-MX" dirty="0"/>
              <a:t>), en este sentido, las mujeres con resultados de BIRADS 0 y 3 deben contar con un estudio de imagen complementaria, y a partir de ahí, decidir su seguimiento o su referencia para evaluación diagnóstica</a:t>
            </a:r>
            <a:r>
              <a:rPr lang="es-MX" dirty="0" smtClean="0"/>
              <a:t>.</a:t>
            </a:r>
            <a:endParaRPr lang="es-MX" dirty="0"/>
          </a:p>
        </p:txBody>
      </p:sp>
    </p:spTree>
    <p:extLst>
      <p:ext uri="{BB962C8B-B14F-4D97-AF65-F5344CB8AC3E}">
        <p14:creationId xmlns:p14="http://schemas.microsoft.com/office/powerpoint/2010/main" val="3002562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II. Marco Jurídico </a:t>
            </a:r>
          </a:p>
        </p:txBody>
      </p:sp>
      <p:sp>
        <p:nvSpPr>
          <p:cNvPr id="3" name="Marcador de contenido 2"/>
          <p:cNvSpPr>
            <a:spLocks noGrp="1"/>
          </p:cNvSpPr>
          <p:nvPr>
            <p:ph idx="1"/>
          </p:nvPr>
        </p:nvSpPr>
        <p:spPr/>
        <p:txBody>
          <a:bodyPr>
            <a:normAutofit fontScale="92500" lnSpcReduction="20000"/>
          </a:bodyPr>
          <a:lstStyle/>
          <a:p>
            <a:r>
              <a:rPr lang="es-MX" dirty="0"/>
              <a:t>Constitución Política de los Estados Unidos Mexicanos DOF 05-02-1917; F.E. DOF 06-II-1917 Ref. DOF, Última Reforma 05-06-2013</a:t>
            </a:r>
            <a:r>
              <a:rPr lang="es-MX" dirty="0" smtClean="0"/>
              <a:t>.</a:t>
            </a:r>
          </a:p>
          <a:p>
            <a:r>
              <a:rPr lang="es-MX" dirty="0" smtClean="0"/>
              <a:t> </a:t>
            </a:r>
            <a:r>
              <a:rPr lang="es-MX" dirty="0"/>
              <a:t>Leyes </a:t>
            </a:r>
            <a:r>
              <a:rPr lang="es-MX" dirty="0" smtClean="0"/>
              <a:t>.</a:t>
            </a:r>
          </a:p>
          <a:p>
            <a:pPr lvl="1"/>
            <a:r>
              <a:rPr lang="es-MX" dirty="0" smtClean="0"/>
              <a:t> </a:t>
            </a:r>
            <a:r>
              <a:rPr lang="es-MX" dirty="0"/>
              <a:t>Ley General de Salud. DOF 04-06-2014.14 • </a:t>
            </a:r>
            <a:endParaRPr lang="es-MX" dirty="0" smtClean="0"/>
          </a:p>
          <a:p>
            <a:pPr lvl="1"/>
            <a:r>
              <a:rPr lang="es-MX" dirty="0" smtClean="0"/>
              <a:t>Ley </a:t>
            </a:r>
            <a:r>
              <a:rPr lang="es-MX" dirty="0"/>
              <a:t>General de la Igualdad entre Mujeres y Hombres, DOF 06-03-2012.15 </a:t>
            </a:r>
            <a:r>
              <a:rPr lang="es-MX" dirty="0" smtClean="0"/>
              <a:t>•</a:t>
            </a:r>
          </a:p>
          <a:p>
            <a:pPr lvl="1"/>
            <a:r>
              <a:rPr lang="es-MX" dirty="0" smtClean="0"/>
              <a:t> </a:t>
            </a:r>
            <a:r>
              <a:rPr lang="es-MX" dirty="0"/>
              <a:t>Ley Federal para Prevenir y Eliminar la Discriminación. Última reforma publicada DOF 20-03-2014.16 </a:t>
            </a:r>
            <a:r>
              <a:rPr lang="es-MX" dirty="0" smtClean="0"/>
              <a:t>•</a:t>
            </a:r>
          </a:p>
          <a:p>
            <a:pPr lvl="1"/>
            <a:r>
              <a:rPr lang="es-MX" dirty="0" smtClean="0"/>
              <a:t> </a:t>
            </a:r>
            <a:r>
              <a:rPr lang="es-MX" dirty="0"/>
              <a:t>Ley General de Acceso de las Mujeres a una Vida Libre de Violencia. Última reforma publicada DOF 02-04- 2014.17 </a:t>
            </a:r>
            <a:r>
              <a:rPr lang="es-MX" dirty="0" smtClean="0"/>
              <a:t>•</a:t>
            </a:r>
          </a:p>
          <a:p>
            <a:pPr lvl="1"/>
            <a:r>
              <a:rPr lang="es-MX" dirty="0" smtClean="0"/>
              <a:t> </a:t>
            </a:r>
            <a:r>
              <a:rPr lang="es-MX" dirty="0"/>
              <a:t>Ley del Sistema de Información Estadística y Geografía. DOF 16-04-2008.18 </a:t>
            </a:r>
            <a:r>
              <a:rPr lang="es-MX" dirty="0" smtClean="0"/>
              <a:t>•</a:t>
            </a:r>
          </a:p>
          <a:p>
            <a:pPr lvl="1"/>
            <a:r>
              <a:rPr lang="es-MX" dirty="0" smtClean="0"/>
              <a:t> </a:t>
            </a:r>
            <a:r>
              <a:rPr lang="es-MX" dirty="0"/>
              <a:t>Ley del Instituto de Seguridad y Servicios Sociales de los Trabajadores del Estado. DOF 28-05-2012.19 • </a:t>
            </a:r>
            <a:endParaRPr lang="es-MX" dirty="0" smtClean="0"/>
          </a:p>
          <a:p>
            <a:pPr lvl="1"/>
            <a:r>
              <a:rPr lang="es-MX" dirty="0" smtClean="0"/>
              <a:t>Ley </a:t>
            </a:r>
            <a:r>
              <a:rPr lang="es-MX" dirty="0"/>
              <a:t>Federal sobre Metrología y Normalización. DOF 09-04-2012.20 Reglamentos • </a:t>
            </a:r>
          </a:p>
        </p:txBody>
      </p:sp>
    </p:spTree>
    <p:extLst>
      <p:ext uri="{BB962C8B-B14F-4D97-AF65-F5344CB8AC3E}">
        <p14:creationId xmlns:p14="http://schemas.microsoft.com/office/powerpoint/2010/main" val="2351924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12647" y="1177119"/>
            <a:ext cx="8915399" cy="2262781"/>
          </a:xfrm>
        </p:spPr>
        <p:txBody>
          <a:bodyPr>
            <a:normAutofit/>
          </a:bodyPr>
          <a:lstStyle/>
          <a:p>
            <a:r>
              <a:rPr lang="es-MX" sz="4000" dirty="0" smtClean="0"/>
              <a:t>OBJETIVO GENERAL DE LA ACTIVIDAD:</a:t>
            </a:r>
            <a:endParaRPr lang="es-MX" sz="4000" dirty="0"/>
          </a:p>
        </p:txBody>
      </p:sp>
      <p:sp>
        <p:nvSpPr>
          <p:cNvPr id="3" name="Subtítulo 2"/>
          <p:cNvSpPr>
            <a:spLocks noGrp="1"/>
          </p:cNvSpPr>
          <p:nvPr>
            <p:ph type="subTitle" idx="1"/>
          </p:nvPr>
        </p:nvSpPr>
        <p:spPr>
          <a:xfrm>
            <a:off x="2612647" y="3958513"/>
            <a:ext cx="8915399" cy="1126283"/>
          </a:xfrm>
        </p:spPr>
        <p:txBody>
          <a:bodyPr/>
          <a:lstStyle/>
          <a:p>
            <a:r>
              <a:rPr lang="es-MX" dirty="0"/>
              <a:t>A</a:t>
            </a:r>
            <a:r>
              <a:rPr lang="es-MX" dirty="0" smtClean="0"/>
              <a:t>nálisis </a:t>
            </a:r>
            <a:r>
              <a:rPr lang="es-MX" dirty="0"/>
              <a:t>de un programa específico del gobierno federal, que incorpore los elementos vistos a lo largo de la clase y una conclusión final.</a:t>
            </a:r>
          </a:p>
        </p:txBody>
      </p:sp>
    </p:spTree>
    <p:extLst>
      <p:ext uri="{BB962C8B-B14F-4D97-AF65-F5344CB8AC3E}">
        <p14:creationId xmlns:p14="http://schemas.microsoft.com/office/powerpoint/2010/main" val="224590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96036"/>
            <a:ext cx="8915400" cy="5215186"/>
          </a:xfrm>
        </p:spPr>
        <p:txBody>
          <a:bodyPr>
            <a:normAutofit/>
          </a:bodyPr>
          <a:lstStyle/>
          <a:p>
            <a:pPr lvl="1"/>
            <a:r>
              <a:rPr lang="es-MX" dirty="0" smtClean="0"/>
              <a:t>Reglamentos</a:t>
            </a:r>
          </a:p>
          <a:p>
            <a:pPr lvl="2"/>
            <a:r>
              <a:rPr lang="es-MX" dirty="0" smtClean="0"/>
              <a:t> Reglamento Interior </a:t>
            </a:r>
            <a:r>
              <a:rPr lang="es-MX" dirty="0"/>
              <a:t>de la Secretaría de Salud. DOF 29- 11-2006.13 • </a:t>
            </a:r>
            <a:endParaRPr lang="es-MX" dirty="0" smtClean="0"/>
          </a:p>
          <a:p>
            <a:pPr lvl="2"/>
            <a:r>
              <a:rPr lang="es-MX" dirty="0" smtClean="0"/>
              <a:t>Reglamento </a:t>
            </a:r>
            <a:r>
              <a:rPr lang="es-MX" dirty="0"/>
              <a:t>de la Ley General de Salud en materia de Protección Social en Salud. DOF 08-06-2011.21 </a:t>
            </a:r>
            <a:r>
              <a:rPr lang="es-MX" dirty="0" smtClean="0"/>
              <a:t>•</a:t>
            </a:r>
          </a:p>
          <a:p>
            <a:pPr lvl="2"/>
            <a:r>
              <a:rPr lang="es-MX" dirty="0" smtClean="0"/>
              <a:t> </a:t>
            </a:r>
            <a:r>
              <a:rPr lang="es-MX" dirty="0"/>
              <a:t>Reglamento de la Ley General de Salud en Materia de Prestación de Servicios de Atención Médica. DOF 24- 03-2014.22 </a:t>
            </a:r>
            <a:r>
              <a:rPr lang="es-MX" dirty="0" smtClean="0"/>
              <a:t>•</a:t>
            </a:r>
          </a:p>
          <a:p>
            <a:pPr lvl="2"/>
            <a:r>
              <a:rPr lang="es-MX" dirty="0" smtClean="0"/>
              <a:t> </a:t>
            </a:r>
            <a:r>
              <a:rPr lang="es-MX" dirty="0"/>
              <a:t>Reglamento de la Ley General de Salud en materia de Control Sanitario de Actividades, Establecimientos, Productos y Servicios. DOF 28-12-2004.23 Prevención y Control del Cáncer de la Mujer 22 </a:t>
            </a:r>
            <a:r>
              <a:rPr lang="es-MX" dirty="0" smtClean="0"/>
              <a:t>•</a:t>
            </a:r>
          </a:p>
          <a:p>
            <a:pPr lvl="2"/>
            <a:r>
              <a:rPr lang="es-MX" dirty="0" smtClean="0"/>
              <a:t> </a:t>
            </a:r>
            <a:r>
              <a:rPr lang="es-MX" dirty="0"/>
              <a:t>Reglamento de la Ley General de Salud en Materia de Investigación para la Salud. DOF 02-04-2014.24 • </a:t>
            </a:r>
            <a:endParaRPr lang="es-MX" dirty="0" smtClean="0"/>
          </a:p>
          <a:p>
            <a:pPr lvl="2"/>
            <a:r>
              <a:rPr lang="es-MX" dirty="0" smtClean="0"/>
              <a:t>Reglamento </a:t>
            </a:r>
            <a:r>
              <a:rPr lang="es-MX" dirty="0"/>
              <a:t>Interno del Consejo Nacional de Vacunación. DOF 20-03-2002.25 • </a:t>
            </a:r>
            <a:endParaRPr lang="es-MX" dirty="0" smtClean="0"/>
          </a:p>
          <a:p>
            <a:pPr lvl="2"/>
            <a:r>
              <a:rPr lang="es-MX" dirty="0" smtClean="0"/>
              <a:t>Reglamento </a:t>
            </a:r>
            <a:r>
              <a:rPr lang="es-MX" dirty="0"/>
              <a:t>de la Ley de Adquisiciones, Arrendamientos y Servicios del Sector Público. DOF 28-07-2010.26 Normas Oficiales Mexicanas • Norma Oficial Mexicana NOM-041-SSA2-2011, Para la prevención, detección, diagnóstico, tratamiento, control y vigilancia epidemiológica del cáncer de mama; publicada en el DOF 09-06-2011.11 • </a:t>
            </a:r>
            <a:endParaRPr lang="es-MX" dirty="0" smtClean="0"/>
          </a:p>
        </p:txBody>
      </p:sp>
    </p:spTree>
    <p:extLst>
      <p:ext uri="{BB962C8B-B14F-4D97-AF65-F5344CB8AC3E}">
        <p14:creationId xmlns:p14="http://schemas.microsoft.com/office/powerpoint/2010/main" val="4200011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82388"/>
            <a:ext cx="8915400" cy="5228834"/>
          </a:xfrm>
        </p:spPr>
        <p:txBody>
          <a:bodyPr>
            <a:noAutofit/>
          </a:bodyPr>
          <a:lstStyle/>
          <a:p>
            <a:pPr marL="342900" lvl="2" indent="-342900"/>
            <a:r>
              <a:rPr lang="es-MX" sz="1600" dirty="0" smtClean="0"/>
              <a:t>NORMAS:</a:t>
            </a:r>
          </a:p>
          <a:p>
            <a:pPr marL="800100" lvl="3" indent="-342900"/>
            <a:r>
              <a:rPr lang="es-MX" sz="1400" dirty="0" smtClean="0"/>
              <a:t>Norma </a:t>
            </a:r>
            <a:r>
              <a:rPr lang="es-MX" sz="1400" dirty="0"/>
              <a:t>Oficial Mexicana NOM-014-SSA2-2007, Para la prevención, detección, diagnóstico, tratamiento, control y vigilancia epidemiológica del cáncer </a:t>
            </a:r>
            <a:r>
              <a:rPr lang="es-MX" sz="1400" dirty="0" err="1"/>
              <a:t>cérvico</a:t>
            </a:r>
            <a:r>
              <a:rPr lang="es-MX" sz="1400" dirty="0"/>
              <a:t> uterino; DOF 31-05-2007.9 • </a:t>
            </a:r>
            <a:endParaRPr lang="es-MX" sz="1400" dirty="0" smtClean="0"/>
          </a:p>
          <a:p>
            <a:pPr marL="800100" lvl="3" indent="-342900"/>
            <a:r>
              <a:rPr lang="es-MX" sz="1400" dirty="0" smtClean="0"/>
              <a:t>Norma </a:t>
            </a:r>
            <a:r>
              <a:rPr lang="es-MX" sz="1400" dirty="0"/>
              <a:t>Oficial Mexicana NOM-017-SSA2-2012, Para la vigilancia epidemiológica; DOF 19-02-2013.27 • </a:t>
            </a:r>
            <a:endParaRPr lang="es-MX" sz="1400" dirty="0" smtClean="0"/>
          </a:p>
          <a:p>
            <a:pPr marL="800100" lvl="3" indent="-342900"/>
            <a:r>
              <a:rPr lang="es-MX" sz="1400" dirty="0" smtClean="0"/>
              <a:t>Norma </a:t>
            </a:r>
            <a:r>
              <a:rPr lang="es-MX" sz="1400" dirty="0"/>
              <a:t>Oficial Mexicana NOM-004-SSA3-2012, Del expediente clínico; DOF 15-10-1012.28 • </a:t>
            </a:r>
            <a:endParaRPr lang="es-MX" sz="1400" dirty="0" smtClean="0"/>
          </a:p>
          <a:p>
            <a:pPr marL="800100" lvl="3" indent="-342900"/>
            <a:r>
              <a:rPr lang="es-MX" sz="1400" dirty="0" smtClean="0"/>
              <a:t>Norma </a:t>
            </a:r>
            <a:r>
              <a:rPr lang="es-MX" sz="1400" dirty="0"/>
              <a:t>Oficial Mexicana NOM-007-SSA3-2011, Para la organización y funcionamiento de los laboratorios clínicos; publicada en el DOF 27-04- 2012.29 • </a:t>
            </a:r>
            <a:endParaRPr lang="es-MX" sz="1400" dirty="0" smtClean="0"/>
          </a:p>
          <a:p>
            <a:pPr marL="800100" lvl="3" indent="-342900"/>
            <a:r>
              <a:rPr lang="es-MX" sz="1400" dirty="0" smtClean="0"/>
              <a:t>Norma </a:t>
            </a:r>
            <a:r>
              <a:rPr lang="es-MX" sz="1400" dirty="0"/>
              <a:t>Oficial Mexicana NOM-005-SSA3-2010, Sobre requisitos mínimos de infraestructura y equipamiento de establecimientos para la atención de pacientes ambulatorios; publicada en el DOF 16-08-2010.30 • </a:t>
            </a:r>
            <a:endParaRPr lang="es-MX" sz="1400" dirty="0" smtClean="0"/>
          </a:p>
          <a:p>
            <a:pPr marL="800100" lvl="3" indent="-342900"/>
            <a:r>
              <a:rPr lang="es-MX" sz="1400" dirty="0" smtClean="0"/>
              <a:t>Norma </a:t>
            </a:r>
            <a:r>
              <a:rPr lang="es-MX" sz="1400" dirty="0"/>
              <a:t>Oficial Mexicana NOM-016-SSA3-2012, Sobre requisitos mínimos de infraestructura y equipamiento de hospitales generales y consultorios de atención médica especializada; publicada en el DOF 08-01- 2013.31 • </a:t>
            </a:r>
            <a:endParaRPr lang="es-MX" sz="1400" dirty="0" smtClean="0"/>
          </a:p>
          <a:p>
            <a:pPr marL="800100" lvl="3" indent="-342900"/>
            <a:r>
              <a:rPr lang="es-MX" sz="1400" dirty="0" smtClean="0"/>
              <a:t>Norma </a:t>
            </a:r>
            <a:r>
              <a:rPr lang="es-MX" sz="1400" dirty="0"/>
              <a:t>Oficial Mexicana NOM-035-SSA3-2012, En materia de información en salud; publicada en el DOF 30-11-2012.32 • Declaraciones, Conferencias y Convenciones Internacionales </a:t>
            </a:r>
            <a:r>
              <a:rPr lang="es-MX" sz="1400" dirty="0" smtClean="0"/>
              <a:t>•</a:t>
            </a:r>
            <a:endParaRPr lang="es-MX" sz="1400" dirty="0"/>
          </a:p>
          <a:p>
            <a:endParaRPr lang="es-MX" sz="2000" dirty="0"/>
          </a:p>
        </p:txBody>
      </p:sp>
    </p:spTree>
    <p:extLst>
      <p:ext uri="{BB962C8B-B14F-4D97-AF65-F5344CB8AC3E}">
        <p14:creationId xmlns:p14="http://schemas.microsoft.com/office/powerpoint/2010/main" val="1109617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887104"/>
            <a:ext cx="8915400" cy="5024118"/>
          </a:xfrm>
        </p:spPr>
        <p:txBody>
          <a:bodyPr>
            <a:normAutofit/>
          </a:bodyPr>
          <a:lstStyle/>
          <a:p>
            <a:r>
              <a:rPr lang="es-MX" dirty="0"/>
              <a:t>Programa de Acción de la Conferencia Internacional sobre Población y Desarrollo. (CIPD) 33 • </a:t>
            </a:r>
            <a:endParaRPr lang="es-MX" dirty="0" smtClean="0"/>
          </a:p>
          <a:p>
            <a:r>
              <a:rPr lang="es-MX" dirty="0" smtClean="0"/>
              <a:t>Agenda </a:t>
            </a:r>
            <a:r>
              <a:rPr lang="es-MX" dirty="0"/>
              <a:t>Regional de la Conferencia Regional sobre Población y Desarrollo de América Latina y el Caribe después del 2014.34 • </a:t>
            </a:r>
            <a:endParaRPr lang="es-MX" dirty="0" smtClean="0"/>
          </a:p>
          <a:p>
            <a:r>
              <a:rPr lang="es-MX" dirty="0" smtClean="0"/>
              <a:t>Convención </a:t>
            </a:r>
            <a:r>
              <a:rPr lang="es-MX" dirty="0"/>
              <a:t>sobre la Eliminación de todas las formas de Discriminación contra la Mujer (CEDAW). Ratificada por México el 23-04-1981.35 • </a:t>
            </a:r>
            <a:endParaRPr lang="es-MX" dirty="0" smtClean="0"/>
          </a:p>
          <a:p>
            <a:r>
              <a:rPr lang="es-MX" dirty="0" smtClean="0"/>
              <a:t>Convención </a:t>
            </a:r>
            <a:r>
              <a:rPr lang="es-MX" dirty="0"/>
              <a:t>Interamericana para Prevenir, Sancionar y Erradicar la Violencia contra la Mujer (Belém Do Pará). DOF, 19-01-1999.36 • </a:t>
            </a:r>
            <a:endParaRPr lang="es-MX" dirty="0" smtClean="0"/>
          </a:p>
          <a:p>
            <a:r>
              <a:rPr lang="es-MX" dirty="0" smtClean="0"/>
              <a:t>Declaración </a:t>
            </a:r>
            <a:r>
              <a:rPr lang="es-MX" dirty="0"/>
              <a:t>y Plataforma de Acción de la Cuarta Conferencia Mundial sobre la Mujer (</a:t>
            </a:r>
            <a:r>
              <a:rPr lang="es-MX" dirty="0" err="1"/>
              <a:t>PAdB</a:t>
            </a:r>
            <a:r>
              <a:rPr lang="es-MX" dirty="0"/>
              <a:t>). Septiembre 1995.37 • </a:t>
            </a:r>
            <a:endParaRPr lang="es-MX" dirty="0" smtClean="0"/>
          </a:p>
          <a:p>
            <a:r>
              <a:rPr lang="es-MX" dirty="0" smtClean="0"/>
              <a:t>Conferencia </a:t>
            </a:r>
            <a:r>
              <a:rPr lang="es-MX" dirty="0"/>
              <a:t>Regional sobre la Mujer de América Latina y el Caribe (CEPAL/ONU). 16-07-2010.38</a:t>
            </a:r>
          </a:p>
        </p:txBody>
      </p:sp>
    </p:spTree>
    <p:extLst>
      <p:ext uri="{BB962C8B-B14F-4D97-AF65-F5344CB8AC3E}">
        <p14:creationId xmlns:p14="http://schemas.microsoft.com/office/powerpoint/2010/main" val="40596480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III. Diagnóstico</a:t>
            </a:r>
          </a:p>
        </p:txBody>
      </p:sp>
      <p:sp>
        <p:nvSpPr>
          <p:cNvPr id="3" name="Marcador de contenido 2"/>
          <p:cNvSpPr>
            <a:spLocks noGrp="1"/>
          </p:cNvSpPr>
          <p:nvPr>
            <p:ph idx="1"/>
          </p:nvPr>
        </p:nvSpPr>
        <p:spPr>
          <a:xfrm>
            <a:off x="2589212" y="1419367"/>
            <a:ext cx="8915400" cy="5227093"/>
          </a:xfrm>
        </p:spPr>
        <p:txBody>
          <a:bodyPr>
            <a:normAutofit/>
          </a:bodyPr>
          <a:lstStyle/>
          <a:p>
            <a:r>
              <a:rPr lang="es-MX" b="1" dirty="0" smtClean="0"/>
              <a:t>Antecedentes:</a:t>
            </a:r>
          </a:p>
          <a:p>
            <a:pPr algn="just"/>
            <a:r>
              <a:rPr lang="es-MX" dirty="0"/>
              <a:t>En el año 2012 ocurrieron en el país </a:t>
            </a:r>
            <a:r>
              <a:rPr lang="es-MX" b="1" dirty="0"/>
              <a:t>73,134</a:t>
            </a:r>
            <a:r>
              <a:rPr lang="es-MX" dirty="0"/>
              <a:t> defunciones por tumores malignos en México, de los cuales el </a:t>
            </a:r>
            <a:r>
              <a:rPr lang="es-MX" b="1" dirty="0">
                <a:solidFill>
                  <a:schemeClr val="accent1">
                    <a:lumMod val="75000"/>
                  </a:schemeClr>
                </a:solidFill>
              </a:rPr>
              <a:t>50.7% ocurrieron en mujeres </a:t>
            </a:r>
            <a:r>
              <a:rPr lang="es-MX" dirty="0"/>
              <a:t>(37,064) con una razón hombre mujer de 1:1. Dentro de las neoplasias con mayor número de defunciones en mujeres, los cánceres de mama, cuello uterino y ovario ocasionaron en conjunto el 30.9% de todas las defunciones por cáncer en </a:t>
            </a:r>
            <a:r>
              <a:rPr lang="es-MX" dirty="0" smtClean="0"/>
              <a:t>mujeres.</a:t>
            </a:r>
          </a:p>
          <a:p>
            <a:pPr algn="just"/>
            <a:r>
              <a:rPr lang="es-MX" dirty="0"/>
              <a:t>La tendencia de la mortalidad es ascendente debido a una mayor incidencia de la enfermedad, el envejecimiento poblacional y la poca capacidad de respuesta de los sistemas de salud en países subdesarrollados</a:t>
            </a:r>
            <a:r>
              <a:rPr lang="es-MX" dirty="0" smtClean="0"/>
              <a:t>.</a:t>
            </a:r>
          </a:p>
          <a:p>
            <a:pPr algn="just"/>
            <a:r>
              <a:rPr lang="es-MX" dirty="0"/>
              <a:t>En América Latina, el cáncer de mama es la neoplasia más frecuente con 152,059 casos diagnosticados anualmente, una cuarta parte (24.9%) de los casos de cáncer en mujeres. La incidencia regional es 47.2, la cual es más alta en países del cono sur, principalmente Argentina y Uruguay</a:t>
            </a:r>
            <a:endParaRPr lang="es-MX" dirty="0" smtClean="0"/>
          </a:p>
          <a:p>
            <a:pPr algn="just"/>
            <a:endParaRPr lang="es-MX" dirty="0"/>
          </a:p>
        </p:txBody>
      </p:sp>
    </p:spTree>
    <p:extLst>
      <p:ext uri="{BB962C8B-B14F-4D97-AF65-F5344CB8AC3E}">
        <p14:creationId xmlns:p14="http://schemas.microsoft.com/office/powerpoint/2010/main" val="2970913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08905"/>
          </a:xfrm>
        </p:spPr>
        <p:txBody>
          <a:bodyPr/>
          <a:lstStyle/>
          <a:p>
            <a:r>
              <a:rPr lang="es-MX" dirty="0" smtClean="0"/>
              <a:t>En México:</a:t>
            </a:r>
            <a:endParaRPr lang="es-MX" dirty="0"/>
          </a:p>
        </p:txBody>
      </p:sp>
      <p:sp>
        <p:nvSpPr>
          <p:cNvPr id="3" name="Marcador de contenido 2"/>
          <p:cNvSpPr>
            <a:spLocks noGrp="1"/>
          </p:cNvSpPr>
          <p:nvPr>
            <p:ph idx="1"/>
          </p:nvPr>
        </p:nvSpPr>
        <p:spPr>
          <a:xfrm>
            <a:off x="2589212" y="1433015"/>
            <a:ext cx="8915400" cy="4478207"/>
          </a:xfrm>
        </p:spPr>
        <p:txBody>
          <a:bodyPr/>
          <a:lstStyle/>
          <a:p>
            <a:r>
              <a:rPr lang="es-MX" dirty="0"/>
              <a:t>También en México</a:t>
            </a:r>
            <a:r>
              <a:rPr lang="es-MX" dirty="0" smtClean="0"/>
              <a:t>, </a:t>
            </a:r>
            <a:r>
              <a:rPr lang="es-MX" dirty="0"/>
              <a:t>a partir del año 2006, el cáncer de mama desplaza al cáncer de cuello de uterino para ubicarse como </a:t>
            </a:r>
            <a:r>
              <a:rPr lang="es-MX" b="1" dirty="0">
                <a:solidFill>
                  <a:schemeClr val="accent1">
                    <a:lumMod val="75000"/>
                  </a:schemeClr>
                </a:solidFill>
              </a:rPr>
              <a:t>la primera causa de muerte por cáncer en la mujer</a:t>
            </a:r>
            <a:r>
              <a:rPr lang="es-MX" dirty="0"/>
              <a:t>. </a:t>
            </a:r>
            <a:endParaRPr lang="es-MX" dirty="0" smtClean="0"/>
          </a:p>
          <a:p>
            <a:r>
              <a:rPr lang="es-MX" dirty="0" smtClean="0"/>
              <a:t>Anualmente </a:t>
            </a:r>
            <a:r>
              <a:rPr lang="es-MX" dirty="0"/>
              <a:t>se estima una ocurrencia de 20,444 casos en mujeres, con una incidencia de 35.4 casos por 100,000 mujeres. </a:t>
            </a:r>
            <a:endParaRPr lang="es-MX" dirty="0" smtClean="0"/>
          </a:p>
          <a:p>
            <a:r>
              <a:rPr lang="es-MX" dirty="0" smtClean="0"/>
              <a:t>En </a:t>
            </a:r>
            <a:r>
              <a:rPr lang="es-MX" dirty="0"/>
              <a:t>el año 2012, se registraron 5,595 defunciones en mujeres con una tasa cruda de 9.4 defunciones por 100,000 mujeres y un promedio de edad a la defunción de 58.96 años</a:t>
            </a:r>
            <a:r>
              <a:rPr lang="es-MX" dirty="0" smtClean="0"/>
              <a:t>.</a:t>
            </a:r>
          </a:p>
          <a:p>
            <a:r>
              <a:rPr lang="es-MX" dirty="0" smtClean="0"/>
              <a:t> </a:t>
            </a:r>
            <a:r>
              <a:rPr lang="es-MX" dirty="0"/>
              <a:t>En el grupo específico de mujeres de 25 años y más, se registraron 5,583 defunciones en mujeres con una tasa cruda de 17.1 defunciones por 100,000 mujeres.</a:t>
            </a:r>
          </a:p>
        </p:txBody>
      </p:sp>
    </p:spTree>
    <p:extLst>
      <p:ext uri="{BB962C8B-B14F-4D97-AF65-F5344CB8AC3E}">
        <p14:creationId xmlns:p14="http://schemas.microsoft.com/office/powerpoint/2010/main" val="40479533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 </a:t>
            </a:r>
            <a:r>
              <a:rPr lang="es-MX" dirty="0"/>
              <a:t>Situación Actual y Problemática</a:t>
            </a:r>
          </a:p>
        </p:txBody>
      </p:sp>
      <p:sp>
        <p:nvSpPr>
          <p:cNvPr id="3" name="Marcador de contenido 2"/>
          <p:cNvSpPr>
            <a:spLocks noGrp="1"/>
          </p:cNvSpPr>
          <p:nvPr>
            <p:ph idx="1"/>
          </p:nvPr>
        </p:nvSpPr>
        <p:spPr/>
        <p:txBody>
          <a:bodyPr>
            <a:normAutofit lnSpcReduction="10000"/>
          </a:bodyPr>
          <a:lstStyle/>
          <a:p>
            <a:r>
              <a:rPr lang="es-MX" dirty="0"/>
              <a:t>Las entidades con mayor mortalidad por </a:t>
            </a:r>
            <a:r>
              <a:rPr lang="es-MX" dirty="0">
                <a:solidFill>
                  <a:schemeClr val="accent1">
                    <a:lumMod val="75000"/>
                  </a:schemeClr>
                </a:solidFill>
              </a:rPr>
              <a:t>cáncer del cuello uterino </a:t>
            </a:r>
            <a:r>
              <a:rPr lang="es-MX" dirty="0"/>
              <a:t>son Colima (23.9), Oaxaca (15.8), Veracruz (16.0) y Morelos (16.1) </a:t>
            </a:r>
            <a:r>
              <a:rPr lang="es-MX" sz="2000" b="1" dirty="0">
                <a:solidFill>
                  <a:schemeClr val="accent1">
                    <a:lumMod val="75000"/>
                  </a:schemeClr>
                </a:solidFill>
              </a:rPr>
              <a:t>y Chiapas (15.9)</a:t>
            </a:r>
            <a:r>
              <a:rPr lang="es-MX" dirty="0"/>
              <a:t>. </a:t>
            </a:r>
            <a:endParaRPr lang="es-MX" dirty="0" smtClean="0"/>
          </a:p>
          <a:p>
            <a:r>
              <a:rPr lang="es-MX" dirty="0" smtClean="0"/>
              <a:t>El </a:t>
            </a:r>
            <a:r>
              <a:rPr lang="es-MX" dirty="0"/>
              <a:t>cáncer del cuello uterino es la segunda causa de muerte por cáncer en la mujer. </a:t>
            </a:r>
            <a:endParaRPr lang="es-MX" dirty="0" smtClean="0"/>
          </a:p>
          <a:p>
            <a:r>
              <a:rPr lang="es-MX" dirty="0" smtClean="0"/>
              <a:t>Anualmente </a:t>
            </a:r>
            <a:r>
              <a:rPr lang="es-MX" dirty="0"/>
              <a:t>se estima una ocurrencia de 13,960 casos en mujeres, con una incidencia de 23.3 casos por 100,000 mujeres</a:t>
            </a:r>
            <a:r>
              <a:rPr lang="es-MX" dirty="0" smtClean="0"/>
              <a:t>.</a:t>
            </a:r>
          </a:p>
          <a:p>
            <a:r>
              <a:rPr lang="es-MX" dirty="0" smtClean="0"/>
              <a:t> </a:t>
            </a:r>
            <a:r>
              <a:rPr lang="es-MX" dirty="0"/>
              <a:t>En el año 2012, se registraron 3,832 defunciones en mujeres con una tasa cruda de 6.4 defunciones por 100,000 mujeres</a:t>
            </a:r>
            <a:r>
              <a:rPr lang="es-MX" dirty="0" smtClean="0"/>
              <a:t>.</a:t>
            </a:r>
          </a:p>
          <a:p>
            <a:r>
              <a:rPr lang="es-MX" dirty="0" smtClean="0"/>
              <a:t> </a:t>
            </a:r>
            <a:r>
              <a:rPr lang="es-MX" dirty="0"/>
              <a:t>En el grupo específico de mujeres de 25 años y más, se registraron 3,832 defunciones en mujeres con una tasa cruda de 11.8 defunciones por 100,000 mujeres y un promedio de edad a la defunción de 59.03 años. </a:t>
            </a:r>
            <a:endParaRPr lang="es-MX" dirty="0" smtClean="0"/>
          </a:p>
        </p:txBody>
      </p:sp>
    </p:spTree>
    <p:extLst>
      <p:ext uri="{BB962C8B-B14F-4D97-AF65-F5344CB8AC3E}">
        <p14:creationId xmlns:p14="http://schemas.microsoft.com/office/powerpoint/2010/main" val="3342891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00501"/>
            <a:ext cx="8915400" cy="5704765"/>
          </a:xfrm>
        </p:spPr>
        <p:txBody>
          <a:bodyPr>
            <a:normAutofit fontScale="85000" lnSpcReduction="10000"/>
          </a:bodyPr>
          <a:lstStyle/>
          <a:p>
            <a:r>
              <a:rPr lang="es-MX" dirty="0"/>
              <a:t>En el periodo 2007-2012 se estableció como meta disminuir la tasa de mortalidad nacional por cáncer del cuello uterino a 10.8,7 </a:t>
            </a:r>
            <a:r>
              <a:rPr lang="es-MX" dirty="0" smtClean="0"/>
              <a:t>lo </a:t>
            </a:r>
            <a:r>
              <a:rPr lang="es-MX" dirty="0"/>
              <a:t>cual no fue conseguido al mantenerla un punto por arriba de este nivel, lo que mantiene a México como </a:t>
            </a:r>
            <a:r>
              <a:rPr lang="es-MX" b="1" dirty="0">
                <a:solidFill>
                  <a:schemeClr val="accent1">
                    <a:lumMod val="75000"/>
                  </a:schemeClr>
                </a:solidFill>
              </a:rPr>
              <a:t>el país con la mortalidad más alta por cáncer de cuello de uterino</a:t>
            </a:r>
            <a:r>
              <a:rPr lang="es-MX" dirty="0"/>
              <a:t> dentro de los países de la Organización para la Cooperación y Desarrollo Económicos (OCDE</a:t>
            </a:r>
            <a:r>
              <a:rPr lang="es-MX" dirty="0" smtClean="0"/>
              <a:t>).</a:t>
            </a:r>
          </a:p>
          <a:p>
            <a:r>
              <a:rPr lang="es-MX" dirty="0"/>
              <a:t>México ha experimentado avances significativos en la ampliación de la infraestructura del sector salud para el manejo de cáncer de mama y cuello uterino. </a:t>
            </a:r>
            <a:endParaRPr lang="es-MX" dirty="0" smtClean="0"/>
          </a:p>
          <a:p>
            <a:r>
              <a:rPr lang="es-MX" dirty="0" smtClean="0"/>
              <a:t>Actualmente </a:t>
            </a:r>
            <a:r>
              <a:rPr lang="es-MX" dirty="0"/>
              <a:t>se cuenta con más de 6 mil unidades médicas en las que las mujeres mexicanas son atendidas. </a:t>
            </a:r>
            <a:endParaRPr lang="es-MX" dirty="0" smtClean="0"/>
          </a:p>
          <a:p>
            <a:r>
              <a:rPr lang="es-MX" sz="1900" b="1" dirty="0" smtClean="0">
                <a:solidFill>
                  <a:schemeClr val="accent1">
                    <a:lumMod val="75000"/>
                  </a:schemeClr>
                </a:solidFill>
              </a:rPr>
              <a:t>La </a:t>
            </a:r>
            <a:r>
              <a:rPr lang="es-MX" sz="1900" b="1" dirty="0">
                <a:solidFill>
                  <a:schemeClr val="accent1">
                    <a:lumMod val="75000"/>
                  </a:schemeClr>
                </a:solidFill>
              </a:rPr>
              <a:t>infraestructura de servicios pertinente para el tamizaje y diagnóstico de tales neoplasias se caracteriza por su complejidad y alto costo</a:t>
            </a:r>
            <a:r>
              <a:rPr lang="es-MX" sz="1900" b="1" dirty="0" smtClean="0">
                <a:solidFill>
                  <a:schemeClr val="accent1">
                    <a:lumMod val="75000"/>
                  </a:schemeClr>
                </a:solidFill>
              </a:rPr>
              <a:t>.</a:t>
            </a:r>
          </a:p>
          <a:p>
            <a:r>
              <a:rPr lang="es-MX" dirty="0" smtClean="0"/>
              <a:t> </a:t>
            </a:r>
            <a:r>
              <a:rPr lang="es-MX" dirty="0"/>
              <a:t>Para el cáncer mamario se precisa de mastógrafos, salas para la interpretación de mastografías, ultrasonidos, además de sus respectivos insumos y recursos humanos (médicos radiólogos capacitados en imagenología mamaria, personal técnico, de enfermería, trabajo social y psicología, entre otros). </a:t>
            </a:r>
            <a:endParaRPr lang="es-MX" dirty="0" smtClean="0"/>
          </a:p>
          <a:p>
            <a:r>
              <a:rPr lang="es-MX" dirty="0" smtClean="0"/>
              <a:t>La </a:t>
            </a:r>
            <a:r>
              <a:rPr lang="es-MX" dirty="0"/>
              <a:t>detección y atención de lesiones precursoras de cáncer del cuello uterino precisa de clínicas de colposcopías y laboratorios de citología, patología y biología molecular, además de recursos humanos capacitados. </a:t>
            </a:r>
            <a:endParaRPr lang="es-MX" dirty="0" smtClean="0"/>
          </a:p>
          <a:p>
            <a:r>
              <a:rPr lang="es-MX" dirty="0" smtClean="0"/>
              <a:t>Actualmente </a:t>
            </a:r>
            <a:r>
              <a:rPr lang="es-MX" dirty="0"/>
              <a:t>se cuenta con 754 unidades con mastógrafos para el tamizaje y/o diagnóstico del cáncer de mama, lo cual representa a enero de 2014 una razón de 6.3 mastógrafos por millón de habitantes, lo cual ubica a México en el último lugar dentro de los países de la </a:t>
            </a:r>
            <a:r>
              <a:rPr lang="es-MX" dirty="0" smtClean="0"/>
              <a:t>OCDE.</a:t>
            </a:r>
          </a:p>
        </p:txBody>
      </p:sp>
    </p:spTree>
    <p:extLst>
      <p:ext uri="{BB962C8B-B14F-4D97-AF65-F5344CB8AC3E}">
        <p14:creationId xmlns:p14="http://schemas.microsoft.com/office/powerpoint/2010/main" val="1136265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86075"/>
          </a:xfrm>
        </p:spPr>
        <p:txBody>
          <a:bodyPr/>
          <a:lstStyle/>
          <a:p>
            <a:r>
              <a:rPr lang="es-MX" dirty="0" smtClean="0"/>
              <a:t>Instituciones:</a:t>
            </a:r>
            <a:endParaRPr lang="es-MX" dirty="0"/>
          </a:p>
        </p:txBody>
      </p:sp>
      <p:sp>
        <p:nvSpPr>
          <p:cNvPr id="3" name="Marcador de contenido 2"/>
          <p:cNvSpPr>
            <a:spLocks noGrp="1"/>
          </p:cNvSpPr>
          <p:nvPr>
            <p:ph idx="1"/>
          </p:nvPr>
        </p:nvSpPr>
        <p:spPr>
          <a:xfrm>
            <a:off x="2589212" y="1214651"/>
            <a:ext cx="8915400" cy="4696571"/>
          </a:xfrm>
        </p:spPr>
        <p:txBody>
          <a:bodyPr>
            <a:normAutofit/>
          </a:bodyPr>
          <a:lstStyle/>
          <a:p>
            <a:r>
              <a:rPr lang="es-MX" dirty="0" smtClean="0"/>
              <a:t>Las </a:t>
            </a:r>
            <a:r>
              <a:rPr lang="es-MX" dirty="0"/>
              <a:t>principales instituciones del sector </a:t>
            </a:r>
            <a:r>
              <a:rPr lang="es-MX" dirty="0" smtClean="0"/>
              <a:t>salud:</a:t>
            </a:r>
          </a:p>
          <a:p>
            <a:pPr lvl="1"/>
            <a:r>
              <a:rPr lang="es-MX" dirty="0"/>
              <a:t>*</a:t>
            </a:r>
            <a:r>
              <a:rPr lang="es-MX" dirty="0" smtClean="0"/>
              <a:t> </a:t>
            </a:r>
            <a:r>
              <a:rPr lang="es-MX" dirty="0"/>
              <a:t>SSA</a:t>
            </a:r>
            <a:r>
              <a:rPr lang="es-MX" dirty="0" smtClean="0"/>
              <a:t>,</a:t>
            </a:r>
          </a:p>
          <a:p>
            <a:pPr lvl="1"/>
            <a:r>
              <a:rPr lang="es-MX" dirty="0"/>
              <a:t>*</a:t>
            </a:r>
            <a:r>
              <a:rPr lang="es-MX" dirty="0" smtClean="0"/>
              <a:t> </a:t>
            </a:r>
            <a:r>
              <a:rPr lang="es-MX" dirty="0"/>
              <a:t>IMSS (incluyendo el Programa oportunidades) </a:t>
            </a:r>
            <a:r>
              <a:rPr lang="es-MX" dirty="0" smtClean="0"/>
              <a:t>e</a:t>
            </a:r>
          </a:p>
          <a:p>
            <a:pPr lvl="1"/>
            <a:r>
              <a:rPr lang="es-MX" dirty="0"/>
              <a:t>*</a:t>
            </a:r>
            <a:r>
              <a:rPr lang="es-MX" dirty="0" smtClean="0"/>
              <a:t> </a:t>
            </a:r>
            <a:r>
              <a:rPr lang="es-MX" dirty="0"/>
              <a:t>ISSSTE, concentran el 96% de los equipos. </a:t>
            </a:r>
            <a:endParaRPr lang="es-MX" dirty="0" smtClean="0"/>
          </a:p>
          <a:p>
            <a:r>
              <a:rPr lang="es-MX" dirty="0" smtClean="0"/>
              <a:t>Estos </a:t>
            </a:r>
            <a:r>
              <a:rPr lang="es-MX" dirty="0"/>
              <a:t>se distribuyen de la siguiente manera</a:t>
            </a:r>
            <a:r>
              <a:rPr lang="es-MX" dirty="0" smtClean="0"/>
              <a:t>:</a:t>
            </a:r>
          </a:p>
          <a:p>
            <a:pPr lvl="1"/>
            <a:r>
              <a:rPr lang="es-MX" dirty="0" smtClean="0"/>
              <a:t> </a:t>
            </a:r>
            <a:r>
              <a:rPr lang="es-MX" dirty="0"/>
              <a:t>la</a:t>
            </a:r>
            <a:r>
              <a:rPr lang="es-MX" b="1" dirty="0"/>
              <a:t> SSA</a:t>
            </a:r>
            <a:r>
              <a:rPr lang="es-MX" dirty="0"/>
              <a:t>, con 351 mastógrafos, concentra casi la mitad (45%); seguida </a:t>
            </a:r>
            <a:r>
              <a:rPr lang="es-MX" b="1" dirty="0"/>
              <a:t>por IMSS </a:t>
            </a:r>
            <a:r>
              <a:rPr lang="es-MX" dirty="0"/>
              <a:t>que con sus 281 equipos, representan el 36% y </a:t>
            </a:r>
            <a:r>
              <a:rPr lang="es-MX" b="1" dirty="0"/>
              <a:t>el ISSSTE</a:t>
            </a:r>
            <a:r>
              <a:rPr lang="es-MX" dirty="0"/>
              <a:t>, que al atender una población más reducida, representa con sus 109 equipos el 14% de los mastógrafos del sector salud </a:t>
            </a:r>
            <a:r>
              <a:rPr lang="es-MX" dirty="0" smtClean="0"/>
              <a:t>. </a:t>
            </a:r>
          </a:p>
          <a:p>
            <a:pPr lvl="1"/>
            <a:r>
              <a:rPr lang="es-MX" dirty="0" smtClean="0"/>
              <a:t>Durante </a:t>
            </a:r>
            <a:r>
              <a:rPr lang="es-MX" dirty="0"/>
              <a:t>los últimos años, en el Sector Salud, se ha experimentado un relativo aumento de los recursos humanos para la detección y diagnóstico oportuno del cáncer mamario; principalmente de médicos (1,264) y técnicos radiólogos (2,865).</a:t>
            </a:r>
          </a:p>
          <a:p>
            <a:endParaRPr lang="es-MX" dirty="0"/>
          </a:p>
        </p:txBody>
      </p:sp>
    </p:spTree>
    <p:extLst>
      <p:ext uri="{BB962C8B-B14F-4D97-AF65-F5344CB8AC3E}">
        <p14:creationId xmlns:p14="http://schemas.microsoft.com/office/powerpoint/2010/main" val="36440592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31484"/>
          </a:xfrm>
        </p:spPr>
        <p:txBody>
          <a:bodyPr>
            <a:normAutofit fontScale="90000"/>
          </a:bodyPr>
          <a:lstStyle/>
          <a:p>
            <a:r>
              <a:rPr lang="es-MX" dirty="0" smtClean="0"/>
              <a:t>Debilidades:</a:t>
            </a:r>
            <a:endParaRPr lang="es-MX" dirty="0"/>
          </a:p>
        </p:txBody>
      </p:sp>
      <p:sp>
        <p:nvSpPr>
          <p:cNvPr id="3" name="Marcador de contenido 2"/>
          <p:cNvSpPr>
            <a:spLocks noGrp="1"/>
          </p:cNvSpPr>
          <p:nvPr>
            <p:ph idx="1"/>
          </p:nvPr>
        </p:nvSpPr>
        <p:spPr>
          <a:xfrm>
            <a:off x="2589212" y="1255594"/>
            <a:ext cx="8915400" cy="4655628"/>
          </a:xfrm>
        </p:spPr>
        <p:txBody>
          <a:bodyPr>
            <a:noAutofit/>
          </a:bodyPr>
          <a:lstStyle/>
          <a:p>
            <a:r>
              <a:rPr lang="es-MX" sz="1400" dirty="0"/>
              <a:t>La disponibilidad de médicos y técnicos radiólogos </a:t>
            </a:r>
            <a:r>
              <a:rPr lang="es-MX" sz="1400" b="1" dirty="0">
                <a:solidFill>
                  <a:schemeClr val="accent1">
                    <a:lumMod val="75000"/>
                  </a:schemeClr>
                </a:solidFill>
              </a:rPr>
              <a:t>es desigual por entidades federativas</a:t>
            </a:r>
            <a:r>
              <a:rPr lang="es-MX" sz="1400" dirty="0"/>
              <a:t>. </a:t>
            </a:r>
            <a:endParaRPr lang="es-MX" sz="1400" dirty="0" smtClean="0"/>
          </a:p>
          <a:p>
            <a:r>
              <a:rPr lang="es-MX" sz="1400" dirty="0" smtClean="0"/>
              <a:t>El </a:t>
            </a:r>
            <a:r>
              <a:rPr lang="es-MX" sz="1400" dirty="0"/>
              <a:t>Distrito Federal (150 médicos y 457 técnicos), Estado de México (124 médicos y 214 técnicos) y Jalisco (108 médicos y 213 técnicos) son los estados más favorecidos, que representan el 30% y 31% respectivamente de los médicos, técnicos y radiólogos presente en el Sector Salud</a:t>
            </a:r>
            <a:r>
              <a:rPr lang="es-MX" sz="1400" dirty="0" smtClean="0"/>
              <a:t>.</a:t>
            </a:r>
          </a:p>
          <a:p>
            <a:r>
              <a:rPr lang="es-MX" sz="1400" dirty="0" smtClean="0"/>
              <a:t> </a:t>
            </a:r>
            <a:r>
              <a:rPr lang="es-MX" sz="1400" dirty="0"/>
              <a:t>Se esperaría que la distribución de médicos y técnicos radiólogos estuviera relacionada con las demandas de recursos humanos por parte de las instituciones del sector salud. Lo cual debería relacionarse con los volúmenes de la población a atender, los patrones de incidencia, morbilidad y mortalidad de las enfermedades en esa población y características sociodemográficas como la concentración urbana o su dispersión territorial en localidades rurales de menor tamaño y de difícil acceso. </a:t>
            </a:r>
            <a:endParaRPr lang="es-MX" sz="1400" dirty="0" smtClean="0"/>
          </a:p>
          <a:p>
            <a:r>
              <a:rPr lang="es-MX" sz="1400" dirty="0" smtClean="0"/>
              <a:t>Sin </a:t>
            </a:r>
            <a:r>
              <a:rPr lang="es-MX" sz="1400" dirty="0"/>
              <a:t>embargo</a:t>
            </a:r>
            <a:r>
              <a:rPr lang="es-MX" sz="1400" b="1" dirty="0"/>
              <a:t>, no se aprecia </a:t>
            </a:r>
            <a:r>
              <a:rPr lang="es-MX" sz="1400" dirty="0"/>
              <a:t>un relación directa entre estos componentes y que el crecimiento de los recursos humanos no logra equiparar a la ampliación de la infraestructura material</a:t>
            </a:r>
            <a:r>
              <a:rPr lang="es-MX" sz="1400" b="1" dirty="0"/>
              <a:t>; ello se ejemplifica en su demanda crónica y la insuficiente calidad de la atención médica.</a:t>
            </a:r>
            <a:r>
              <a:rPr lang="es-MX" sz="1400" dirty="0"/>
              <a:t> </a:t>
            </a:r>
            <a:endParaRPr lang="es-MX" sz="1400" dirty="0" smtClean="0"/>
          </a:p>
          <a:p>
            <a:pPr algn="ctr"/>
            <a:r>
              <a:rPr lang="es-MX" sz="2000" b="1" dirty="0" smtClean="0">
                <a:solidFill>
                  <a:schemeClr val="accent1">
                    <a:lumMod val="75000"/>
                  </a:schemeClr>
                </a:solidFill>
              </a:rPr>
              <a:t>Situación </a:t>
            </a:r>
            <a:r>
              <a:rPr lang="es-MX" sz="2000" b="1" dirty="0">
                <a:solidFill>
                  <a:schemeClr val="accent1">
                    <a:lumMod val="75000"/>
                  </a:schemeClr>
                </a:solidFill>
              </a:rPr>
              <a:t>que justifica la prioridad otorgada, en el presente Programa, a las estrategias orientadas al fortalecimiento técnico y humanitario de los recursos humanos</a:t>
            </a:r>
            <a:r>
              <a:rPr lang="es-MX" sz="2000" b="1" dirty="0" smtClean="0">
                <a:solidFill>
                  <a:schemeClr val="accent1">
                    <a:lumMod val="75000"/>
                  </a:schemeClr>
                </a:solidFill>
              </a:rPr>
              <a:t>.</a:t>
            </a:r>
          </a:p>
        </p:txBody>
      </p:sp>
    </p:spTree>
    <p:extLst>
      <p:ext uri="{BB962C8B-B14F-4D97-AF65-F5344CB8AC3E}">
        <p14:creationId xmlns:p14="http://schemas.microsoft.com/office/powerpoint/2010/main" val="2526343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491319"/>
            <a:ext cx="8915400" cy="5827593"/>
          </a:xfrm>
        </p:spPr>
        <p:txBody>
          <a:bodyPr>
            <a:normAutofit/>
          </a:bodyPr>
          <a:lstStyle/>
          <a:p>
            <a:r>
              <a:rPr lang="es-MX" dirty="0"/>
              <a:t> La infraestructura de servicios para el tamizaje y diagnóstico de cáncer de cuello uterino se ha ampliado durante los últimos años.</a:t>
            </a:r>
          </a:p>
          <a:p>
            <a:r>
              <a:rPr lang="es-MX" dirty="0"/>
              <a:t> Los esfuerzos por brindar mejor atención a las mujeres para la detección oportuna de tal neoplasia se han ampliado a una estructura más heterogénea, con mayor presencia de clínicas de colposcopías, laboratorios de citología, patología y de biología </a:t>
            </a:r>
            <a:r>
              <a:rPr lang="es-MX" dirty="0" smtClean="0"/>
              <a:t>molecular, pero </a:t>
            </a:r>
            <a:r>
              <a:rPr lang="es-MX" b="1" dirty="0" smtClean="0"/>
              <a:t>no es suficiente.</a:t>
            </a:r>
          </a:p>
          <a:p>
            <a:r>
              <a:rPr lang="es-MX" dirty="0" smtClean="0"/>
              <a:t> </a:t>
            </a:r>
            <a:r>
              <a:rPr lang="es-MX" dirty="0"/>
              <a:t>Durante los últimos años, los recursos humanos para la detección y diagnóstico oportuno del cáncer de cuello uterino han crecido. </a:t>
            </a:r>
            <a:endParaRPr lang="es-MX" dirty="0" smtClean="0"/>
          </a:p>
          <a:p>
            <a:r>
              <a:rPr lang="es-MX" dirty="0" smtClean="0"/>
              <a:t>En </a:t>
            </a:r>
            <a:r>
              <a:rPr lang="es-MX" dirty="0"/>
              <a:t>Sector Salud cuenta con 513 </a:t>
            </a:r>
            <a:r>
              <a:rPr lang="es-MX" dirty="0" err="1"/>
              <a:t>colposcopistas</a:t>
            </a:r>
            <a:r>
              <a:rPr lang="es-MX" dirty="0"/>
              <a:t>, 867 </a:t>
            </a:r>
            <a:r>
              <a:rPr lang="es-MX" dirty="0" err="1"/>
              <a:t>citotecnólogos</a:t>
            </a:r>
            <a:r>
              <a:rPr lang="es-MX" dirty="0"/>
              <a:t>, 212 patólogos y 42 </a:t>
            </a:r>
            <a:r>
              <a:rPr lang="es-MX" dirty="0" err="1"/>
              <a:t>citólogos</a:t>
            </a:r>
            <a:r>
              <a:rPr lang="es-MX" dirty="0"/>
              <a:t> (incluyendo </a:t>
            </a:r>
            <a:r>
              <a:rPr lang="es-MX" dirty="0" err="1"/>
              <a:t>citopatólogos</a:t>
            </a:r>
            <a:r>
              <a:rPr lang="es-MX" dirty="0"/>
              <a:t>). </a:t>
            </a:r>
            <a:endParaRPr lang="es-MX" dirty="0" smtClean="0"/>
          </a:p>
          <a:p>
            <a:r>
              <a:rPr lang="es-MX" dirty="0" smtClean="0"/>
              <a:t>Estos </a:t>
            </a:r>
            <a:r>
              <a:rPr lang="es-MX" b="1" dirty="0">
                <a:solidFill>
                  <a:schemeClr val="accent1">
                    <a:lumMod val="75000"/>
                  </a:schemeClr>
                </a:solidFill>
              </a:rPr>
              <a:t>no se distribuyen equitativamente </a:t>
            </a:r>
            <a:r>
              <a:rPr lang="es-MX" dirty="0"/>
              <a:t>entre sus instituciones, ya que responden a las necesidades específicas de las clínicas y tipos de laboratorios implementados</a:t>
            </a:r>
            <a:r>
              <a:rPr lang="es-MX" dirty="0" smtClean="0"/>
              <a:t>.</a:t>
            </a:r>
          </a:p>
          <a:p>
            <a:r>
              <a:rPr lang="es-MX" dirty="0" smtClean="0"/>
              <a:t> </a:t>
            </a:r>
            <a:r>
              <a:rPr lang="es-MX" dirty="0"/>
              <a:t>Las dos instituciones más importantes, definidas por el volumen de la población atendida </a:t>
            </a:r>
            <a:r>
              <a:rPr lang="es-MX" b="1" dirty="0"/>
              <a:t>SSA e IMSS (incluyendo al Programa Oportunidades</a:t>
            </a:r>
            <a:r>
              <a:rPr lang="es-MX" dirty="0"/>
              <a:t>), registran las mayores concentraciones de recursos humanos; pero la mayor </a:t>
            </a:r>
            <a:r>
              <a:rPr lang="es-MX" b="1" dirty="0"/>
              <a:t>heterogeneidad de los recursos humanos la presentan la SSA y el ISSSTE</a:t>
            </a:r>
            <a:r>
              <a:rPr lang="es-MX" dirty="0"/>
              <a:t>. </a:t>
            </a:r>
          </a:p>
        </p:txBody>
      </p:sp>
    </p:spTree>
    <p:extLst>
      <p:ext uri="{BB962C8B-B14F-4D97-AF65-F5344CB8AC3E}">
        <p14:creationId xmlns:p14="http://schemas.microsoft.com/office/powerpoint/2010/main" val="1427196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624110"/>
            <a:ext cx="8915401" cy="904439"/>
          </a:xfrm>
        </p:spPr>
        <p:txBody>
          <a:bodyPr>
            <a:normAutofit fontScale="90000"/>
          </a:bodyPr>
          <a:lstStyle/>
          <a:p>
            <a:r>
              <a:rPr lang="es-MX" dirty="0" smtClean="0"/>
              <a:t>Gestión Para Resultados (GpR).</a:t>
            </a:r>
            <a:br>
              <a:rPr lang="es-MX" dirty="0" smtClean="0"/>
            </a:br>
            <a:r>
              <a:rPr lang="es-MX" sz="3100" dirty="0" smtClean="0"/>
              <a:t>Introducción.</a:t>
            </a:r>
            <a:endParaRPr lang="es-MX" sz="3100" dirty="0"/>
          </a:p>
        </p:txBody>
      </p:sp>
      <p:sp>
        <p:nvSpPr>
          <p:cNvPr id="3" name="Marcador de contenido 2"/>
          <p:cNvSpPr>
            <a:spLocks noGrp="1"/>
          </p:cNvSpPr>
          <p:nvPr>
            <p:ph idx="1"/>
          </p:nvPr>
        </p:nvSpPr>
        <p:spPr>
          <a:xfrm>
            <a:off x="2589212" y="1719618"/>
            <a:ext cx="8915399" cy="4191604"/>
          </a:xfrm>
        </p:spPr>
        <p:txBody>
          <a:bodyPr>
            <a:normAutofit fontScale="92500" lnSpcReduction="20000"/>
          </a:bodyPr>
          <a:lstStyle/>
          <a:p>
            <a:pPr algn="just"/>
            <a:r>
              <a:rPr lang="es-MX" dirty="0"/>
              <a:t>La gestión para resultados es un enfoque de gestión que se orienta  al cumplimiento de resultados, con el fin de mejorar la eficacia, eficiencia, calidad y efectividad en el uso de los recursos públicos y, por ende, la creación de </a:t>
            </a:r>
            <a:r>
              <a:rPr lang="es-MX" b="1" dirty="0"/>
              <a:t>valor público.</a:t>
            </a:r>
          </a:p>
          <a:p>
            <a:pPr algn="just"/>
            <a:r>
              <a:rPr lang="es-MX" dirty="0"/>
              <a:t>Desde el  año de 2008  con la reforma al artículo 134 de la constitución mexicana, el Gobierno Federal está impulsando el enfoque de Gestión para Resultados en la administración pública de los tres niveles de gobierno.</a:t>
            </a:r>
          </a:p>
          <a:p>
            <a:r>
              <a:rPr lang="es-MX" dirty="0"/>
              <a:t> </a:t>
            </a:r>
            <a:r>
              <a:rPr lang="es-MX" dirty="0" smtClean="0"/>
              <a:t>Esta estrategia consiste </a:t>
            </a:r>
            <a:r>
              <a:rPr lang="es-MX" dirty="0"/>
              <a:t>en relacionar  la planeación, el proceso presupuestario y la ejecución del gasto público, con el apoyo de la metodología de “marco lógico” o matriz de indicadores para medir resultados, esto es, relacionar el gasto público con el desempeño, </a:t>
            </a:r>
            <a:r>
              <a:rPr lang="es-MX" dirty="0" smtClean="0"/>
              <a:t>a lo que llamaremos </a:t>
            </a:r>
            <a:r>
              <a:rPr lang="es-MX" dirty="0"/>
              <a:t>el </a:t>
            </a:r>
            <a:r>
              <a:rPr lang="es-MX" b="1" dirty="0"/>
              <a:t>Presupuesto basado en Resultados (PbR).</a:t>
            </a:r>
          </a:p>
          <a:p>
            <a:pPr algn="just"/>
            <a:r>
              <a:rPr lang="es-MX" dirty="0"/>
              <a:t>A través del </a:t>
            </a:r>
            <a:r>
              <a:rPr lang="es-MX" b="1" dirty="0"/>
              <a:t>Sistema de </a:t>
            </a:r>
            <a:r>
              <a:rPr lang="es-MX" b="1" dirty="0" smtClean="0"/>
              <a:t>Evaluación de </a:t>
            </a:r>
            <a:r>
              <a:rPr lang="es-MX" b="1" dirty="0"/>
              <a:t>Desempeño (SED)</a:t>
            </a:r>
            <a:r>
              <a:rPr lang="es-MX" dirty="0"/>
              <a:t>   (otro componente central del nuevo enfoque) se </a:t>
            </a:r>
            <a:r>
              <a:rPr lang="es-MX" dirty="0" smtClean="0"/>
              <a:t>da </a:t>
            </a:r>
            <a:r>
              <a:rPr lang="es-MX" dirty="0"/>
              <a:t>seguimiento y se </a:t>
            </a:r>
            <a:r>
              <a:rPr lang="es-MX" dirty="0" smtClean="0"/>
              <a:t>evalúan </a:t>
            </a:r>
            <a:r>
              <a:rPr lang="es-MX" dirty="0"/>
              <a:t>los logros de cada programa sectorial, puesto que en el SED  se concentra y distribuye la información sobre desempeño de  los distintos programas gubernamentales.</a:t>
            </a:r>
          </a:p>
          <a:p>
            <a:endParaRPr lang="es-MX" dirty="0"/>
          </a:p>
        </p:txBody>
      </p:sp>
    </p:spTree>
    <p:extLst>
      <p:ext uri="{BB962C8B-B14F-4D97-AF65-F5344CB8AC3E}">
        <p14:creationId xmlns:p14="http://schemas.microsoft.com/office/powerpoint/2010/main" val="3671108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586854"/>
            <a:ext cx="8915400" cy="5324368"/>
          </a:xfrm>
        </p:spPr>
        <p:txBody>
          <a:bodyPr/>
          <a:lstStyle/>
          <a:p>
            <a:r>
              <a:rPr lang="es-MX" dirty="0"/>
              <a:t>En estas instituciones además de los </a:t>
            </a:r>
            <a:r>
              <a:rPr lang="es-MX" dirty="0" err="1"/>
              <a:t>citotecnólogos</a:t>
            </a:r>
            <a:r>
              <a:rPr lang="es-MX" dirty="0"/>
              <a:t> y </a:t>
            </a:r>
            <a:r>
              <a:rPr lang="es-MX" dirty="0" err="1"/>
              <a:t>colposcopistas</a:t>
            </a:r>
            <a:r>
              <a:rPr lang="es-MX" dirty="0"/>
              <a:t>, también se cuenta con patólogos y </a:t>
            </a:r>
            <a:r>
              <a:rPr lang="es-MX" dirty="0" err="1"/>
              <a:t>citopatólogos</a:t>
            </a:r>
            <a:r>
              <a:rPr lang="es-MX" dirty="0"/>
              <a:t>. </a:t>
            </a:r>
            <a:endParaRPr lang="es-MX" dirty="0" smtClean="0"/>
          </a:p>
          <a:p>
            <a:r>
              <a:rPr lang="es-MX" dirty="0" smtClean="0"/>
              <a:t>A </a:t>
            </a:r>
            <a:r>
              <a:rPr lang="es-MX" dirty="0"/>
              <a:t>pesar del crecimiento de los recursos, se aprecia una situación similar a la del cáncer mamario: </a:t>
            </a:r>
            <a:r>
              <a:rPr lang="es-MX" b="1" dirty="0"/>
              <a:t>el insuficiente crecimiento de los recursos humanos </a:t>
            </a:r>
            <a:r>
              <a:rPr lang="es-MX" dirty="0"/>
              <a:t>para satisfacer la mayor demanda que exige la ampliación de la infraestructura material</a:t>
            </a:r>
            <a:r>
              <a:rPr lang="es-MX" dirty="0" smtClean="0"/>
              <a:t>.</a:t>
            </a:r>
          </a:p>
          <a:p>
            <a:r>
              <a:rPr lang="es-MX" dirty="0" smtClean="0"/>
              <a:t> </a:t>
            </a:r>
            <a:r>
              <a:rPr lang="es-MX" dirty="0"/>
              <a:t>La demanda de estos especialistas en todas las instituciones del sector, precisa de la integración de estrategias sectoriales para la creación de </a:t>
            </a:r>
            <a:r>
              <a:rPr lang="es-MX" b="1" dirty="0"/>
              <a:t>nuevos especialistas </a:t>
            </a:r>
            <a:r>
              <a:rPr lang="es-MX" dirty="0"/>
              <a:t>y el fortalecimiento técnico de los existentes. </a:t>
            </a:r>
            <a:endParaRPr lang="es-MX" dirty="0" smtClean="0"/>
          </a:p>
          <a:p>
            <a:r>
              <a:rPr lang="es-MX" dirty="0" smtClean="0"/>
              <a:t>Este </a:t>
            </a:r>
            <a:r>
              <a:rPr lang="es-MX" dirty="0"/>
              <a:t>punto es más patente en la atención </a:t>
            </a:r>
            <a:r>
              <a:rPr lang="es-MX" dirty="0" err="1"/>
              <a:t>colposcópica</a:t>
            </a:r>
            <a:r>
              <a:rPr lang="es-MX" dirty="0"/>
              <a:t>, en la cual las 428 clínicas se distribuyen de </a:t>
            </a:r>
            <a:r>
              <a:rPr lang="es-MX" b="1" dirty="0"/>
              <a:t>manera desigual </a:t>
            </a:r>
            <a:r>
              <a:rPr lang="es-MX" dirty="0"/>
              <a:t>en las entidades e instituciones, haciendo necesaria una mayor interacción entre las mismas.</a:t>
            </a:r>
          </a:p>
        </p:txBody>
      </p:sp>
    </p:spTree>
    <p:extLst>
      <p:ext uri="{BB962C8B-B14F-4D97-AF65-F5344CB8AC3E}">
        <p14:creationId xmlns:p14="http://schemas.microsoft.com/office/powerpoint/2010/main" val="14789377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Avances 2006-2012 </a:t>
            </a:r>
          </a:p>
        </p:txBody>
      </p:sp>
      <p:sp>
        <p:nvSpPr>
          <p:cNvPr id="3" name="Marcador de contenido 2"/>
          <p:cNvSpPr>
            <a:spLocks noGrp="1"/>
          </p:cNvSpPr>
          <p:nvPr>
            <p:ph idx="1"/>
          </p:nvPr>
        </p:nvSpPr>
        <p:spPr>
          <a:xfrm>
            <a:off x="2589212" y="1310185"/>
            <a:ext cx="8915400" cy="5240740"/>
          </a:xfrm>
        </p:spPr>
        <p:txBody>
          <a:bodyPr>
            <a:normAutofit fontScale="70000" lnSpcReduction="20000"/>
          </a:bodyPr>
          <a:lstStyle/>
          <a:p>
            <a:r>
              <a:rPr lang="es-MX" dirty="0"/>
              <a:t>Durante la pasada administración numerosas acciones fortalecieron las estrategias para el manejo del cáncer de mama y cuello uterino en las instituciones del Sistema Nacional de Salud, de las que se destaca</a:t>
            </a:r>
            <a:r>
              <a:rPr lang="es-MX" dirty="0" smtClean="0"/>
              <a:t>:</a:t>
            </a:r>
          </a:p>
          <a:p>
            <a:r>
              <a:rPr lang="es-MX" dirty="0" smtClean="0"/>
              <a:t> </a:t>
            </a:r>
            <a:r>
              <a:rPr lang="es-MX" dirty="0"/>
              <a:t>• Elaboración, impresión y distribución entre la población en riesgo de diversos materiales educativos para la apropiación de conocimientos y estrategias de autocuidado sobre la identificación de factores de riesgos, signos y el aumento de la demanda de servicios de detección oportuna. </a:t>
            </a:r>
            <a:endParaRPr lang="es-MX" dirty="0" smtClean="0"/>
          </a:p>
          <a:p>
            <a:r>
              <a:rPr lang="es-MX" dirty="0" smtClean="0"/>
              <a:t>• </a:t>
            </a:r>
            <a:r>
              <a:rPr lang="es-MX" dirty="0"/>
              <a:t>Publicidad educativa, mediante mensajes audiovisuales (spot de radios y perifoneo, botones promocionales, pendones, imanes para refrigeradores, bolsas para celulares, carteles) de conocimientos y técnicas para la apropiación de las habilidades señaladas. </a:t>
            </a:r>
            <a:endParaRPr lang="es-MX" dirty="0" smtClean="0"/>
          </a:p>
          <a:p>
            <a:r>
              <a:rPr lang="es-MX" dirty="0" smtClean="0"/>
              <a:t>• </a:t>
            </a:r>
            <a:r>
              <a:rPr lang="es-MX" dirty="0"/>
              <a:t>Establecimiento de la Estrategia 100x100 en los 125 municipios con menor índice de desarrollo humano para la detección de cáncer de cuello uterino (2008), que incluyó la introducción de la vacunación contra la infección por virus de papiloma humano asociados a cáncer de cuello uterino en adolescentes de 12 a 16 años de los municipios más pobres del país. Para 2009, se estableció la política de vacunación con esquema extendido (0-6-60 meses) en niñas de 9 años y se amplió el universo a 161 municipios distribuidos en siete entidades. Para 2010 se extendió la estrategia a 189 municipios de 12 entidades y para 2011 se aplicó la vacuna en mujeres sin seguridad social de las 32 entidades federativas. Finalmente, en 2012 la vacuna contra VPH se integró al esquema nacional de vacunación, adquiriendo carácter universal para las niñas que cursan el 5º año de primaria, así como para las no escolarizadas de 11 años. </a:t>
            </a:r>
            <a:endParaRPr lang="es-MX" dirty="0" smtClean="0"/>
          </a:p>
          <a:p>
            <a:r>
              <a:rPr lang="es-MX" dirty="0" smtClean="0"/>
              <a:t>• </a:t>
            </a:r>
            <a:r>
              <a:rPr lang="es-MX" dirty="0"/>
              <a:t>Introducción de la detección biomolecular de los serotipos de virus de papiloma humano asociados a cáncer de cuello uterino en mujeres de 35 a 64 años de edad en la Secretaría de Salud (2009) y el ISSSTE (2010). </a:t>
            </a:r>
            <a:endParaRPr lang="es-MX" dirty="0" smtClean="0"/>
          </a:p>
          <a:p>
            <a:r>
              <a:rPr lang="es-MX" dirty="0" smtClean="0"/>
              <a:t>• </a:t>
            </a:r>
            <a:r>
              <a:rPr lang="es-MX" dirty="0"/>
              <a:t>Creación de 12 Unidades especializadas médicas en detección y diagnóstico de Cáncer de Mama en la SSA (UNEME-DEDICAM). </a:t>
            </a:r>
            <a:endParaRPr lang="es-MX" dirty="0" smtClean="0"/>
          </a:p>
          <a:p>
            <a:r>
              <a:rPr lang="es-MX" dirty="0" smtClean="0"/>
              <a:t>• </a:t>
            </a:r>
            <a:r>
              <a:rPr lang="es-MX" dirty="0"/>
              <a:t>Consolidación del Sistema de Información en Cáncer de la Mujer (SICAM) para el monitoreo, evaluación y vigilancia epidemiológica del Cáncer de la Mujer en la SSA. </a:t>
            </a:r>
          </a:p>
        </p:txBody>
      </p:sp>
    </p:spTree>
    <p:extLst>
      <p:ext uri="{BB962C8B-B14F-4D97-AF65-F5344CB8AC3E}">
        <p14:creationId xmlns:p14="http://schemas.microsoft.com/office/powerpoint/2010/main" val="1708232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CONTRASTES</a:t>
            </a:r>
            <a:endParaRPr lang="es-MX" dirty="0"/>
          </a:p>
        </p:txBody>
      </p:sp>
      <p:pic>
        <p:nvPicPr>
          <p:cNvPr id="7"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2838" y="3858189"/>
            <a:ext cx="5015584" cy="2917228"/>
          </a:xfrm>
        </p:spPr>
      </p:pic>
      <p:sp>
        <p:nvSpPr>
          <p:cNvPr id="6" name="Marcador de texto 5"/>
          <p:cNvSpPr>
            <a:spLocks noGrp="1"/>
          </p:cNvSpPr>
          <p:nvPr>
            <p:ph type="body" sz="half" idx="2"/>
          </p:nvPr>
        </p:nvSpPr>
        <p:spPr/>
        <p:txBody>
          <a:bodyPr/>
          <a:lstStyle/>
          <a:p>
            <a:r>
              <a:rPr lang="es-MX" dirty="0"/>
              <a:t>El comportamiento del cáncer de la mujer es diferente por entidades federativas. Este está asociado con los procesos de envejecimiento poblacional y la apropiación de estilos de </a:t>
            </a:r>
            <a:r>
              <a:rPr lang="es-MX" b="1" dirty="0">
                <a:solidFill>
                  <a:schemeClr val="accent1">
                    <a:lumMod val="75000"/>
                  </a:schemeClr>
                </a:solidFill>
              </a:rPr>
              <a:t>vida occidentales</a:t>
            </a:r>
            <a:r>
              <a:rPr lang="es-MX" dirty="0"/>
              <a:t>, afecta con mayor incidencia y mortalidad a las mujeres que habitan en las entidades federativas de la </a:t>
            </a:r>
            <a:r>
              <a:rPr lang="es-MX" b="1" dirty="0">
                <a:solidFill>
                  <a:schemeClr val="accent1">
                    <a:lumMod val="75000"/>
                  </a:schemeClr>
                </a:solidFill>
              </a:rPr>
              <a:t>frontera norte y región central</a:t>
            </a:r>
            <a:r>
              <a:rPr lang="es-MX" dirty="0"/>
              <a:t>; en cambio, el cáncer de cuello uterino, </a:t>
            </a:r>
            <a:r>
              <a:rPr lang="es-MX" sz="1600" dirty="0">
                <a:solidFill>
                  <a:schemeClr val="accent1">
                    <a:lumMod val="75000"/>
                  </a:schemeClr>
                </a:solidFill>
              </a:rPr>
              <a:t>asociado a la pobreza y marginación social</a:t>
            </a:r>
            <a:r>
              <a:rPr lang="es-MX" dirty="0"/>
              <a:t>, afecta con mayor incidencia y mortalidad a las mujeres —sobre todo rurales e indígenas— de las entidades federativas con mayor marginación social (región sur-sureste).</a:t>
            </a:r>
          </a:p>
          <a:p>
            <a:endParaRPr lang="es-MX"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201" y="446088"/>
            <a:ext cx="5049221" cy="3412101"/>
          </a:xfrm>
          <a:prstGeom prst="rect">
            <a:avLst/>
          </a:prstGeom>
        </p:spPr>
      </p:pic>
    </p:spTree>
    <p:extLst>
      <p:ext uri="{BB962C8B-B14F-4D97-AF65-F5344CB8AC3E}">
        <p14:creationId xmlns:p14="http://schemas.microsoft.com/office/powerpoint/2010/main" val="2416190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3200" dirty="0"/>
              <a:t>Retos 2013-2018 </a:t>
            </a:r>
          </a:p>
        </p:txBody>
      </p:sp>
      <p:sp>
        <p:nvSpPr>
          <p:cNvPr id="3" name="Marcador de contenido 2"/>
          <p:cNvSpPr>
            <a:spLocks noGrp="1"/>
          </p:cNvSpPr>
          <p:nvPr>
            <p:ph idx="1"/>
          </p:nvPr>
        </p:nvSpPr>
        <p:spPr/>
        <p:txBody>
          <a:bodyPr/>
          <a:lstStyle/>
          <a:p>
            <a:pPr algn="ctr"/>
            <a:r>
              <a:rPr lang="es-MX" dirty="0"/>
              <a:t>La necesidad de </a:t>
            </a:r>
            <a:r>
              <a:rPr lang="es-MX" b="1" dirty="0">
                <a:solidFill>
                  <a:schemeClr val="accent1">
                    <a:lumMod val="75000"/>
                  </a:schemeClr>
                </a:solidFill>
              </a:rPr>
              <a:t>capacitación del personal de unidades de primer nivel </a:t>
            </a:r>
            <a:r>
              <a:rPr lang="es-MX" dirty="0"/>
              <a:t>para la detección y referencia inmediata de las principales neoplasias, así como la falta de infraestructura y personal especializado para alcanzar coberturas mayores al 70% de la población, son el </a:t>
            </a:r>
            <a:r>
              <a:rPr lang="es-MX" sz="2000" b="1" dirty="0">
                <a:solidFill>
                  <a:schemeClr val="accent1">
                    <a:lumMod val="75000"/>
                  </a:schemeClr>
                </a:solidFill>
              </a:rPr>
              <a:t>principal problema para la detección con mastografía</a:t>
            </a:r>
            <a:r>
              <a:rPr lang="es-MX" dirty="0"/>
              <a:t>. </a:t>
            </a:r>
            <a:endParaRPr lang="es-MX" dirty="0" smtClean="0"/>
          </a:p>
          <a:p>
            <a:pPr algn="ctr"/>
            <a:r>
              <a:rPr lang="es-MX" dirty="0" smtClean="0"/>
              <a:t>El </a:t>
            </a:r>
            <a:r>
              <a:rPr lang="es-MX" dirty="0"/>
              <a:t>crecimiento de la población objetivo y las metas sexenales, no se han acompañado de un incremento en la plantilla de personal e infraestructura equiparable. Así mismo, las estrategias de subcontratación de servicios no han sido suficientes para cubrir el déficit en la capacidad instalada y se han realizado sin controles de calidad adecuados.</a:t>
            </a:r>
          </a:p>
        </p:txBody>
      </p:sp>
      <p:sp>
        <p:nvSpPr>
          <p:cNvPr id="4" name="Marcador de texto 3"/>
          <p:cNvSpPr>
            <a:spLocks noGrp="1"/>
          </p:cNvSpPr>
          <p:nvPr>
            <p:ph type="body" sz="half" idx="2"/>
          </p:nvPr>
        </p:nvSpPr>
        <p:spPr/>
        <p:txBody>
          <a:bodyPr>
            <a:normAutofit fontScale="92500" lnSpcReduction="20000"/>
          </a:bodyPr>
          <a:lstStyle/>
          <a:p>
            <a:pPr algn="just"/>
            <a:r>
              <a:rPr lang="es-MX" dirty="0"/>
              <a:t>Aunque en el momento actual el </a:t>
            </a:r>
            <a:r>
              <a:rPr lang="es-MX" dirty="0">
                <a:solidFill>
                  <a:schemeClr val="accent1">
                    <a:lumMod val="75000"/>
                  </a:schemeClr>
                </a:solidFill>
              </a:rPr>
              <a:t>cáncer de mama y el cáncer de cuello uterino </a:t>
            </a:r>
            <a:r>
              <a:rPr lang="es-MX" dirty="0"/>
              <a:t>constituyen una prioridad nacional e internacional, existen enormes desafíos para su atención, los cuales se visualizan como retos para el cumplimiento de las metas del Programa</a:t>
            </a:r>
            <a:r>
              <a:rPr lang="es-MX" dirty="0" smtClean="0"/>
              <a:t>.</a:t>
            </a:r>
          </a:p>
          <a:p>
            <a:pPr algn="just"/>
            <a:r>
              <a:rPr lang="es-MX" dirty="0"/>
              <a:t>El cambio hacia una </a:t>
            </a:r>
            <a:r>
              <a:rPr lang="es-MX" dirty="0">
                <a:solidFill>
                  <a:schemeClr val="accent1">
                    <a:lumMod val="75000"/>
                  </a:schemeClr>
                </a:solidFill>
              </a:rPr>
              <a:t>cultura de calidad </a:t>
            </a:r>
            <a:r>
              <a:rPr lang="es-MX" dirty="0"/>
              <a:t>en los procesos de tamizaje, desde la toma de estudios al procesamiento, interpretación y entrega de resultados es uno de los mayores retos del Programa, ya que incide directamente en la efectividad de las intervenciones y la eficiencia en el ejercicio de los recursos</a:t>
            </a:r>
            <a:r>
              <a:rPr lang="es-MX" dirty="0" smtClean="0"/>
              <a:t>.</a:t>
            </a:r>
          </a:p>
          <a:p>
            <a:pPr algn="just"/>
            <a:r>
              <a:rPr lang="es-MX" dirty="0" smtClean="0"/>
              <a:t> </a:t>
            </a:r>
            <a:r>
              <a:rPr lang="es-MX" dirty="0"/>
              <a:t>La instrumentación de controles de calidad internos y externos en laboratorios y gabinetes, así como estrategias de mejora continua de la calidad en un contexto de saturación de actividades del personal, requiere de acciones de innovación y sensibilización a todos los niveles. </a:t>
            </a:r>
          </a:p>
        </p:txBody>
      </p:sp>
    </p:spTree>
    <p:extLst>
      <p:ext uri="{BB962C8B-B14F-4D97-AF65-F5344CB8AC3E}">
        <p14:creationId xmlns:p14="http://schemas.microsoft.com/office/powerpoint/2010/main" val="3729674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MX" dirty="0"/>
              <a:t>Alineación con el Plan Nacional de Desarrollo 2013-2018 </a:t>
            </a:r>
          </a:p>
        </p:txBody>
      </p:sp>
      <p:sp>
        <p:nvSpPr>
          <p:cNvPr id="7" name="Marcador de contenido 6"/>
          <p:cNvSpPr>
            <a:spLocks noGrp="1"/>
          </p:cNvSpPr>
          <p:nvPr>
            <p:ph sz="half" idx="2"/>
          </p:nvPr>
        </p:nvSpPr>
        <p:spPr>
          <a:xfrm>
            <a:off x="2589212" y="1905000"/>
            <a:ext cx="4342893" cy="3998026"/>
          </a:xfrm>
        </p:spPr>
        <p:txBody>
          <a:bodyPr>
            <a:normAutofit fontScale="85000" lnSpcReduction="10000"/>
          </a:bodyPr>
          <a:lstStyle/>
          <a:p>
            <a:pPr algn="ctr"/>
            <a:r>
              <a:rPr lang="es-MX" dirty="0" smtClean="0"/>
              <a:t>Las </a:t>
            </a:r>
            <a:r>
              <a:rPr lang="es-MX" dirty="0"/>
              <a:t>políticas nacionales referidas al manejo del cáncer de la mujer, orientadas al fortalecimiento de la salud sexual y reproductiva y las condiciones de vida de las mujeres mexicanas, principalmente de las pertenecientes a los grupos etarios entre los 25 y 69 años de edad, incorporan las siguientes dimensiones: </a:t>
            </a:r>
            <a:endParaRPr lang="es-MX" dirty="0" smtClean="0"/>
          </a:p>
          <a:p>
            <a:pPr algn="ctr"/>
            <a:r>
              <a:rPr lang="es-MX" dirty="0"/>
              <a:t>• Estrategias, basadas en las mejores prácticas, y en correspondencia con las características sociodemográficas de las poblaciones, para mejorar el acceso, cobertura y calidad de las acciones de promoción de la salud, detección, diagnóstico y seguimiento del cáncer de la mujer</a:t>
            </a:r>
            <a:endParaRPr lang="es-MX" dirty="0" smtClean="0"/>
          </a:p>
          <a:p>
            <a:pPr algn="ctr"/>
            <a:endParaRPr lang="es-MX" dirty="0"/>
          </a:p>
        </p:txBody>
      </p:sp>
      <p:sp>
        <p:nvSpPr>
          <p:cNvPr id="9" name="Marcador de contenido 8"/>
          <p:cNvSpPr>
            <a:spLocks noGrp="1"/>
          </p:cNvSpPr>
          <p:nvPr>
            <p:ph sz="quarter" idx="4"/>
          </p:nvPr>
        </p:nvSpPr>
        <p:spPr>
          <a:xfrm>
            <a:off x="7166957" y="1905000"/>
            <a:ext cx="4338674" cy="3994798"/>
          </a:xfrm>
        </p:spPr>
        <p:txBody>
          <a:bodyPr>
            <a:normAutofit fontScale="70000" lnSpcReduction="20000"/>
          </a:bodyPr>
          <a:lstStyle/>
          <a:p>
            <a:r>
              <a:rPr lang="es-MX" dirty="0" smtClean="0"/>
              <a:t>. </a:t>
            </a:r>
            <a:r>
              <a:rPr lang="es-MX" dirty="0"/>
              <a:t>• Implementación de estrategias, programas, proyectos y acciones, basados en evidencia científicas de experiencias nacionales e internacionales y con perspectiva de género. </a:t>
            </a:r>
            <a:endParaRPr lang="es-MX" dirty="0" smtClean="0"/>
          </a:p>
          <a:p>
            <a:r>
              <a:rPr lang="es-MX" dirty="0" smtClean="0"/>
              <a:t>• </a:t>
            </a:r>
            <a:r>
              <a:rPr lang="es-MX" dirty="0"/>
              <a:t>Coordinación interinstitucional para la universalización de procedimientos, prácticas, esfuerzos e impactos; entre ellos, los esfuerzos destinados a la universalización del tamizaje del cáncer de mama por mastografía. </a:t>
            </a:r>
            <a:endParaRPr lang="es-MX" dirty="0" smtClean="0"/>
          </a:p>
          <a:p>
            <a:r>
              <a:rPr lang="es-MX" dirty="0" smtClean="0"/>
              <a:t>• </a:t>
            </a:r>
            <a:r>
              <a:rPr lang="es-MX" dirty="0"/>
              <a:t>Participación de la sociedad civil organizada y la ciudadanía en los procesos para mejorar el acceso a los servicios y las acciones de incidencia política (monitoreo y vigilancia ciudadana). </a:t>
            </a:r>
            <a:endParaRPr lang="es-MX" dirty="0" smtClean="0"/>
          </a:p>
          <a:p>
            <a:r>
              <a:rPr lang="es-MX" dirty="0" smtClean="0"/>
              <a:t>• </a:t>
            </a:r>
            <a:r>
              <a:rPr lang="es-MX" dirty="0"/>
              <a:t>Disminución de brechas en salud, de acuerdo con las tendencias epidemiológicas del cáncer de la mujer y de las características sociodemográficas de las </a:t>
            </a:r>
            <a:r>
              <a:rPr lang="es-MX" dirty="0" smtClean="0"/>
              <a:t>poblaciones</a:t>
            </a:r>
            <a:endParaRPr lang="es-MX" dirty="0"/>
          </a:p>
        </p:txBody>
      </p:sp>
    </p:spTree>
    <p:extLst>
      <p:ext uri="{BB962C8B-B14F-4D97-AF65-F5344CB8AC3E}">
        <p14:creationId xmlns:p14="http://schemas.microsoft.com/office/powerpoint/2010/main" val="3133172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2589212" y="900752"/>
            <a:ext cx="4342893" cy="5002274"/>
          </a:xfrm>
        </p:spPr>
        <p:txBody>
          <a:bodyPr>
            <a:normAutofit lnSpcReduction="10000"/>
          </a:bodyPr>
          <a:lstStyle/>
          <a:p>
            <a:pPr algn="just"/>
            <a:r>
              <a:rPr lang="es-MX" dirty="0"/>
              <a:t>. • Gasto en servicios de salud, como inversión responsable, con relación a las características sociodemográficas de las poblaciones</a:t>
            </a:r>
            <a:r>
              <a:rPr lang="es-MX" dirty="0" smtClean="0"/>
              <a:t>.</a:t>
            </a:r>
          </a:p>
          <a:p>
            <a:pPr algn="just"/>
            <a:r>
              <a:rPr lang="es-MX" dirty="0" smtClean="0"/>
              <a:t> </a:t>
            </a:r>
            <a:r>
              <a:rPr lang="es-MX" dirty="0"/>
              <a:t>• Monitoreo y evaluación sistemáticos para la mejora continua del Programa. </a:t>
            </a:r>
            <a:endParaRPr lang="es-MX" dirty="0" smtClean="0"/>
          </a:p>
          <a:p>
            <a:pPr algn="just"/>
            <a:r>
              <a:rPr lang="es-MX" dirty="0" smtClean="0"/>
              <a:t>• </a:t>
            </a:r>
            <a:r>
              <a:rPr lang="es-MX" dirty="0"/>
              <a:t>Coordinación con las instituciones pertenecientes al Sistema Nacional de Salud para la universalización de un registro de información y fuentes estadísticas, con enfoque étnico y perspectiva de género, para el mejoramiento de la vigilancia epidemiológica. </a:t>
            </a:r>
          </a:p>
          <a:p>
            <a:endParaRPr lang="es-MX" dirty="0"/>
          </a:p>
        </p:txBody>
      </p:sp>
      <p:pic>
        <p:nvPicPr>
          <p:cNvPr id="7" name="Marcador de contenido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399156" y="1105469"/>
            <a:ext cx="4449298" cy="2961564"/>
          </a:xfrm>
        </p:spPr>
      </p:pic>
      <p:sp>
        <p:nvSpPr>
          <p:cNvPr id="8" name="CuadroTexto 7"/>
          <p:cNvSpPr txBox="1"/>
          <p:nvPr/>
        </p:nvSpPr>
        <p:spPr>
          <a:xfrm>
            <a:off x="7438030" y="4244454"/>
            <a:ext cx="4367283" cy="738664"/>
          </a:xfrm>
          <a:prstGeom prst="rect">
            <a:avLst/>
          </a:prstGeom>
          <a:noFill/>
        </p:spPr>
        <p:txBody>
          <a:bodyPr wrap="square" rtlCol="0">
            <a:spAutoFit/>
          </a:bodyPr>
          <a:lstStyle/>
          <a:p>
            <a:r>
              <a:rPr lang="es-MX" sz="1400" i="1" dirty="0"/>
              <a:t>Con una inversión de 67 millones de pesos, el Hospital General de México “Eduardo Liceaga” será el primer centro en </a:t>
            </a:r>
            <a:r>
              <a:rPr lang="es-MX" sz="1400" i="1" dirty="0" smtClean="0"/>
              <a:t>Latinoamérica.</a:t>
            </a:r>
            <a:endParaRPr lang="es-MX" sz="1400" i="1" dirty="0"/>
          </a:p>
        </p:txBody>
      </p:sp>
    </p:spTree>
    <p:extLst>
      <p:ext uri="{BB962C8B-B14F-4D97-AF65-F5344CB8AC3E}">
        <p14:creationId xmlns:p14="http://schemas.microsoft.com/office/powerpoint/2010/main" val="31932606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s-MX" dirty="0" smtClean="0"/>
              <a:t>Alineación con el PND eje 2</a:t>
            </a:r>
            <a:endParaRPr lang="es-MX" dirty="0"/>
          </a:p>
        </p:txBody>
      </p:sp>
      <p:pic>
        <p:nvPicPr>
          <p:cNvPr id="9" name="Marcador de contenido 8"/>
          <p:cNvPicPr>
            <a:picLocks noGrp="1" noChangeAspect="1"/>
          </p:cNvPicPr>
          <p:nvPr>
            <p:ph sz="half" idx="1"/>
          </p:nvPr>
        </p:nvPicPr>
        <p:blipFill>
          <a:blip r:embed="rId2"/>
          <a:stretch>
            <a:fillRect/>
          </a:stretch>
        </p:blipFill>
        <p:spPr>
          <a:xfrm>
            <a:off x="2439088" y="2126222"/>
            <a:ext cx="4620218" cy="3777622"/>
          </a:xfrm>
          <a:prstGeom prst="rect">
            <a:avLst/>
          </a:prstGeom>
        </p:spPr>
      </p:pic>
      <p:pic>
        <p:nvPicPr>
          <p:cNvPr id="12" name="Marcador de contenido 11"/>
          <p:cNvPicPr>
            <a:picLocks noGrp="1" noChangeAspect="1"/>
          </p:cNvPicPr>
          <p:nvPr>
            <p:ph sz="half" idx="2"/>
          </p:nvPr>
        </p:nvPicPr>
        <p:blipFill>
          <a:blip r:embed="rId3"/>
          <a:stretch>
            <a:fillRect/>
          </a:stretch>
        </p:blipFill>
        <p:spPr>
          <a:xfrm>
            <a:off x="7002103" y="2224586"/>
            <a:ext cx="4502510" cy="3679258"/>
          </a:xfrm>
          <a:prstGeom prst="rect">
            <a:avLst/>
          </a:prstGeom>
        </p:spPr>
      </p:pic>
    </p:spTree>
    <p:extLst>
      <p:ext uri="{BB962C8B-B14F-4D97-AF65-F5344CB8AC3E}">
        <p14:creationId xmlns:p14="http://schemas.microsoft.com/office/powerpoint/2010/main" val="2051460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2592925" y="624109"/>
            <a:ext cx="8911687" cy="986327"/>
          </a:xfrm>
        </p:spPr>
        <p:txBody>
          <a:bodyPr>
            <a:normAutofit fontScale="90000"/>
          </a:bodyPr>
          <a:lstStyle/>
          <a:p>
            <a:r>
              <a:rPr lang="es-MX" sz="4000" dirty="0"/>
              <a:t>Organización del Programa </a:t>
            </a:r>
            <a:r>
              <a:rPr lang="es-MX" sz="4000" dirty="0" smtClean="0"/>
              <a:t/>
            </a:r>
            <a:br>
              <a:rPr lang="es-MX" sz="4000" dirty="0" smtClean="0"/>
            </a:br>
            <a:r>
              <a:rPr lang="es-MX" sz="2400" dirty="0"/>
              <a:t>Objetivos, Estrategias y Líneas de Acción </a:t>
            </a:r>
            <a:endParaRPr lang="es-MX" sz="4000" dirty="0"/>
          </a:p>
        </p:txBody>
      </p:sp>
      <p:sp>
        <p:nvSpPr>
          <p:cNvPr id="8" name="Marcador de contenido 7"/>
          <p:cNvSpPr>
            <a:spLocks noGrp="1"/>
          </p:cNvSpPr>
          <p:nvPr>
            <p:ph idx="1"/>
          </p:nvPr>
        </p:nvSpPr>
        <p:spPr>
          <a:xfrm>
            <a:off x="2589212" y="1610436"/>
            <a:ext cx="8915400" cy="4300786"/>
          </a:xfrm>
        </p:spPr>
        <p:txBody>
          <a:bodyPr/>
          <a:lstStyle/>
          <a:p>
            <a:r>
              <a:rPr lang="es-MX" sz="2400" b="1" dirty="0"/>
              <a:t>Objetivos: </a:t>
            </a:r>
            <a:endParaRPr lang="es-MX" sz="2400" b="1" dirty="0" smtClean="0"/>
          </a:p>
          <a:p>
            <a:pPr marL="0" indent="0">
              <a:buNone/>
            </a:pPr>
            <a:endParaRPr lang="es-MX" dirty="0" smtClean="0"/>
          </a:p>
          <a:p>
            <a:pPr lvl="1"/>
            <a:r>
              <a:rPr lang="es-MX" sz="2000" dirty="0" smtClean="0"/>
              <a:t>1</a:t>
            </a:r>
            <a:r>
              <a:rPr lang="es-MX" sz="2000" dirty="0"/>
              <a:t>. Incrementar la corresponsabilidad de mujeres y hombres en prevención y detección temprana del cáncer de mama y de cuello uterino. </a:t>
            </a:r>
            <a:endParaRPr lang="es-MX" sz="2000" dirty="0" smtClean="0"/>
          </a:p>
          <a:p>
            <a:pPr lvl="1"/>
            <a:r>
              <a:rPr lang="es-MX" sz="2000" dirty="0" smtClean="0"/>
              <a:t>2</a:t>
            </a:r>
            <a:r>
              <a:rPr lang="es-MX" sz="2000" dirty="0"/>
              <a:t>. Fortalecer la detección, seguimiento y tratamiento oportuno y de calidad de los casos de cáncer de mama y cuello uterino. </a:t>
            </a:r>
            <a:endParaRPr lang="es-MX" sz="2000" dirty="0" smtClean="0"/>
          </a:p>
          <a:p>
            <a:pPr lvl="1"/>
            <a:r>
              <a:rPr lang="es-MX" sz="2000" dirty="0" smtClean="0"/>
              <a:t>3</a:t>
            </a:r>
            <a:r>
              <a:rPr lang="es-MX" sz="2000" dirty="0"/>
              <a:t>. Contribuir a la convergencia de sistemas de información de cáncer entre las instituciones del Sistema Nacional de Salud.</a:t>
            </a:r>
          </a:p>
        </p:txBody>
      </p:sp>
    </p:spTree>
    <p:extLst>
      <p:ext uri="{BB962C8B-B14F-4D97-AF65-F5344CB8AC3E}">
        <p14:creationId xmlns:p14="http://schemas.microsoft.com/office/powerpoint/2010/main" val="3496189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8"/>
          <p:cNvSpPr>
            <a:spLocks noGrp="1"/>
          </p:cNvSpPr>
          <p:nvPr>
            <p:ph type="title"/>
          </p:nvPr>
        </p:nvSpPr>
        <p:spPr>
          <a:xfrm>
            <a:off x="2592924" y="624110"/>
            <a:ext cx="8911687" cy="1027269"/>
          </a:xfrm>
        </p:spPr>
        <p:txBody>
          <a:bodyPr>
            <a:noAutofit/>
          </a:bodyPr>
          <a:lstStyle/>
          <a:p>
            <a:r>
              <a:rPr lang="es-MX" sz="2000" b="1" dirty="0"/>
              <a:t>Objetivo 1. Incrementar la corresponsabilidad de mujeres y hombres en prevención y detección temprana del cáncer de mama y de cuello uterino. </a:t>
            </a:r>
          </a:p>
        </p:txBody>
      </p:sp>
      <p:sp>
        <p:nvSpPr>
          <p:cNvPr id="10" name="Marcador de contenido 9"/>
          <p:cNvSpPr>
            <a:spLocks noGrp="1"/>
          </p:cNvSpPr>
          <p:nvPr>
            <p:ph sz="half" idx="1"/>
          </p:nvPr>
        </p:nvSpPr>
        <p:spPr>
          <a:xfrm>
            <a:off x="2589212" y="1651379"/>
            <a:ext cx="4313864" cy="4722125"/>
          </a:xfrm>
        </p:spPr>
        <p:txBody>
          <a:bodyPr>
            <a:normAutofit fontScale="77500" lnSpcReduction="20000"/>
          </a:bodyPr>
          <a:lstStyle/>
          <a:p>
            <a:r>
              <a:rPr lang="es-MX" dirty="0"/>
              <a:t>En el caso particular de problemas de salud como los cánceres de mama y de cuello uterino, la evidencia científica demuestra que la clave del éxito está en la integración de la promoción, prevención y tamizaje como ejes centrales de los </a:t>
            </a:r>
            <a:r>
              <a:rPr lang="es-MX" dirty="0" smtClean="0"/>
              <a:t>programas</a:t>
            </a:r>
          </a:p>
          <a:p>
            <a:r>
              <a:rPr lang="es-MX" dirty="0"/>
              <a:t>En otras palabras, que la promoción y prevención de salud, no debe continuar reducida a mero agregado de salud pública, pues es el elemento esencial para la detección oportuna, misma que garantiza, en más del 90% de los casos, la sobrevivencia de la paciente. </a:t>
            </a:r>
            <a:endParaRPr lang="es-MX" dirty="0" smtClean="0"/>
          </a:p>
          <a:p>
            <a:r>
              <a:rPr lang="es-MX" dirty="0" smtClean="0"/>
              <a:t>Por </a:t>
            </a:r>
            <a:r>
              <a:rPr lang="es-MX" dirty="0"/>
              <a:t>ello, el presente Programa de Acción, consciente de la importancia de la participación activa de la ciudadanía, establece acciones para que adopte estilos de vida saludables, identifique signos de alarma de neoplasias ginecológicas y participe activamente en las estrategias de tamizaje. </a:t>
            </a:r>
          </a:p>
        </p:txBody>
      </p:sp>
      <p:sp>
        <p:nvSpPr>
          <p:cNvPr id="11" name="Marcador de contenido 10"/>
          <p:cNvSpPr>
            <a:spLocks noGrp="1"/>
          </p:cNvSpPr>
          <p:nvPr>
            <p:ph sz="half" idx="2"/>
          </p:nvPr>
        </p:nvSpPr>
        <p:spPr>
          <a:xfrm>
            <a:off x="7190747" y="1651379"/>
            <a:ext cx="4313864" cy="4858603"/>
          </a:xfrm>
        </p:spPr>
        <p:txBody>
          <a:bodyPr>
            <a:normAutofit fontScale="77500" lnSpcReduction="20000"/>
          </a:bodyPr>
          <a:lstStyle/>
          <a:p>
            <a:r>
              <a:rPr lang="es-MX" b="1" dirty="0">
                <a:solidFill>
                  <a:schemeClr val="accent1">
                    <a:lumMod val="75000"/>
                  </a:schemeClr>
                </a:solidFill>
              </a:rPr>
              <a:t>Estrategia 1.1</a:t>
            </a:r>
            <a:r>
              <a:rPr lang="es-MX" dirty="0"/>
              <a:t>. Contribuir a la promoción de estilos de vida saludables para la prevención del cáncer de la </a:t>
            </a:r>
            <a:r>
              <a:rPr lang="es-MX" dirty="0" smtClean="0"/>
              <a:t>mujer.</a:t>
            </a:r>
          </a:p>
          <a:p>
            <a:r>
              <a:rPr lang="es-MX" b="1" u="sng" dirty="0" smtClean="0"/>
              <a:t>Líneas </a:t>
            </a:r>
            <a:r>
              <a:rPr lang="es-MX" b="1" u="sng" dirty="0"/>
              <a:t>de </a:t>
            </a:r>
            <a:r>
              <a:rPr lang="es-MX" b="1" u="sng" dirty="0" smtClean="0"/>
              <a:t>acción</a:t>
            </a:r>
            <a:r>
              <a:rPr lang="es-MX" b="1" u="sng" dirty="0"/>
              <a:t>:</a:t>
            </a:r>
            <a:endParaRPr lang="es-MX" b="1" u="sng" dirty="0" smtClean="0"/>
          </a:p>
          <a:p>
            <a:pPr lvl="1"/>
            <a:r>
              <a:rPr lang="es-MX" dirty="0" smtClean="0"/>
              <a:t>1.1.1</a:t>
            </a:r>
            <a:r>
              <a:rPr lang="es-MX" dirty="0"/>
              <a:t>. Impulsar acciones de información, educación y comunicación de riesgos para la prevención de cáncer en la mujer. </a:t>
            </a:r>
          </a:p>
          <a:p>
            <a:pPr lvl="1"/>
            <a:r>
              <a:rPr lang="es-MX" dirty="0" smtClean="0"/>
              <a:t>1.1.2</a:t>
            </a:r>
            <a:r>
              <a:rPr lang="es-MX" dirty="0"/>
              <a:t>. Promover la lactancia materna, uso del condón, alimentación correcta, ácido fólico y actividad física, entre otras, para la prevención de cáncer en mujeres. </a:t>
            </a:r>
            <a:endParaRPr lang="es-MX" dirty="0" smtClean="0"/>
          </a:p>
          <a:p>
            <a:pPr lvl="1"/>
            <a:r>
              <a:rPr lang="es-MX" dirty="0" smtClean="0"/>
              <a:t>1.1.3</a:t>
            </a:r>
            <a:r>
              <a:rPr lang="es-MX" dirty="0"/>
              <a:t>. Fomentar la participación comunitaria de hombres y mujeres para la prevención y detección temprana del cáncer en la mujer</a:t>
            </a:r>
            <a:r>
              <a:rPr lang="es-MX" dirty="0" smtClean="0"/>
              <a:t>.</a:t>
            </a:r>
          </a:p>
          <a:p>
            <a:r>
              <a:rPr lang="es-MX" dirty="0" smtClean="0"/>
              <a:t> </a:t>
            </a:r>
            <a:r>
              <a:rPr lang="es-MX" b="1" dirty="0">
                <a:solidFill>
                  <a:schemeClr val="accent1">
                    <a:lumMod val="75000"/>
                  </a:schemeClr>
                </a:solidFill>
              </a:rPr>
              <a:t>Estrategia 1.2</a:t>
            </a:r>
            <a:r>
              <a:rPr lang="es-MX" dirty="0"/>
              <a:t>. Fomentar el conocimiento en la población para la identificación de signos y síntomas de cáncer de mama y de cuello uterino</a:t>
            </a:r>
            <a:r>
              <a:rPr lang="es-MX" b="1" u="sng" dirty="0"/>
              <a:t>. Líneas de acción: </a:t>
            </a:r>
            <a:endParaRPr lang="es-MX" b="1" u="sng" dirty="0" smtClean="0"/>
          </a:p>
          <a:p>
            <a:pPr lvl="1"/>
            <a:r>
              <a:rPr lang="es-MX" dirty="0" smtClean="0"/>
              <a:t>1.2.1</a:t>
            </a:r>
            <a:r>
              <a:rPr lang="es-MX" dirty="0"/>
              <a:t>. Difundir los principales signos y síntomas de cáncer de cuello uterino y cáncer de mama, para promover la búsqueda de atención oportuna</a:t>
            </a:r>
            <a:r>
              <a:rPr lang="es-MX" dirty="0" smtClean="0"/>
              <a:t>.</a:t>
            </a:r>
          </a:p>
          <a:p>
            <a:pPr lvl="1"/>
            <a:r>
              <a:rPr lang="es-MX" dirty="0" smtClean="0"/>
              <a:t> </a:t>
            </a:r>
            <a:r>
              <a:rPr lang="es-MX" dirty="0"/>
              <a:t>1.2.2. Fomentar la autoexploración mamaria mensual en mujeres a partir de los 20 años. </a:t>
            </a:r>
          </a:p>
        </p:txBody>
      </p:sp>
    </p:spTree>
    <p:extLst>
      <p:ext uri="{BB962C8B-B14F-4D97-AF65-F5344CB8AC3E}">
        <p14:creationId xmlns:p14="http://schemas.microsoft.com/office/powerpoint/2010/main" val="1951468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504967"/>
            <a:ext cx="8911687" cy="1514902"/>
          </a:xfrm>
        </p:spPr>
        <p:txBody>
          <a:bodyPr>
            <a:noAutofit/>
          </a:bodyPr>
          <a:lstStyle/>
          <a:p>
            <a:r>
              <a:rPr lang="es-MX" sz="2000" b="1" dirty="0"/>
              <a:t>Objetivo 2. Fortalecer la detección, seguimiento y tratamiento oportuno y de calidad de los casos de cáncer de mama y cuello uterino. </a:t>
            </a:r>
            <a:br>
              <a:rPr lang="es-MX" sz="2000" b="1" dirty="0"/>
            </a:br>
            <a:r>
              <a:rPr lang="es-MX" sz="1100" dirty="0"/>
              <a:t>Una de las principales razones de la elevada mortalidad del cáncer de cuello de uterino y del cáncer de mama estriba en que la mayoría de los casos se detectan en etapas avanzadas. Por lo que es necesario fortalecer las estrategias y acciones para incrementar la detección oportuna. </a:t>
            </a:r>
          </a:p>
        </p:txBody>
      </p:sp>
      <p:sp>
        <p:nvSpPr>
          <p:cNvPr id="3" name="Marcador de contenido 2"/>
          <p:cNvSpPr>
            <a:spLocks noGrp="1"/>
          </p:cNvSpPr>
          <p:nvPr>
            <p:ph sz="half" idx="1"/>
          </p:nvPr>
        </p:nvSpPr>
        <p:spPr>
          <a:xfrm>
            <a:off x="2589212" y="2133600"/>
            <a:ext cx="4313864" cy="3770244"/>
          </a:xfrm>
        </p:spPr>
        <p:txBody>
          <a:bodyPr>
            <a:normAutofit fontScale="77500" lnSpcReduction="20000"/>
          </a:bodyPr>
          <a:lstStyle/>
          <a:p>
            <a:r>
              <a:rPr lang="es-MX" dirty="0"/>
              <a:t>Estrategia 2.1. Impulsar las acciones de detección de cáncer del cuello uterino y cáncer de mama</a:t>
            </a:r>
            <a:r>
              <a:rPr lang="es-MX" dirty="0" smtClean="0"/>
              <a:t>.</a:t>
            </a:r>
          </a:p>
          <a:p>
            <a:r>
              <a:rPr lang="es-MX" b="1" u="sng" dirty="0" smtClean="0"/>
              <a:t> </a:t>
            </a:r>
            <a:r>
              <a:rPr lang="es-MX" b="1" u="sng" dirty="0"/>
              <a:t>Líneas de acción: </a:t>
            </a:r>
            <a:endParaRPr lang="es-MX" b="1" u="sng" dirty="0" smtClean="0"/>
          </a:p>
          <a:p>
            <a:pPr lvl="1"/>
            <a:r>
              <a:rPr lang="es-MX" dirty="0" smtClean="0"/>
              <a:t>2.1.1</a:t>
            </a:r>
            <a:r>
              <a:rPr lang="es-MX" dirty="0"/>
              <a:t>. Promover la exploración clínica de mama en mujeres mayores de 25 años</a:t>
            </a:r>
            <a:r>
              <a:rPr lang="es-MX" dirty="0" smtClean="0"/>
              <a:t>.</a:t>
            </a:r>
          </a:p>
          <a:p>
            <a:pPr lvl="1"/>
            <a:r>
              <a:rPr lang="es-MX" dirty="0" smtClean="0"/>
              <a:t> </a:t>
            </a:r>
            <a:r>
              <a:rPr lang="es-MX" dirty="0"/>
              <a:t>2.1.2. Promover la realización de la detección con mastografía en mujeres de 40 a 69 años con estándares de calidad</a:t>
            </a:r>
            <a:r>
              <a:rPr lang="es-MX" dirty="0" smtClean="0"/>
              <a:t>.</a:t>
            </a:r>
          </a:p>
          <a:p>
            <a:pPr lvl="1"/>
            <a:r>
              <a:rPr lang="es-MX" dirty="0" smtClean="0"/>
              <a:t> </a:t>
            </a:r>
            <a:r>
              <a:rPr lang="es-MX" dirty="0"/>
              <a:t>2.1.3. Promover la realización de la citología en mujeres de 25 a 64 años. </a:t>
            </a:r>
            <a:endParaRPr lang="es-MX" dirty="0" smtClean="0"/>
          </a:p>
          <a:p>
            <a:pPr lvl="1"/>
            <a:r>
              <a:rPr lang="es-MX" dirty="0" smtClean="0"/>
              <a:t>2.1.4</a:t>
            </a:r>
            <a:r>
              <a:rPr lang="es-MX" dirty="0"/>
              <a:t>. Focalizar el uso de tecnologías biomoleculares para elevar la efectividad del tamizaje de cáncer del cuello uterino en mujeres de 35 a 64 </a:t>
            </a:r>
            <a:r>
              <a:rPr lang="es-MX" dirty="0" smtClean="0"/>
              <a:t>años</a:t>
            </a:r>
            <a:endParaRPr lang="es-MX" dirty="0"/>
          </a:p>
        </p:txBody>
      </p:sp>
      <p:sp>
        <p:nvSpPr>
          <p:cNvPr id="4" name="Marcador de contenido 3"/>
          <p:cNvSpPr>
            <a:spLocks noGrp="1"/>
          </p:cNvSpPr>
          <p:nvPr>
            <p:ph sz="half" idx="2"/>
          </p:nvPr>
        </p:nvSpPr>
        <p:spPr/>
        <p:txBody>
          <a:bodyPr>
            <a:normAutofit fontScale="77500" lnSpcReduction="20000"/>
          </a:bodyPr>
          <a:lstStyle/>
          <a:p>
            <a:pPr marL="342900" lvl="1" indent="-342900"/>
            <a:r>
              <a:rPr lang="es-MX" dirty="0"/>
              <a:t>. Estrategia 2.2. Fomentar acciones de prevención y detección de cáncer del cuello uterino y de mama en grupos en situación de desventaja </a:t>
            </a:r>
            <a:r>
              <a:rPr lang="es-MX" dirty="0" smtClean="0"/>
              <a:t>social.</a:t>
            </a:r>
          </a:p>
          <a:p>
            <a:pPr marL="342900" lvl="1" indent="-342900"/>
            <a:r>
              <a:rPr lang="es-MX" b="1" u="sng" dirty="0"/>
              <a:t>Líneas de acción</a:t>
            </a:r>
            <a:r>
              <a:rPr lang="es-MX" b="1" u="sng" dirty="0" smtClean="0"/>
              <a:t>:</a:t>
            </a:r>
          </a:p>
          <a:p>
            <a:pPr marL="742950" lvl="2" indent="-342900"/>
            <a:r>
              <a:rPr lang="es-MX" dirty="0" smtClean="0"/>
              <a:t> </a:t>
            </a:r>
            <a:r>
              <a:rPr lang="es-MX" dirty="0"/>
              <a:t>2.2.1. Contribuir en las acciones de prevención primaria mediante la vacunación contra serotipos de VPH asociados a cáncer del cuello uterino. </a:t>
            </a:r>
            <a:endParaRPr lang="es-MX" dirty="0" smtClean="0"/>
          </a:p>
          <a:p>
            <a:pPr marL="742950" lvl="2" indent="-342900"/>
            <a:r>
              <a:rPr lang="es-MX" dirty="0" smtClean="0"/>
              <a:t>2.2.2</a:t>
            </a:r>
            <a:r>
              <a:rPr lang="es-MX" dirty="0"/>
              <a:t>. Promover la realización de acciones con enfoque intercultural en población indígena</a:t>
            </a:r>
            <a:r>
              <a:rPr lang="es-MX" dirty="0" smtClean="0"/>
              <a:t>.</a:t>
            </a:r>
          </a:p>
          <a:p>
            <a:pPr marL="742950" lvl="2" indent="-342900"/>
            <a:r>
              <a:rPr lang="es-MX" dirty="0" smtClean="0"/>
              <a:t> </a:t>
            </a:r>
            <a:r>
              <a:rPr lang="es-MX" dirty="0"/>
              <a:t>2.2.3. Colaborar en estrategias dirigidas a mujeres en situación de desventaja social como aquellas con VIH, reclusas, migrantes y de la diversidad sexual. </a:t>
            </a:r>
          </a:p>
        </p:txBody>
      </p:sp>
    </p:spTree>
    <p:extLst>
      <p:ext uri="{BB962C8B-B14F-4D97-AF65-F5344CB8AC3E}">
        <p14:creationId xmlns:p14="http://schemas.microsoft.com/office/powerpoint/2010/main" val="2330690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3" y="624110"/>
            <a:ext cx="8915400" cy="849848"/>
          </a:xfrm>
        </p:spPr>
        <p:txBody>
          <a:bodyPr/>
          <a:lstStyle/>
          <a:p>
            <a:r>
              <a:rPr lang="es-MX" dirty="0" smtClean="0"/>
              <a:t>¿Pero… qué es el PbR?</a:t>
            </a:r>
            <a:endParaRPr lang="es-MX" dirty="0"/>
          </a:p>
        </p:txBody>
      </p:sp>
      <p:sp>
        <p:nvSpPr>
          <p:cNvPr id="3" name="Marcador de contenido 2"/>
          <p:cNvSpPr>
            <a:spLocks noGrp="1"/>
          </p:cNvSpPr>
          <p:nvPr>
            <p:ph idx="1"/>
          </p:nvPr>
        </p:nvSpPr>
        <p:spPr>
          <a:xfrm>
            <a:off x="2589212" y="1624084"/>
            <a:ext cx="8915399" cy="4287138"/>
          </a:xfrm>
        </p:spPr>
        <p:txBody>
          <a:bodyPr>
            <a:normAutofit/>
          </a:bodyPr>
          <a:lstStyle/>
          <a:p>
            <a:pPr algn="just"/>
            <a:r>
              <a:rPr lang="es-MX" b="1" dirty="0"/>
              <a:t>El Presupuesto basados en Resultados (PbR)</a:t>
            </a:r>
            <a:r>
              <a:rPr lang="es-MX" dirty="0"/>
              <a:t>, es un procedimiento innovador prácticamente en nuestro país (refiriéndonos en su </a:t>
            </a:r>
            <a:r>
              <a:rPr lang="es-MX" dirty="0" smtClean="0"/>
              <a:t>aplicación), </a:t>
            </a:r>
            <a:r>
              <a:rPr lang="es-MX" dirty="0"/>
              <a:t>se trata de una metodología que en su sentido más amplio se le denomina </a:t>
            </a:r>
            <a:r>
              <a:rPr lang="es-MX" b="1" dirty="0"/>
              <a:t>GESTION POR RESULTADOS</a:t>
            </a:r>
            <a:r>
              <a:rPr lang="es-MX" dirty="0"/>
              <a:t>, pero que en sentido particular está integrado de varios factores entre ellos PbR. , básicamente consiste en asignar recursos a los proyectos y programas públicos con base en resultados medibles. Para ello se apoya en un </a:t>
            </a:r>
            <a:r>
              <a:rPr lang="es-MX" b="1" dirty="0"/>
              <a:t>SISTEMA DE EVALUACION BASADO EN RESULTADOS (</a:t>
            </a:r>
            <a:r>
              <a:rPr lang="es-MX" b="1" dirty="0" err="1"/>
              <a:t>SebR</a:t>
            </a:r>
            <a:r>
              <a:rPr lang="es-MX" dirty="0"/>
              <a:t>) alimentado por un conjunto de indicadores, creados a la medida del nivel gubernamental de que se trate: Federal, Estatal o Municipal.</a:t>
            </a:r>
          </a:p>
          <a:p>
            <a:pPr algn="just"/>
            <a:r>
              <a:rPr lang="es-MX" dirty="0"/>
              <a:t>Así mismo el PbR es un mecanismo de rendición de cuentas que resulta indispensable para la gestión en el sector público y el cual está vinculado con otro proceso: </a:t>
            </a:r>
            <a:r>
              <a:rPr lang="es-MX" b="1" dirty="0"/>
              <a:t>el de transparencia, rendición de cuentas y acceso a la </a:t>
            </a:r>
            <a:r>
              <a:rPr lang="es-MX" b="1" dirty="0" smtClean="0"/>
              <a:t>información.</a:t>
            </a:r>
            <a:endParaRPr lang="es-MX" dirty="0"/>
          </a:p>
          <a:p>
            <a:endParaRPr lang="es-MX" dirty="0"/>
          </a:p>
        </p:txBody>
      </p:sp>
    </p:spTree>
    <p:extLst>
      <p:ext uri="{BB962C8B-B14F-4D97-AF65-F5344CB8AC3E}">
        <p14:creationId xmlns:p14="http://schemas.microsoft.com/office/powerpoint/2010/main" val="944130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MX" sz="1800" b="1" dirty="0"/>
              <a:t>Objetivo 3. Contribuir a la convergencia de sistemas de información de cáncer entre las instituciones del Sistema Nacional de Salud. </a:t>
            </a:r>
            <a:r>
              <a:rPr lang="es-MX" sz="1800" dirty="0" smtClean="0"/>
              <a:t/>
            </a:r>
            <a:br>
              <a:rPr lang="es-MX" sz="1800" dirty="0" smtClean="0"/>
            </a:br>
            <a:r>
              <a:rPr lang="es-MX" sz="1600" dirty="0" smtClean="0"/>
              <a:t>La </a:t>
            </a:r>
            <a:r>
              <a:rPr lang="es-MX" sz="1600" dirty="0"/>
              <a:t>difusión de las evaluaciones de desempeño del tamizaje de cáncer de mama y del cuello uterino es una herramienta en el proceso de monitoreo y evaluación del Programa. </a:t>
            </a:r>
          </a:p>
        </p:txBody>
      </p:sp>
      <p:sp>
        <p:nvSpPr>
          <p:cNvPr id="3" name="Marcador de contenido 2"/>
          <p:cNvSpPr>
            <a:spLocks noGrp="1"/>
          </p:cNvSpPr>
          <p:nvPr>
            <p:ph sz="half" idx="1"/>
          </p:nvPr>
        </p:nvSpPr>
        <p:spPr>
          <a:xfrm>
            <a:off x="2589212" y="2133600"/>
            <a:ext cx="4313864" cy="4390030"/>
          </a:xfrm>
        </p:spPr>
        <p:txBody>
          <a:bodyPr>
            <a:normAutofit lnSpcReduction="10000"/>
          </a:bodyPr>
          <a:lstStyle/>
          <a:p>
            <a:r>
              <a:rPr lang="es-MX" dirty="0"/>
              <a:t>Estrategia 3.1. Promover la evaluación periódica de las acciones de tamizaje entre las instituciones del Sistema Nacional de Salud. </a:t>
            </a:r>
            <a:endParaRPr lang="es-MX" dirty="0" smtClean="0"/>
          </a:p>
          <a:p>
            <a:r>
              <a:rPr lang="es-MX" b="1" u="sng" dirty="0" smtClean="0"/>
              <a:t>Líneas </a:t>
            </a:r>
            <a:r>
              <a:rPr lang="es-MX" b="1" u="sng" dirty="0"/>
              <a:t>de acción: </a:t>
            </a:r>
            <a:endParaRPr lang="es-MX" b="1" u="sng" dirty="0" smtClean="0"/>
          </a:p>
          <a:p>
            <a:r>
              <a:rPr lang="es-MX" dirty="0" smtClean="0"/>
              <a:t>3.1.1</a:t>
            </a:r>
            <a:r>
              <a:rPr lang="es-MX" dirty="0"/>
              <a:t>. Facilitar la conformación del registro de cáncer y el intercambio de información del Programa de detección a nivel sectorial. </a:t>
            </a:r>
            <a:endParaRPr lang="es-MX" dirty="0" smtClean="0"/>
          </a:p>
          <a:p>
            <a:r>
              <a:rPr lang="es-MX" dirty="0" smtClean="0"/>
              <a:t>3.1.2</a:t>
            </a:r>
            <a:r>
              <a:rPr lang="es-MX" dirty="0"/>
              <a:t>. Promover la realización de investigación para la toma de decisiones y mejora del Programa</a:t>
            </a:r>
            <a:r>
              <a:rPr lang="es-MX" dirty="0" smtClean="0"/>
              <a:t>.</a:t>
            </a:r>
          </a:p>
        </p:txBody>
      </p:sp>
      <p:sp>
        <p:nvSpPr>
          <p:cNvPr id="4" name="Marcador de contenido 3"/>
          <p:cNvSpPr>
            <a:spLocks noGrp="1"/>
          </p:cNvSpPr>
          <p:nvPr>
            <p:ph sz="half" idx="2"/>
          </p:nvPr>
        </p:nvSpPr>
        <p:spPr>
          <a:xfrm>
            <a:off x="7190747" y="2126222"/>
            <a:ext cx="4313864" cy="4397408"/>
          </a:xfrm>
        </p:spPr>
        <p:txBody>
          <a:bodyPr>
            <a:normAutofit lnSpcReduction="10000"/>
          </a:bodyPr>
          <a:lstStyle/>
          <a:p>
            <a:r>
              <a:rPr lang="es-MX" dirty="0"/>
              <a:t> 3.1.3. Elaborar y difundir evaluaciones de desempeño de los programas de tamizaje de cáncer de mama y del cuello uterino para la rendición de cuentas. </a:t>
            </a:r>
          </a:p>
          <a:p>
            <a:r>
              <a:rPr lang="es-MX" dirty="0"/>
              <a:t>3.1.4. Favorecer la comunicación entre sistemas informáticos institucionales para el seguimiento y atención de pacientes con cáncer de mama y/o del cuello uterino.</a:t>
            </a:r>
          </a:p>
          <a:p>
            <a:endParaRPr lang="es-MX" dirty="0"/>
          </a:p>
        </p:txBody>
      </p:sp>
    </p:spTree>
    <p:extLst>
      <p:ext uri="{BB962C8B-B14F-4D97-AF65-F5344CB8AC3E}">
        <p14:creationId xmlns:p14="http://schemas.microsoft.com/office/powerpoint/2010/main" val="18684279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a:t>Estrategias Transversales </a:t>
            </a:r>
          </a:p>
        </p:txBody>
      </p:sp>
      <p:sp>
        <p:nvSpPr>
          <p:cNvPr id="6" name="Marcador de contenido 5"/>
          <p:cNvSpPr>
            <a:spLocks noGrp="1"/>
          </p:cNvSpPr>
          <p:nvPr>
            <p:ph idx="1"/>
          </p:nvPr>
        </p:nvSpPr>
        <p:spPr>
          <a:xfrm>
            <a:off x="2589212" y="1446663"/>
            <a:ext cx="8915400" cy="4872250"/>
          </a:xfrm>
        </p:spPr>
        <p:txBody>
          <a:bodyPr>
            <a:normAutofit/>
          </a:bodyPr>
          <a:lstStyle/>
          <a:p>
            <a:r>
              <a:rPr lang="es-MX" dirty="0"/>
              <a:t>El Programa de Prevención y Control del Cáncer de la Mujer contribuye al cumplimiento de la estrategia trasversal Perspectiva de Género del PND al </a:t>
            </a:r>
            <a:r>
              <a:rPr lang="es-MX" b="1" dirty="0"/>
              <a:t>sensibilizar y capacitar en derechos humanos, no discriminación y perspectiva de género al personal de salud</a:t>
            </a:r>
            <a:r>
              <a:rPr lang="es-MX" dirty="0"/>
              <a:t> con énfasis en aquellos que está directamente involucrado en la detección y diagnóstico de cáncer. </a:t>
            </a:r>
            <a:endParaRPr lang="es-MX" dirty="0" smtClean="0"/>
          </a:p>
          <a:p>
            <a:r>
              <a:rPr lang="es-MX" dirty="0" smtClean="0"/>
              <a:t>Con </a:t>
            </a:r>
            <a:r>
              <a:rPr lang="es-MX" dirty="0"/>
              <a:t>lo anterior se pretende </a:t>
            </a:r>
            <a:r>
              <a:rPr lang="es-MX" b="1" dirty="0"/>
              <a:t>eliminar los estereotipos de género y utilizar comunicación incluyente</a:t>
            </a:r>
            <a:r>
              <a:rPr lang="es-MX" dirty="0"/>
              <a:t> y </a:t>
            </a:r>
            <a:r>
              <a:rPr lang="es-MX" b="1" dirty="0">
                <a:solidFill>
                  <a:schemeClr val="accent1">
                    <a:lumMod val="75000"/>
                  </a:schemeClr>
                </a:solidFill>
              </a:rPr>
              <a:t>no sexista </a:t>
            </a:r>
            <a:r>
              <a:rPr lang="es-MX" dirty="0"/>
              <a:t>en los contenidos de los productos comunicativos del Programa. </a:t>
            </a:r>
            <a:endParaRPr lang="es-MX" dirty="0" smtClean="0"/>
          </a:p>
          <a:p>
            <a:r>
              <a:rPr lang="es-MX" dirty="0" smtClean="0"/>
              <a:t>Por </a:t>
            </a:r>
            <a:r>
              <a:rPr lang="es-MX" dirty="0"/>
              <a:t>otro lado, se </a:t>
            </a:r>
            <a:r>
              <a:rPr lang="es-MX" b="1" dirty="0"/>
              <a:t>promoverá la generación de estrategias </a:t>
            </a:r>
            <a:r>
              <a:rPr lang="es-MX" dirty="0"/>
              <a:t>que incluyan a </a:t>
            </a:r>
            <a:r>
              <a:rPr lang="es-MX" dirty="0">
                <a:solidFill>
                  <a:schemeClr val="accent1">
                    <a:lumMod val="75000"/>
                  </a:schemeClr>
                </a:solidFill>
              </a:rPr>
              <a:t>los varones como aliados </a:t>
            </a:r>
            <a:r>
              <a:rPr lang="es-MX" dirty="0"/>
              <a:t>en la prevención y detección del cáncer en la mujer; asimismo, se favorecerá la identificación y atención del cáncer de mama en hombres. </a:t>
            </a:r>
            <a:endParaRPr lang="es-MX" dirty="0" smtClean="0"/>
          </a:p>
          <a:p>
            <a:r>
              <a:rPr lang="es-MX" dirty="0" smtClean="0"/>
              <a:t>Finalmente</a:t>
            </a:r>
            <a:r>
              <a:rPr lang="es-MX" dirty="0"/>
              <a:t>, con la sensibilización del personal de salud y las acciones de promoción de la salud a hombres y mujeres se pretende </a:t>
            </a:r>
            <a:r>
              <a:rPr lang="es-MX" b="1" dirty="0">
                <a:solidFill>
                  <a:schemeClr val="accent1">
                    <a:lumMod val="75000"/>
                  </a:schemeClr>
                </a:solidFill>
              </a:rPr>
              <a:t>combatir el estigma y la discriminación por cáncer en mujeres. </a:t>
            </a:r>
          </a:p>
        </p:txBody>
      </p:sp>
    </p:spTree>
    <p:extLst>
      <p:ext uri="{BB962C8B-B14F-4D97-AF65-F5344CB8AC3E}">
        <p14:creationId xmlns:p14="http://schemas.microsoft.com/office/powerpoint/2010/main" val="3316552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000" dirty="0"/>
              <a:t>Indicadores y Metas </a:t>
            </a:r>
          </a:p>
        </p:txBody>
      </p:sp>
      <p:pic>
        <p:nvPicPr>
          <p:cNvPr id="6" name="Marcador de contenido 5"/>
          <p:cNvPicPr>
            <a:picLocks noGrp="1" noChangeAspect="1"/>
          </p:cNvPicPr>
          <p:nvPr>
            <p:ph sz="half" idx="1"/>
          </p:nvPr>
        </p:nvPicPr>
        <p:blipFill>
          <a:blip r:embed="rId2"/>
          <a:stretch>
            <a:fillRect/>
          </a:stretch>
        </p:blipFill>
        <p:spPr>
          <a:xfrm>
            <a:off x="1472712" y="1514898"/>
            <a:ext cx="5007519" cy="4388943"/>
          </a:xfrm>
          <a:prstGeom prst="rect">
            <a:avLst/>
          </a:prstGeom>
        </p:spPr>
      </p:pic>
      <p:pic>
        <p:nvPicPr>
          <p:cNvPr id="7" name="Marcador de contenido 6"/>
          <p:cNvPicPr>
            <a:picLocks noGrp="1" noChangeAspect="1"/>
          </p:cNvPicPr>
          <p:nvPr>
            <p:ph sz="half" idx="2"/>
          </p:nvPr>
        </p:nvPicPr>
        <p:blipFill>
          <a:blip r:embed="rId3"/>
          <a:stretch>
            <a:fillRect/>
          </a:stretch>
        </p:blipFill>
        <p:spPr>
          <a:xfrm>
            <a:off x="6480231" y="1514898"/>
            <a:ext cx="5024380" cy="4388943"/>
          </a:xfrm>
          <a:prstGeom prst="rect">
            <a:avLst/>
          </a:prstGeom>
        </p:spPr>
      </p:pic>
    </p:spTree>
    <p:extLst>
      <p:ext uri="{BB962C8B-B14F-4D97-AF65-F5344CB8AC3E}">
        <p14:creationId xmlns:p14="http://schemas.microsoft.com/office/powerpoint/2010/main" val="38754618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sz="half" idx="1"/>
          </p:nvPr>
        </p:nvPicPr>
        <p:blipFill>
          <a:blip r:embed="rId2"/>
          <a:stretch>
            <a:fillRect/>
          </a:stretch>
        </p:blipFill>
        <p:spPr>
          <a:xfrm>
            <a:off x="566044" y="873456"/>
            <a:ext cx="5858734" cy="5037765"/>
          </a:xfrm>
          <a:prstGeom prst="rect">
            <a:avLst/>
          </a:prstGeom>
        </p:spPr>
      </p:pic>
      <p:pic>
        <p:nvPicPr>
          <p:cNvPr id="6" name="Marcador de contenido 5"/>
          <p:cNvPicPr>
            <a:picLocks noGrp="1" noChangeAspect="1"/>
          </p:cNvPicPr>
          <p:nvPr>
            <p:ph sz="half" idx="2"/>
          </p:nvPr>
        </p:nvPicPr>
        <p:blipFill>
          <a:blip r:embed="rId3"/>
          <a:stretch>
            <a:fillRect/>
          </a:stretch>
        </p:blipFill>
        <p:spPr>
          <a:xfrm>
            <a:off x="6307735" y="873455"/>
            <a:ext cx="5770179" cy="5037765"/>
          </a:xfrm>
          <a:prstGeom prst="rect">
            <a:avLst/>
          </a:prstGeom>
        </p:spPr>
      </p:pic>
    </p:spTree>
    <p:extLst>
      <p:ext uri="{BB962C8B-B14F-4D97-AF65-F5344CB8AC3E}">
        <p14:creationId xmlns:p14="http://schemas.microsoft.com/office/powerpoint/2010/main" val="365688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contenido 7"/>
          <p:cNvPicPr>
            <a:picLocks noGrp="1" noChangeAspect="1"/>
          </p:cNvPicPr>
          <p:nvPr>
            <p:ph sz="half" idx="2"/>
          </p:nvPr>
        </p:nvPicPr>
        <p:blipFill>
          <a:blip r:embed="rId2"/>
          <a:stretch>
            <a:fillRect/>
          </a:stretch>
        </p:blipFill>
        <p:spPr>
          <a:xfrm>
            <a:off x="6383835" y="1323831"/>
            <a:ext cx="5664173" cy="4702841"/>
          </a:xfrm>
          <a:prstGeom prst="rect">
            <a:avLst/>
          </a:prstGeom>
        </p:spPr>
      </p:pic>
      <p:pic>
        <p:nvPicPr>
          <p:cNvPr id="7" name="Marcador de contenido 6"/>
          <p:cNvPicPr>
            <a:picLocks noGrp="1" noChangeAspect="1"/>
          </p:cNvPicPr>
          <p:nvPr>
            <p:ph sz="half" idx="1"/>
          </p:nvPr>
        </p:nvPicPr>
        <p:blipFill>
          <a:blip r:embed="rId3"/>
          <a:stretch>
            <a:fillRect/>
          </a:stretch>
        </p:blipFill>
        <p:spPr>
          <a:xfrm>
            <a:off x="574522" y="1323832"/>
            <a:ext cx="5809313" cy="4702841"/>
          </a:xfrm>
          <a:prstGeom prst="rect">
            <a:avLst/>
          </a:prstGeom>
        </p:spPr>
      </p:pic>
    </p:spTree>
    <p:extLst>
      <p:ext uri="{BB962C8B-B14F-4D97-AF65-F5344CB8AC3E}">
        <p14:creationId xmlns:p14="http://schemas.microsoft.com/office/powerpoint/2010/main" val="2192205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sz="half" idx="1"/>
          </p:nvPr>
        </p:nvPicPr>
        <p:blipFill>
          <a:blip r:embed="rId2"/>
          <a:stretch>
            <a:fillRect/>
          </a:stretch>
        </p:blipFill>
        <p:spPr>
          <a:xfrm>
            <a:off x="1106305" y="859809"/>
            <a:ext cx="5796146" cy="5044035"/>
          </a:xfrm>
          <a:prstGeom prst="rect">
            <a:avLst/>
          </a:prstGeom>
        </p:spPr>
      </p:pic>
      <p:pic>
        <p:nvPicPr>
          <p:cNvPr id="6" name="Marcador de contenido 5"/>
          <p:cNvPicPr>
            <a:picLocks noGrp="1" noChangeAspect="1"/>
          </p:cNvPicPr>
          <p:nvPr>
            <p:ph sz="half" idx="2"/>
          </p:nvPr>
        </p:nvPicPr>
        <p:blipFill>
          <a:blip r:embed="rId3"/>
          <a:stretch>
            <a:fillRect/>
          </a:stretch>
        </p:blipFill>
        <p:spPr>
          <a:xfrm>
            <a:off x="6747574" y="859809"/>
            <a:ext cx="5444426" cy="5044035"/>
          </a:xfrm>
          <a:prstGeom prst="rect">
            <a:avLst/>
          </a:prstGeom>
        </p:spPr>
      </p:pic>
    </p:spTree>
    <p:extLst>
      <p:ext uri="{BB962C8B-B14F-4D97-AF65-F5344CB8AC3E}">
        <p14:creationId xmlns:p14="http://schemas.microsoft.com/office/powerpoint/2010/main" val="27058991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Matriz de Corresponsabilidad </a:t>
            </a:r>
          </a:p>
        </p:txBody>
      </p:sp>
      <p:pic>
        <p:nvPicPr>
          <p:cNvPr id="6" name="Marcador de contenido 5"/>
          <p:cNvPicPr>
            <a:picLocks noGrp="1" noChangeAspect="1"/>
          </p:cNvPicPr>
          <p:nvPr>
            <p:ph sz="half" idx="1"/>
          </p:nvPr>
        </p:nvPicPr>
        <p:blipFill>
          <a:blip r:embed="rId2"/>
          <a:stretch>
            <a:fillRect/>
          </a:stretch>
        </p:blipFill>
        <p:spPr>
          <a:xfrm>
            <a:off x="378100" y="1228299"/>
            <a:ext cx="6319634" cy="4675545"/>
          </a:xfrm>
          <a:prstGeom prst="rect">
            <a:avLst/>
          </a:prstGeom>
        </p:spPr>
      </p:pic>
      <p:pic>
        <p:nvPicPr>
          <p:cNvPr id="7" name="Marcador de contenido 6"/>
          <p:cNvPicPr>
            <a:picLocks noGrp="1" noChangeAspect="1"/>
          </p:cNvPicPr>
          <p:nvPr>
            <p:ph sz="half" idx="2"/>
          </p:nvPr>
        </p:nvPicPr>
        <p:blipFill>
          <a:blip r:embed="rId3"/>
          <a:stretch>
            <a:fillRect/>
          </a:stretch>
        </p:blipFill>
        <p:spPr>
          <a:xfrm>
            <a:off x="6697734" y="1460311"/>
            <a:ext cx="5491709" cy="4443533"/>
          </a:xfrm>
          <a:prstGeom prst="rect">
            <a:avLst/>
          </a:prstGeom>
        </p:spPr>
      </p:pic>
    </p:spTree>
    <p:extLst>
      <p:ext uri="{BB962C8B-B14F-4D97-AF65-F5344CB8AC3E}">
        <p14:creationId xmlns:p14="http://schemas.microsoft.com/office/powerpoint/2010/main" val="3494891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999974"/>
          </a:xfrm>
        </p:spPr>
        <p:txBody>
          <a:bodyPr>
            <a:normAutofit/>
          </a:bodyPr>
          <a:lstStyle/>
          <a:p>
            <a:r>
              <a:rPr lang="es-MX" sz="2800" dirty="0" smtClean="0"/>
              <a:t>Presupuesto de Egresos de la federación 2015. Estrategia Programática. Ramo 12 Salud</a:t>
            </a:r>
            <a:endParaRPr lang="es-MX" sz="2800" dirty="0"/>
          </a:p>
        </p:txBody>
      </p:sp>
      <p:sp>
        <p:nvSpPr>
          <p:cNvPr id="3" name="Marcador de contenido 2"/>
          <p:cNvSpPr>
            <a:spLocks noGrp="1"/>
          </p:cNvSpPr>
          <p:nvPr>
            <p:ph sz="half" idx="1"/>
          </p:nvPr>
        </p:nvSpPr>
        <p:spPr/>
        <p:txBody>
          <a:bodyPr>
            <a:normAutofit/>
          </a:bodyPr>
          <a:lstStyle/>
          <a:p>
            <a:r>
              <a:rPr lang="es-MX" dirty="0" smtClean="0"/>
              <a:t>El cáncer uterino y el de mama, sigue entre las </a:t>
            </a:r>
            <a:r>
              <a:rPr lang="es-MX" b="1" dirty="0" smtClean="0">
                <a:solidFill>
                  <a:schemeClr val="accent1">
                    <a:lumMod val="75000"/>
                  </a:schemeClr>
                </a:solidFill>
              </a:rPr>
              <a:t>diez primeras causas de muerte</a:t>
            </a:r>
            <a:r>
              <a:rPr lang="es-MX" b="1" dirty="0" smtClean="0">
                <a:solidFill>
                  <a:srgbClr val="FF0000"/>
                </a:solidFill>
              </a:rPr>
              <a:t> </a:t>
            </a:r>
            <a:r>
              <a:rPr lang="es-MX" dirty="0" smtClean="0"/>
              <a:t>en mujeres adultas en nuestro país.</a:t>
            </a:r>
          </a:p>
          <a:p>
            <a:r>
              <a:rPr lang="es-MX" dirty="0" smtClean="0"/>
              <a:t>Este, constituye, uno de los principales problemas de salud pública en México, por lo que las actividades en este campo estarán orientadas a ampliar su detención temprana en el grupo de mujeres de 25 a 64 años con 2,877,941 detecciones.</a:t>
            </a:r>
          </a:p>
        </p:txBody>
      </p:sp>
      <p:sp>
        <p:nvSpPr>
          <p:cNvPr id="8" name="Marcador de contenido 7"/>
          <p:cNvSpPr>
            <a:spLocks noGrp="1"/>
          </p:cNvSpPr>
          <p:nvPr>
            <p:ph sz="half" idx="2"/>
          </p:nvPr>
        </p:nvSpPr>
        <p:spPr/>
        <p:txBody>
          <a:bodyPr>
            <a:normAutofit/>
          </a:bodyPr>
          <a:lstStyle/>
          <a:p>
            <a:r>
              <a:rPr lang="es-MX" dirty="0"/>
              <a:t> </a:t>
            </a:r>
            <a:r>
              <a:rPr lang="es-MX" b="1" dirty="0">
                <a:solidFill>
                  <a:schemeClr val="accent1">
                    <a:lumMod val="75000"/>
                  </a:schemeClr>
                </a:solidFill>
              </a:rPr>
              <a:t>El cáncer de mama</a:t>
            </a:r>
            <a:r>
              <a:rPr lang="es-MX" dirty="0"/>
              <a:t>, se ha considerado como el cáncer mas letal en mujeres de 25 años o mas y mantiene una tasa ascendente con un crecimiento acumulado de 14 por ciento en los últimos diez años. </a:t>
            </a:r>
          </a:p>
          <a:p>
            <a:r>
              <a:rPr lang="es-MX" dirty="0"/>
              <a:t>Para enfrentarlo, se tiene contemplada una cobertura de detección del 25.41 por ciento en mujeres de 40 a 69años de edad.</a:t>
            </a:r>
          </a:p>
          <a:p>
            <a:endParaRPr lang="es-MX" dirty="0"/>
          </a:p>
        </p:txBody>
      </p:sp>
    </p:spTree>
    <p:extLst>
      <p:ext uri="{BB962C8B-B14F-4D97-AF65-F5344CB8AC3E}">
        <p14:creationId xmlns:p14="http://schemas.microsoft.com/office/powerpoint/2010/main" val="7218109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p:cNvPicPr>
            <a:picLocks noGrp="1" noChangeAspect="1"/>
          </p:cNvPicPr>
          <p:nvPr>
            <p:ph idx="1"/>
          </p:nvPr>
        </p:nvPicPr>
        <p:blipFill>
          <a:blip r:embed="rId2"/>
          <a:stretch>
            <a:fillRect/>
          </a:stretch>
        </p:blipFill>
        <p:spPr>
          <a:xfrm>
            <a:off x="1291771" y="101601"/>
            <a:ext cx="10427155" cy="6574970"/>
          </a:xfrm>
          <a:prstGeom prst="rect">
            <a:avLst/>
          </a:prstGeom>
        </p:spPr>
      </p:pic>
    </p:spTree>
    <p:extLst>
      <p:ext uri="{BB962C8B-B14F-4D97-AF65-F5344CB8AC3E}">
        <p14:creationId xmlns:p14="http://schemas.microsoft.com/office/powerpoint/2010/main" val="21583202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672" y="21773"/>
            <a:ext cx="2757713" cy="406399"/>
          </a:xfrm>
        </p:spPr>
        <p:txBody>
          <a:bodyPr>
            <a:normAutofit/>
          </a:bodyPr>
          <a:lstStyle/>
          <a:p>
            <a:r>
              <a:rPr lang="es-MX" sz="1600" dirty="0" smtClean="0"/>
              <a:t>Presupuesto por objetivos</a:t>
            </a:r>
            <a:endParaRPr lang="es-MX" sz="1600" dirty="0"/>
          </a:p>
        </p:txBody>
      </p:sp>
      <p:pic>
        <p:nvPicPr>
          <p:cNvPr id="5" name="Marcador de contenido 4"/>
          <p:cNvPicPr>
            <a:picLocks noGrp="1" noChangeAspect="1"/>
          </p:cNvPicPr>
          <p:nvPr>
            <p:ph idx="1"/>
          </p:nvPr>
        </p:nvPicPr>
        <p:blipFill>
          <a:blip r:embed="rId2"/>
          <a:stretch>
            <a:fillRect/>
          </a:stretch>
        </p:blipFill>
        <p:spPr>
          <a:xfrm>
            <a:off x="739672" y="428172"/>
            <a:ext cx="11452328" cy="6360066"/>
          </a:xfrm>
          <a:prstGeom prst="rect">
            <a:avLst/>
          </a:prstGeom>
        </p:spPr>
      </p:pic>
    </p:spTree>
    <p:extLst>
      <p:ext uri="{BB962C8B-B14F-4D97-AF65-F5344CB8AC3E}">
        <p14:creationId xmlns:p14="http://schemas.microsoft.com/office/powerpoint/2010/main" val="3370745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29301" y="873457"/>
            <a:ext cx="9075311" cy="5037765"/>
          </a:xfrm>
        </p:spPr>
        <p:txBody>
          <a:bodyPr>
            <a:normAutofit lnSpcReduction="10000"/>
          </a:bodyPr>
          <a:lstStyle/>
          <a:p>
            <a:pPr algn="just"/>
            <a:r>
              <a:rPr lang="es-MX" dirty="0"/>
              <a:t>Así tenemos que en México se ha avanzado rápidamente en el establecimiento del </a:t>
            </a:r>
            <a:r>
              <a:rPr lang="es-MX" b="1" i="1" dirty="0"/>
              <a:t>Presupuesto en base a Resultados</a:t>
            </a:r>
            <a:r>
              <a:rPr lang="es-MX" dirty="0"/>
              <a:t>, sin embargo, se requiere continuar con las actividades de evaluación para que cada vez más lo resultados sean tangibles alcanzados con el nuevo sistema.</a:t>
            </a:r>
          </a:p>
          <a:p>
            <a:pPr algn="just"/>
            <a:r>
              <a:rPr lang="es-MX" dirty="0"/>
              <a:t>A través de esta rendición de cuentas, los ciudadanos pueden estar informados de las acciones del gobierno y la manera en que realizan estas acciones. Con la transparencia, se da a conocer si el gobierno está haciendo correctamente lo que difunde y publica a la ciudadanía.</a:t>
            </a:r>
          </a:p>
          <a:p>
            <a:pPr algn="just"/>
            <a:r>
              <a:rPr lang="es-MX" dirty="0"/>
              <a:t>Se destaca que dentro de los objetivos en la rendición de cuentas, está la de consolidar mecanismos democráticos de “rendición de cuentas”, generando incentivos para mejorar el desempeño de las instituciones. Al ofrecer mejor información y herramientas para el control de la difusión a la ciudadanía sobre los ejercicios presupuestarios, se crea </a:t>
            </a:r>
            <a:r>
              <a:rPr lang="es-MX" b="1" dirty="0"/>
              <a:t>un valor más a la gestión pública.</a:t>
            </a:r>
            <a:endParaRPr lang="es-MX" dirty="0"/>
          </a:p>
          <a:p>
            <a:r>
              <a:rPr lang="es-MX" dirty="0"/>
              <a:t>La transparencia favorece la evaluación por parte de los gobernados a la gestión administrativa, ya que les permite hacer críticas y propuestas para mejorar la actividad administrativa y prestar servicios públicos de mejor calidad a la población.</a:t>
            </a:r>
          </a:p>
          <a:p>
            <a:endParaRPr lang="es-MX" dirty="0"/>
          </a:p>
        </p:txBody>
      </p:sp>
    </p:spTree>
    <p:extLst>
      <p:ext uri="{BB962C8B-B14F-4D97-AF65-F5344CB8AC3E}">
        <p14:creationId xmlns:p14="http://schemas.microsoft.com/office/powerpoint/2010/main" val="18771763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228724" y="279746"/>
            <a:ext cx="10644827" cy="6440367"/>
          </a:xfrm>
          <a:prstGeom prst="rect">
            <a:avLst/>
          </a:prstGeom>
        </p:spPr>
      </p:pic>
    </p:spTree>
    <p:extLst>
      <p:ext uri="{BB962C8B-B14F-4D97-AF65-F5344CB8AC3E}">
        <p14:creationId xmlns:p14="http://schemas.microsoft.com/office/powerpoint/2010/main" val="1211494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MX" sz="4400" b="1" dirty="0" smtClean="0"/>
              <a:t>Transparencia y rendición de cuentas </a:t>
            </a:r>
            <a:endParaRPr lang="es-MX" sz="4400" b="1" dirty="0"/>
          </a:p>
        </p:txBody>
      </p:sp>
      <p:sp>
        <p:nvSpPr>
          <p:cNvPr id="3" name="Marcador de contenido 2"/>
          <p:cNvSpPr>
            <a:spLocks noGrp="1"/>
          </p:cNvSpPr>
          <p:nvPr>
            <p:ph idx="1"/>
          </p:nvPr>
        </p:nvSpPr>
        <p:spPr/>
        <p:txBody>
          <a:bodyPr/>
          <a:lstStyle/>
          <a:p>
            <a:r>
              <a:rPr lang="es-MX" dirty="0"/>
              <a:t>El monitoreo y evaluación de los Programas </a:t>
            </a:r>
            <a:r>
              <a:rPr lang="es-MX" dirty="0">
                <a:solidFill>
                  <a:schemeClr val="accent1">
                    <a:lumMod val="75000"/>
                  </a:schemeClr>
                </a:solidFill>
              </a:rPr>
              <a:t>contribuye a la gobernabilidad</a:t>
            </a:r>
            <a:r>
              <a:rPr lang="es-MX" dirty="0"/>
              <a:t> mediante el fortalecimiento de </a:t>
            </a:r>
            <a:r>
              <a:rPr lang="es-MX" b="1" dirty="0">
                <a:solidFill>
                  <a:schemeClr val="accent1">
                    <a:lumMod val="75000"/>
                  </a:schemeClr>
                </a:solidFill>
              </a:rPr>
              <a:t>rendición de cuentas y de transparencia en la gestión. </a:t>
            </a:r>
            <a:endParaRPr lang="es-MX" b="1" dirty="0" smtClean="0">
              <a:solidFill>
                <a:schemeClr val="accent1">
                  <a:lumMod val="75000"/>
                </a:schemeClr>
              </a:solidFill>
            </a:endParaRPr>
          </a:p>
          <a:p>
            <a:r>
              <a:rPr lang="es-MX" dirty="0" smtClean="0"/>
              <a:t>Asimismo</a:t>
            </a:r>
            <a:r>
              <a:rPr lang="es-MX" dirty="0"/>
              <a:t>, </a:t>
            </a:r>
            <a:r>
              <a:rPr lang="es-MX" dirty="0">
                <a:solidFill>
                  <a:schemeClr val="accent1">
                    <a:lumMod val="75000"/>
                  </a:schemeClr>
                </a:solidFill>
              </a:rPr>
              <a:t>impulsa el desarrollo de la cultura del desempeño </a:t>
            </a:r>
            <a:r>
              <a:rPr lang="es-MX" dirty="0"/>
              <a:t>en la administración pública capaz de sustentar una mejor formulación de políticas y una más eficiente toma de decisiones presupuestarias. </a:t>
            </a:r>
            <a:endParaRPr lang="es-MX" dirty="0" smtClean="0"/>
          </a:p>
          <a:p>
            <a:r>
              <a:rPr lang="es-MX" dirty="0" smtClean="0"/>
              <a:t>En </a:t>
            </a:r>
            <a:r>
              <a:rPr lang="es-MX" dirty="0"/>
              <a:t>las últimas décadas nuestro país ha tenido una transición progresiva de la sociedad civil que han participado e intervenido para que esto suceda como agentes de cambio; </a:t>
            </a:r>
            <a:r>
              <a:rPr lang="es-MX" sz="2000" b="1" dirty="0">
                <a:solidFill>
                  <a:schemeClr val="accent1">
                    <a:lumMod val="75000"/>
                  </a:schemeClr>
                </a:solidFill>
              </a:rPr>
              <a:t>no obstante aún quedan retos por resolver. </a:t>
            </a:r>
          </a:p>
        </p:txBody>
      </p:sp>
    </p:spTree>
    <p:extLst>
      <p:ext uri="{BB962C8B-B14F-4D97-AF65-F5344CB8AC3E}">
        <p14:creationId xmlns:p14="http://schemas.microsoft.com/office/powerpoint/2010/main" val="20655291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54314"/>
          </a:xfrm>
        </p:spPr>
        <p:txBody>
          <a:bodyPr/>
          <a:lstStyle/>
          <a:p>
            <a:r>
              <a:rPr lang="es-MX" dirty="0" smtClean="0"/>
              <a:t>Conclusiones</a:t>
            </a:r>
            <a:endParaRPr lang="es-MX" dirty="0"/>
          </a:p>
        </p:txBody>
      </p:sp>
      <p:sp>
        <p:nvSpPr>
          <p:cNvPr id="3" name="Marcador de contenido 2"/>
          <p:cNvSpPr>
            <a:spLocks noGrp="1"/>
          </p:cNvSpPr>
          <p:nvPr>
            <p:ph idx="1"/>
          </p:nvPr>
        </p:nvSpPr>
        <p:spPr>
          <a:xfrm>
            <a:off x="2589212" y="1378423"/>
            <a:ext cx="8915400" cy="5281683"/>
          </a:xfrm>
        </p:spPr>
        <p:txBody>
          <a:bodyPr>
            <a:normAutofit fontScale="92500"/>
          </a:bodyPr>
          <a:lstStyle/>
          <a:p>
            <a:pPr algn="just"/>
            <a:r>
              <a:rPr lang="es-MX" dirty="0"/>
              <a:t>El cáncer </a:t>
            </a:r>
            <a:r>
              <a:rPr lang="es-MX" dirty="0" err="1"/>
              <a:t>cérvico</a:t>
            </a:r>
            <a:r>
              <a:rPr lang="es-MX" dirty="0"/>
              <a:t>-uterino (</a:t>
            </a:r>
            <a:r>
              <a:rPr lang="es-MX" dirty="0" err="1"/>
              <a:t>CaCu</a:t>
            </a:r>
            <a:r>
              <a:rPr lang="es-MX" dirty="0"/>
              <a:t>) es otro de los padecimientos crónico degenerativos que </a:t>
            </a:r>
            <a:r>
              <a:rPr lang="es-MX" sz="2000" b="1" dirty="0">
                <a:solidFill>
                  <a:schemeClr val="accent1">
                    <a:lumMod val="75000"/>
                  </a:schemeClr>
                </a:solidFill>
              </a:rPr>
              <a:t>representan un gran reto para el Sistema de Salud en México debido a los daños y consecuencias que tiene para la salud y bienestar de la población femenina</a:t>
            </a:r>
            <a:r>
              <a:rPr lang="es-MX" dirty="0"/>
              <a:t>, y en general para el desarrollo del país, y porque su presencia da cuenta de las inequidades imperantes en materia de pobreza, género y acceso a los servicios de salud</a:t>
            </a:r>
            <a:r>
              <a:rPr lang="es-MX" dirty="0" smtClean="0"/>
              <a:t>.</a:t>
            </a:r>
          </a:p>
          <a:p>
            <a:pPr algn="just"/>
            <a:r>
              <a:rPr lang="es-MX" dirty="0"/>
              <a:t>Es necesario destacar que la posición de las defunciones por </a:t>
            </a:r>
            <a:r>
              <a:rPr lang="es-MX" dirty="0" err="1"/>
              <a:t>CaCu</a:t>
            </a:r>
            <a:r>
              <a:rPr lang="es-MX" dirty="0"/>
              <a:t> dentro de las principales causas de muerte se debe en mayor medida al peso que han ganado otros padecimientos como las enfermedades hipertensivas, la cirrosis y otras enfermedades crónicas del hígado, la nefritis y la nefrosis y </a:t>
            </a:r>
            <a:r>
              <a:rPr lang="es-MX" b="1" dirty="0">
                <a:solidFill>
                  <a:schemeClr val="accent1">
                    <a:lumMod val="75000"/>
                  </a:schemeClr>
                </a:solidFill>
              </a:rPr>
              <a:t>el cáncer de mama</a:t>
            </a:r>
            <a:r>
              <a:rPr lang="es-MX" dirty="0"/>
              <a:t>. </a:t>
            </a:r>
            <a:endParaRPr lang="es-MX" dirty="0" smtClean="0"/>
          </a:p>
          <a:p>
            <a:r>
              <a:rPr lang="es-MX" dirty="0" smtClean="0"/>
              <a:t>De </a:t>
            </a:r>
            <a:r>
              <a:rPr lang="es-MX" dirty="0"/>
              <a:t>hecho en 2006, el </a:t>
            </a:r>
            <a:r>
              <a:rPr lang="es-MX" dirty="0" err="1"/>
              <a:t>CaMa</a:t>
            </a:r>
            <a:r>
              <a:rPr lang="es-MX" dirty="0"/>
              <a:t> desplazó del noveno lugar al </a:t>
            </a:r>
            <a:r>
              <a:rPr lang="es-MX" dirty="0" err="1"/>
              <a:t>CaCu</a:t>
            </a:r>
            <a:r>
              <a:rPr lang="es-MX" dirty="0"/>
              <a:t> dentro de la lista, provocando que esta última enfermedad se constituyera como la </a:t>
            </a:r>
            <a:r>
              <a:rPr lang="es-MX" b="1" dirty="0">
                <a:solidFill>
                  <a:schemeClr val="accent1">
                    <a:lumMod val="75000"/>
                  </a:schemeClr>
                </a:solidFill>
              </a:rPr>
              <a:t>segunda causa de muerte </a:t>
            </a:r>
            <a:r>
              <a:rPr lang="es-MX" dirty="0"/>
              <a:t>por neoplasia maligna entre la población femenina del </a:t>
            </a:r>
            <a:r>
              <a:rPr lang="es-MX" dirty="0" smtClean="0"/>
              <a:t>país. </a:t>
            </a:r>
          </a:p>
          <a:p>
            <a:r>
              <a:rPr lang="es-MX" dirty="0" smtClean="0"/>
              <a:t>Otro </a:t>
            </a:r>
            <a:r>
              <a:rPr lang="es-MX" dirty="0"/>
              <a:t>aspecto que se debe tomar en cuenta es que, en promedio de 1990 a 2011, el </a:t>
            </a:r>
            <a:r>
              <a:rPr lang="es-MX" dirty="0">
                <a:solidFill>
                  <a:schemeClr val="accent1">
                    <a:lumMod val="75000"/>
                  </a:schemeClr>
                </a:solidFill>
              </a:rPr>
              <a:t>99.4 por ciento </a:t>
            </a:r>
            <a:r>
              <a:rPr lang="es-MX" dirty="0"/>
              <a:t>del total de muertes debidas a </a:t>
            </a:r>
            <a:r>
              <a:rPr lang="es-MX" dirty="0" err="1"/>
              <a:t>CaCu</a:t>
            </a:r>
            <a:r>
              <a:rPr lang="es-MX" dirty="0"/>
              <a:t> corresponde a defunciones de mujeres que tenían </a:t>
            </a:r>
            <a:r>
              <a:rPr lang="es-MX" dirty="0">
                <a:solidFill>
                  <a:schemeClr val="accent1">
                    <a:lumMod val="75000"/>
                  </a:schemeClr>
                </a:solidFill>
              </a:rPr>
              <a:t>25 años</a:t>
            </a:r>
            <a:r>
              <a:rPr lang="es-MX" dirty="0"/>
              <a:t> o más de </a:t>
            </a:r>
            <a:r>
              <a:rPr lang="es-MX" dirty="0" smtClean="0"/>
              <a:t>edad.</a:t>
            </a:r>
          </a:p>
          <a:p>
            <a:endParaRPr lang="es-MX" dirty="0"/>
          </a:p>
        </p:txBody>
      </p:sp>
    </p:spTree>
    <p:extLst>
      <p:ext uri="{BB962C8B-B14F-4D97-AF65-F5344CB8AC3E}">
        <p14:creationId xmlns:p14="http://schemas.microsoft.com/office/powerpoint/2010/main" val="1348760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696036"/>
            <a:ext cx="8915400" cy="5215186"/>
          </a:xfrm>
        </p:spPr>
        <p:txBody>
          <a:bodyPr>
            <a:normAutofit/>
          </a:bodyPr>
          <a:lstStyle/>
          <a:p>
            <a:r>
              <a:rPr lang="es-MX" dirty="0"/>
              <a:t>Este escenario dio pie para que en el PROSESA 2007- 2012 se estableciera la </a:t>
            </a:r>
            <a:r>
              <a:rPr lang="es-MX" b="1" dirty="0">
                <a:solidFill>
                  <a:schemeClr val="accent1">
                    <a:lumMod val="75000"/>
                  </a:schemeClr>
                </a:solidFill>
              </a:rPr>
              <a:t>meta de “disminuir 27 por ciento la tasa de mortalidad por cáncer </a:t>
            </a:r>
            <a:r>
              <a:rPr lang="es-MX" b="1" dirty="0" err="1">
                <a:solidFill>
                  <a:schemeClr val="accent1">
                    <a:lumMod val="75000"/>
                  </a:schemeClr>
                </a:solidFill>
              </a:rPr>
              <a:t>cérvico</a:t>
            </a:r>
            <a:r>
              <a:rPr lang="es-MX" b="1" dirty="0">
                <a:solidFill>
                  <a:schemeClr val="accent1">
                    <a:lumMod val="75000"/>
                  </a:schemeClr>
                </a:solidFill>
              </a:rPr>
              <a:t>-uterino por cada 100 mil mujeres </a:t>
            </a:r>
            <a:r>
              <a:rPr lang="es-MX" dirty="0"/>
              <a:t>de 25 años o más de edad, respecto del valor registrado en el 2006”, lo que significó que en 2012 dicha mortalidad no debía superar las </a:t>
            </a:r>
            <a:r>
              <a:rPr lang="es-MX" dirty="0">
                <a:solidFill>
                  <a:schemeClr val="accent1">
                    <a:lumMod val="75000"/>
                  </a:schemeClr>
                </a:solidFill>
              </a:rPr>
              <a:t>11.0 defunciones </a:t>
            </a:r>
            <a:r>
              <a:rPr lang="es-MX" dirty="0"/>
              <a:t>por cien mil mujeres de ese grupo de edad</a:t>
            </a:r>
            <a:r>
              <a:rPr lang="es-MX" dirty="0" smtClean="0"/>
              <a:t>.</a:t>
            </a:r>
          </a:p>
          <a:p>
            <a:r>
              <a:rPr lang="es-MX" dirty="0" smtClean="0"/>
              <a:t> </a:t>
            </a:r>
            <a:r>
              <a:rPr lang="es-MX" dirty="0"/>
              <a:t>Al respecto, de acuerdo con datos preliminares, en 2011 se registró una mortalidad de </a:t>
            </a:r>
            <a:r>
              <a:rPr lang="es-MX" dirty="0">
                <a:solidFill>
                  <a:schemeClr val="accent1">
                    <a:lumMod val="75000"/>
                  </a:schemeClr>
                </a:solidFill>
              </a:rPr>
              <a:t>13.2</a:t>
            </a:r>
            <a:r>
              <a:rPr lang="es-MX" dirty="0"/>
              <a:t> defunciones por cien mil mujeres de 25 años o más, lo que representó un cumplimiento del </a:t>
            </a:r>
            <a:r>
              <a:rPr lang="es-MX" dirty="0">
                <a:solidFill>
                  <a:schemeClr val="accent1">
                    <a:lumMod val="75000"/>
                  </a:schemeClr>
                </a:solidFill>
              </a:rPr>
              <a:t>44.3 por ciento </a:t>
            </a:r>
            <a:r>
              <a:rPr lang="es-MX" dirty="0"/>
              <a:t>de la meta para 2012 y una reducción respecto de la tasa de 2006 de 11.9 por </a:t>
            </a:r>
            <a:r>
              <a:rPr lang="es-MX" dirty="0" smtClean="0"/>
              <a:t>ciento</a:t>
            </a:r>
            <a:r>
              <a:rPr lang="es-MX" b="1" dirty="0" smtClean="0">
                <a:solidFill>
                  <a:schemeClr val="accent1">
                    <a:lumMod val="75000"/>
                  </a:schemeClr>
                </a:solidFill>
              </a:rPr>
              <a:t>.</a:t>
            </a:r>
          </a:p>
          <a:p>
            <a:r>
              <a:rPr lang="es-MX" b="1" dirty="0" smtClean="0">
                <a:solidFill>
                  <a:schemeClr val="accent1">
                    <a:lumMod val="75000"/>
                  </a:schemeClr>
                </a:solidFill>
              </a:rPr>
              <a:t>Logros </a:t>
            </a:r>
            <a:r>
              <a:rPr lang="es-MX" b="1" dirty="0">
                <a:solidFill>
                  <a:schemeClr val="accent1">
                    <a:lumMod val="75000"/>
                  </a:schemeClr>
                </a:solidFill>
              </a:rPr>
              <a:t>insuficientes </a:t>
            </a:r>
            <a:r>
              <a:rPr lang="es-MX" dirty="0"/>
              <a:t>para cumplir con la meta si se considera que para lograrlo se requiere que entre 2011 y 2012 la mortalidad se reduzca 17.1 por ciento, lo cual resulta complicado si lo comparamos con la disminución registrada entre 2006 y 2011 y por el hecho de que entre 2010 y 2011 se registró un aumento en la tasa de 0.8 por </a:t>
            </a:r>
            <a:r>
              <a:rPr lang="es-MX" dirty="0" smtClean="0"/>
              <a:t>ciento.</a:t>
            </a:r>
          </a:p>
          <a:p>
            <a:endParaRPr lang="es-MX" dirty="0"/>
          </a:p>
        </p:txBody>
      </p:sp>
    </p:spTree>
    <p:extLst>
      <p:ext uri="{BB962C8B-B14F-4D97-AF65-F5344CB8AC3E}">
        <p14:creationId xmlns:p14="http://schemas.microsoft.com/office/powerpoint/2010/main" val="12857820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532263"/>
            <a:ext cx="8915400" cy="5378959"/>
          </a:xfrm>
        </p:spPr>
        <p:txBody>
          <a:bodyPr/>
          <a:lstStyle/>
          <a:p>
            <a:pPr algn="just"/>
            <a:r>
              <a:rPr lang="es-MX" dirty="0"/>
              <a:t>Por otra parte, para tratar de acercarse lo más posible a la meta comprometida es indispensable que </a:t>
            </a:r>
            <a:r>
              <a:rPr lang="es-MX" b="1" dirty="0">
                <a:solidFill>
                  <a:schemeClr val="accent1">
                    <a:lumMod val="75000"/>
                  </a:schemeClr>
                </a:solidFill>
              </a:rPr>
              <a:t>se prioricen las acciones del programa en las regiones del país donde se registran los niveles más altos de mortalidad por </a:t>
            </a:r>
            <a:r>
              <a:rPr lang="es-MX" b="1" dirty="0" err="1">
                <a:solidFill>
                  <a:schemeClr val="accent1">
                    <a:lumMod val="75000"/>
                  </a:schemeClr>
                </a:solidFill>
              </a:rPr>
              <a:t>CaCu</a:t>
            </a:r>
            <a:r>
              <a:rPr lang="es-MX" dirty="0"/>
              <a:t>. </a:t>
            </a:r>
            <a:endParaRPr lang="es-MX" dirty="0" smtClean="0"/>
          </a:p>
          <a:p>
            <a:pPr algn="just"/>
            <a:r>
              <a:rPr lang="es-MX" dirty="0" smtClean="0"/>
              <a:t>En </a:t>
            </a:r>
            <a:r>
              <a:rPr lang="es-MX" dirty="0"/>
              <a:t>este sentido, en 2011 las </a:t>
            </a:r>
            <a:r>
              <a:rPr lang="es-MX" dirty="0">
                <a:solidFill>
                  <a:schemeClr val="accent1">
                    <a:lumMod val="75000"/>
                  </a:schemeClr>
                </a:solidFill>
              </a:rPr>
              <a:t>tasas más elevadas de mortalidad </a:t>
            </a:r>
            <a:r>
              <a:rPr lang="es-MX" dirty="0"/>
              <a:t>por este cáncer se registraron en Oaxaca y </a:t>
            </a:r>
            <a:r>
              <a:rPr lang="es-MX" sz="2000" b="1" dirty="0">
                <a:solidFill>
                  <a:schemeClr val="accent1">
                    <a:lumMod val="75000"/>
                  </a:schemeClr>
                </a:solidFill>
              </a:rPr>
              <a:t>Chiapas</a:t>
            </a:r>
            <a:r>
              <a:rPr lang="es-MX" dirty="0"/>
              <a:t> con 19.2 y 19.1 defunciones por cien mil mujeres de 25 años o más, respectivamente; situación que corrobora lo señalado en versiones previas de este informe respecto de la asociación que existe entre la mortalidad por este cáncer y las condiciones de pobreza y marginación de la población femenina del país</a:t>
            </a:r>
            <a:r>
              <a:rPr lang="es-MX" dirty="0" smtClean="0"/>
              <a:t>.</a:t>
            </a:r>
          </a:p>
          <a:p>
            <a:pPr algn="just"/>
            <a:r>
              <a:rPr lang="es-MX" dirty="0" smtClean="0"/>
              <a:t> </a:t>
            </a:r>
            <a:r>
              <a:rPr lang="es-MX" dirty="0"/>
              <a:t>En contraste, los estados que registraron los </a:t>
            </a:r>
            <a:r>
              <a:rPr lang="es-MX" dirty="0">
                <a:solidFill>
                  <a:schemeClr val="accent1">
                    <a:lumMod val="75000"/>
                  </a:schemeClr>
                </a:solidFill>
              </a:rPr>
              <a:t>niveles más bajos </a:t>
            </a:r>
            <a:r>
              <a:rPr lang="es-MX" dirty="0"/>
              <a:t>de mortalidad fueron </a:t>
            </a:r>
            <a:r>
              <a:rPr lang="es-MX" dirty="0">
                <a:solidFill>
                  <a:schemeClr val="accent1">
                    <a:lumMod val="75000"/>
                  </a:schemeClr>
                </a:solidFill>
              </a:rPr>
              <a:t>Nuevo León </a:t>
            </a:r>
            <a:r>
              <a:rPr lang="es-MX" dirty="0"/>
              <a:t>con 9.7 muertes por cien mil mujeres de ese grupo de edad y Zacatecas con 9.9 defunciones. </a:t>
            </a:r>
            <a:endParaRPr lang="es-MX" dirty="0" smtClean="0"/>
          </a:p>
          <a:p>
            <a:pPr algn="just"/>
            <a:r>
              <a:rPr lang="es-MX" dirty="0" smtClean="0"/>
              <a:t>En </a:t>
            </a:r>
            <a:r>
              <a:rPr lang="es-MX" dirty="0"/>
              <a:t>comparación, la mortalidad debida </a:t>
            </a:r>
            <a:r>
              <a:rPr lang="es-MX" dirty="0" err="1"/>
              <a:t>CaCu</a:t>
            </a:r>
            <a:r>
              <a:rPr lang="es-MX" dirty="0"/>
              <a:t> que se registró entre las mujeres de Oaxaca y Chiapas fue 2.0 veces más alta que la de Nuevo León y 1.4 veces más alta que la tasa a nivel </a:t>
            </a:r>
            <a:r>
              <a:rPr lang="es-MX" dirty="0" smtClean="0"/>
              <a:t>nacional.</a:t>
            </a:r>
            <a:endParaRPr lang="es-MX" dirty="0"/>
          </a:p>
        </p:txBody>
      </p:sp>
    </p:spTree>
    <p:extLst>
      <p:ext uri="{BB962C8B-B14F-4D97-AF65-F5344CB8AC3E}">
        <p14:creationId xmlns:p14="http://schemas.microsoft.com/office/powerpoint/2010/main" val="3320187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589212" y="259307"/>
            <a:ext cx="3505199" cy="1163093"/>
          </a:xfrm>
        </p:spPr>
        <p:txBody>
          <a:bodyPr>
            <a:normAutofit/>
          </a:bodyPr>
          <a:lstStyle/>
          <a:p>
            <a:r>
              <a:rPr lang="es-MX" sz="1600" i="1" dirty="0" smtClean="0"/>
              <a:t>“Valiente no es la mujer que no tiene miedo; si no aquella que a pesar de sus sufrimientos ama y sigue adelante”.</a:t>
            </a:r>
            <a:endParaRPr lang="es-MX" sz="1600" i="1" dirty="0"/>
          </a:p>
        </p:txBody>
      </p:sp>
      <p:sp>
        <p:nvSpPr>
          <p:cNvPr id="3" name="Marcador de contenido 2"/>
          <p:cNvSpPr>
            <a:spLocks noGrp="1"/>
          </p:cNvSpPr>
          <p:nvPr>
            <p:ph idx="1"/>
          </p:nvPr>
        </p:nvSpPr>
        <p:spPr/>
        <p:txBody>
          <a:bodyPr>
            <a:normAutofit fontScale="85000" lnSpcReduction="10000"/>
          </a:bodyPr>
          <a:lstStyle/>
          <a:p>
            <a:pPr algn="just"/>
            <a:r>
              <a:rPr lang="es-MX" dirty="0"/>
              <a:t>Para </a:t>
            </a:r>
            <a:r>
              <a:rPr lang="es-MX" b="1" dirty="0">
                <a:solidFill>
                  <a:schemeClr val="accent1">
                    <a:lumMod val="75000"/>
                  </a:schemeClr>
                </a:solidFill>
              </a:rPr>
              <a:t>mejorar el sistema de salud </a:t>
            </a:r>
            <a:r>
              <a:rPr lang="es-MX" dirty="0"/>
              <a:t>es necesaria una </a:t>
            </a:r>
            <a:r>
              <a:rPr lang="es-MX" dirty="0">
                <a:solidFill>
                  <a:schemeClr val="accent1">
                    <a:lumMod val="75000"/>
                  </a:schemeClr>
                </a:solidFill>
              </a:rPr>
              <a:t>planeación interinstitucional</a:t>
            </a:r>
            <a:r>
              <a:rPr lang="es-MX" dirty="0"/>
              <a:t> de largo plazo, una mejor administración de riesgos, así como solidaridad, compromiso y corresponsabilidad entre las instituciones y los diferentes grupos poblacionales</a:t>
            </a:r>
            <a:r>
              <a:rPr lang="es-MX" dirty="0" smtClean="0"/>
              <a:t>.</a:t>
            </a:r>
          </a:p>
          <a:p>
            <a:pPr algn="just"/>
            <a:endParaRPr lang="es-MX" dirty="0" smtClean="0"/>
          </a:p>
          <a:p>
            <a:r>
              <a:rPr lang="es-MX" dirty="0" smtClean="0"/>
              <a:t>Así se trazan </a:t>
            </a:r>
            <a:r>
              <a:rPr lang="es-MX" dirty="0"/>
              <a:t>los grandes objetivos de las políticas públicas y se establece las acciones específicas para alcanzarlos. Se trata de un plan realista, viable y claro para alcanzar un México en Paz, un México Incluyente, un México con Educación de Calidad, un México Próspero y un México con Responsabilidad </a:t>
            </a:r>
            <a:r>
              <a:rPr lang="es-MX" dirty="0" smtClean="0"/>
              <a:t>Global.</a:t>
            </a:r>
          </a:p>
          <a:p>
            <a:endParaRPr lang="es-MX" dirty="0" smtClean="0"/>
          </a:p>
          <a:p>
            <a:r>
              <a:rPr lang="es-MX" dirty="0" smtClean="0"/>
              <a:t>Un México donde las mujeres no mueran de una enfermedad tan cruel, donde no solo sufre la paciente, si no toda la familia y la sociedad, porque se trata del pilar mas valioso que vulnera el núcleo de la comunidad. </a:t>
            </a:r>
            <a:r>
              <a:rPr lang="es-MX" sz="2400" b="1" dirty="0" smtClean="0">
                <a:solidFill>
                  <a:schemeClr val="accent1">
                    <a:lumMod val="75000"/>
                  </a:schemeClr>
                </a:solidFill>
              </a:rPr>
              <a:t>LA MUJER…</a:t>
            </a:r>
            <a:r>
              <a:rPr lang="es-MX" sz="2400" b="1" dirty="0">
                <a:solidFill>
                  <a:schemeClr val="accent1">
                    <a:lumMod val="75000"/>
                  </a:schemeClr>
                </a:solidFill>
              </a:rPr>
              <a:t/>
            </a:r>
            <a:br>
              <a:rPr lang="es-MX" sz="2400" b="1" dirty="0">
                <a:solidFill>
                  <a:schemeClr val="accent1">
                    <a:lumMod val="75000"/>
                  </a:schemeClr>
                </a:solidFill>
              </a:rPr>
            </a:br>
            <a:endParaRPr lang="es-MX" sz="2400" b="1" dirty="0">
              <a:solidFill>
                <a:schemeClr val="accent1">
                  <a:lumMod val="75000"/>
                </a:schemeClr>
              </a:solidFill>
            </a:endParaRPr>
          </a:p>
          <a:p>
            <a:endParaRPr lang="es-MX" dirty="0"/>
          </a:p>
          <a:p>
            <a:endParaRPr lang="es-MX" dirty="0"/>
          </a:p>
        </p:txBody>
      </p:sp>
      <p:sp>
        <p:nvSpPr>
          <p:cNvPr id="6" name="Marcador de texto 5"/>
          <p:cNvSpPr>
            <a:spLocks noGrp="1"/>
          </p:cNvSpPr>
          <p:nvPr>
            <p:ph type="body" sz="half" idx="2"/>
          </p:nvPr>
        </p:nvSpPr>
        <p:spPr/>
        <p:txBody>
          <a:bodyPr/>
          <a:lstStyle/>
          <a:p>
            <a:endParaRPr lang="es-MX"/>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41" y="1733209"/>
            <a:ext cx="3336670" cy="4127840"/>
          </a:xfrm>
          <a:prstGeom prst="rect">
            <a:avLst/>
          </a:prstGeom>
        </p:spPr>
      </p:pic>
    </p:spTree>
    <p:extLst>
      <p:ext uri="{BB962C8B-B14F-4D97-AF65-F5344CB8AC3E}">
        <p14:creationId xmlns:p14="http://schemas.microsoft.com/office/powerpoint/2010/main" val="950563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89212" y="187382"/>
            <a:ext cx="8911687" cy="1280890"/>
          </a:xfrm>
        </p:spPr>
        <p:txBody>
          <a:bodyPr/>
          <a:lstStyle/>
          <a:p>
            <a:r>
              <a:rPr lang="es-MX" dirty="0"/>
              <a:t>Abreviaturas y acrónimos</a:t>
            </a:r>
          </a:p>
        </p:txBody>
      </p:sp>
      <p:sp>
        <p:nvSpPr>
          <p:cNvPr id="3" name="Marcador de contenido 2"/>
          <p:cNvSpPr>
            <a:spLocks noGrp="1"/>
          </p:cNvSpPr>
          <p:nvPr>
            <p:ph sz="half" idx="1"/>
          </p:nvPr>
        </p:nvSpPr>
        <p:spPr>
          <a:xfrm>
            <a:off x="2589212" y="859809"/>
            <a:ext cx="4313864" cy="5841242"/>
          </a:xfrm>
        </p:spPr>
        <p:txBody>
          <a:bodyPr>
            <a:normAutofit fontScale="62500" lnSpcReduction="20000"/>
          </a:bodyPr>
          <a:lstStyle/>
          <a:p>
            <a:r>
              <a:rPr lang="es-MX" dirty="0" smtClean="0"/>
              <a:t>CEDAW </a:t>
            </a:r>
            <a:r>
              <a:rPr lang="es-MX" dirty="0"/>
              <a:t>Convención sobre la Eliminación de todas las formas de Discriminación contra la </a:t>
            </a:r>
            <a:r>
              <a:rPr lang="es-MX" dirty="0" smtClean="0"/>
              <a:t>Mujer</a:t>
            </a:r>
          </a:p>
          <a:p>
            <a:r>
              <a:rPr lang="es-MX" dirty="0" smtClean="0"/>
              <a:t> </a:t>
            </a:r>
            <a:r>
              <a:rPr lang="es-MX" dirty="0"/>
              <a:t>CEPAL Comisión Económica para América </a:t>
            </a:r>
            <a:r>
              <a:rPr lang="es-MX" dirty="0" smtClean="0"/>
              <a:t>Latina</a:t>
            </a:r>
          </a:p>
          <a:p>
            <a:r>
              <a:rPr lang="es-MX" dirty="0" smtClean="0"/>
              <a:t> </a:t>
            </a:r>
            <a:r>
              <a:rPr lang="es-MX" dirty="0"/>
              <a:t>CIPD Conferencia Internacional sobre Población y Desarrollo </a:t>
            </a:r>
            <a:endParaRPr lang="es-MX" dirty="0" smtClean="0"/>
          </a:p>
          <a:p>
            <a:r>
              <a:rPr lang="es-MX" dirty="0" smtClean="0"/>
              <a:t>CNEGSR </a:t>
            </a:r>
            <a:r>
              <a:rPr lang="es-MX" dirty="0"/>
              <a:t>Centro Nacional de Equidad de Género y Salud </a:t>
            </a:r>
            <a:r>
              <a:rPr lang="es-MX" dirty="0" smtClean="0"/>
              <a:t>Reproductiva</a:t>
            </a:r>
          </a:p>
          <a:p>
            <a:r>
              <a:rPr lang="es-MX" dirty="0" smtClean="0"/>
              <a:t> </a:t>
            </a:r>
            <a:r>
              <a:rPr lang="es-MX" dirty="0"/>
              <a:t>CNPSS Comisión Nacional de Protección Social en Salud COFEPRIS Comisión Federal para la Protección contra Riesgos Sanitarios </a:t>
            </a:r>
            <a:endParaRPr lang="es-MX" dirty="0" smtClean="0"/>
          </a:p>
          <a:p>
            <a:r>
              <a:rPr lang="es-MX" dirty="0" smtClean="0"/>
              <a:t>CONAPO </a:t>
            </a:r>
            <a:r>
              <a:rPr lang="es-MX" dirty="0"/>
              <a:t>Consejo Nacional de Población </a:t>
            </a:r>
            <a:endParaRPr lang="es-MX" dirty="0" smtClean="0"/>
          </a:p>
          <a:p>
            <a:r>
              <a:rPr lang="es-MX" dirty="0" smtClean="0"/>
              <a:t>CONEVAL </a:t>
            </a:r>
            <a:r>
              <a:rPr lang="es-MX" dirty="0"/>
              <a:t>Consejo Nacional de Evaluación de la Política de Desarrollo </a:t>
            </a:r>
            <a:r>
              <a:rPr lang="es-MX" dirty="0" smtClean="0"/>
              <a:t>Social</a:t>
            </a:r>
          </a:p>
          <a:p>
            <a:r>
              <a:rPr lang="es-MX" dirty="0" smtClean="0"/>
              <a:t> </a:t>
            </a:r>
            <a:r>
              <a:rPr lang="es-MX" dirty="0"/>
              <a:t>DIF Sistema Nacional para el Desarrollo Integral de la </a:t>
            </a:r>
            <a:r>
              <a:rPr lang="es-MX" dirty="0" smtClean="0"/>
              <a:t>Familia</a:t>
            </a:r>
          </a:p>
          <a:p>
            <a:r>
              <a:rPr lang="es-MX" dirty="0" smtClean="0"/>
              <a:t> </a:t>
            </a:r>
            <a:r>
              <a:rPr lang="es-MX" dirty="0"/>
              <a:t>DOF Diario Oficial de la </a:t>
            </a:r>
            <a:r>
              <a:rPr lang="es-MX" dirty="0" smtClean="0"/>
              <a:t>Federación</a:t>
            </a:r>
          </a:p>
          <a:p>
            <a:r>
              <a:rPr lang="es-MX" dirty="0" smtClean="0"/>
              <a:t> </a:t>
            </a:r>
            <a:r>
              <a:rPr lang="es-MX" dirty="0"/>
              <a:t>IMSS Instituto Mexicano del Seguro </a:t>
            </a:r>
            <a:r>
              <a:rPr lang="es-MX" dirty="0" smtClean="0"/>
              <a:t>Social</a:t>
            </a:r>
          </a:p>
          <a:p>
            <a:r>
              <a:rPr lang="es-MX" dirty="0" smtClean="0"/>
              <a:t> </a:t>
            </a:r>
            <a:r>
              <a:rPr lang="es-MX" dirty="0"/>
              <a:t>INCAN Instituto Nacional de </a:t>
            </a:r>
            <a:r>
              <a:rPr lang="es-MX" dirty="0" smtClean="0"/>
              <a:t>Cancerología</a:t>
            </a:r>
          </a:p>
          <a:p>
            <a:r>
              <a:rPr lang="es-MX" dirty="0"/>
              <a:t>ISSSTE Instituto de Seguridad y Servicios Sociales de los Trabajadores del Estado </a:t>
            </a:r>
          </a:p>
          <a:p>
            <a:r>
              <a:rPr lang="es-MX" dirty="0"/>
              <a:t>NOM Norma Oficial Mexicana </a:t>
            </a:r>
          </a:p>
          <a:p>
            <a:r>
              <a:rPr lang="es-MX" dirty="0"/>
              <a:t>OCDE Organización para la Cooperación y Desarrollo Económicos </a:t>
            </a:r>
          </a:p>
          <a:p>
            <a:r>
              <a:rPr lang="es-MX" dirty="0"/>
              <a:t>OMS Organización Mundial de la Salud </a:t>
            </a:r>
          </a:p>
          <a:p>
            <a:r>
              <a:rPr lang="es-MX" dirty="0"/>
              <a:t>ONU Organización de la Naciones Unidas</a:t>
            </a:r>
          </a:p>
          <a:p>
            <a:r>
              <a:rPr lang="es-MX" dirty="0"/>
              <a:t> OPS Organización Panamericana de la Salud</a:t>
            </a:r>
            <a:endParaRPr lang="es-MX" dirty="0" smtClean="0"/>
          </a:p>
        </p:txBody>
      </p:sp>
      <p:sp>
        <p:nvSpPr>
          <p:cNvPr id="4" name="Marcador de contenido 3"/>
          <p:cNvSpPr>
            <a:spLocks noGrp="1"/>
          </p:cNvSpPr>
          <p:nvPr>
            <p:ph sz="half" idx="2"/>
          </p:nvPr>
        </p:nvSpPr>
        <p:spPr>
          <a:xfrm>
            <a:off x="7190747" y="859809"/>
            <a:ext cx="4313864" cy="5998191"/>
          </a:xfrm>
        </p:spPr>
        <p:txBody>
          <a:bodyPr>
            <a:normAutofit fontScale="62500" lnSpcReduction="20000"/>
          </a:bodyPr>
          <a:lstStyle/>
          <a:p>
            <a:r>
              <a:rPr lang="es-MX" dirty="0" err="1" smtClean="0"/>
              <a:t>PAdB</a:t>
            </a:r>
            <a:r>
              <a:rPr lang="es-MX" dirty="0" smtClean="0"/>
              <a:t> </a:t>
            </a:r>
            <a:r>
              <a:rPr lang="es-MX" dirty="0"/>
              <a:t>Declaración y Plataforma de Acción de la Cuarta Conferencia Mundial sobre la </a:t>
            </a:r>
            <a:r>
              <a:rPr lang="es-MX" dirty="0" smtClean="0"/>
              <a:t>Mujer</a:t>
            </a:r>
          </a:p>
          <a:p>
            <a:r>
              <a:rPr lang="es-MX" dirty="0" smtClean="0"/>
              <a:t> </a:t>
            </a:r>
            <a:r>
              <a:rPr lang="es-MX" dirty="0"/>
              <a:t>PAE Programa de Acción Específico PEMEX Petróleos Mexicanos </a:t>
            </a:r>
            <a:endParaRPr lang="es-MX" dirty="0" smtClean="0"/>
          </a:p>
          <a:p>
            <a:r>
              <a:rPr lang="es-MX" dirty="0" smtClean="0"/>
              <a:t>PND </a:t>
            </a:r>
            <a:r>
              <a:rPr lang="es-MX" dirty="0"/>
              <a:t>Plan Nacional de </a:t>
            </a:r>
            <a:endParaRPr lang="es-MX" dirty="0" smtClean="0"/>
          </a:p>
          <a:p>
            <a:r>
              <a:rPr lang="es-MX" dirty="0" smtClean="0"/>
              <a:t>PROIGUALDAD </a:t>
            </a:r>
            <a:r>
              <a:rPr lang="es-MX" dirty="0"/>
              <a:t>Programa Nacional para la Igualdad de Oportunidades y no Discriminación contra las Mujeres </a:t>
            </a:r>
            <a:endParaRPr lang="es-MX" dirty="0" smtClean="0"/>
          </a:p>
          <a:p>
            <a:r>
              <a:rPr lang="es-MX" dirty="0" smtClean="0"/>
              <a:t>PROSESA </a:t>
            </a:r>
            <a:r>
              <a:rPr lang="es-MX" dirty="0"/>
              <a:t>Programa Sectorial de Salud </a:t>
            </a:r>
            <a:endParaRPr lang="es-MX" dirty="0" smtClean="0"/>
          </a:p>
          <a:p>
            <a:r>
              <a:rPr lang="es-MX" dirty="0" smtClean="0"/>
              <a:t>SAF </a:t>
            </a:r>
            <a:r>
              <a:rPr lang="es-MX" dirty="0"/>
              <a:t>Secretaría de Administración y Finanzas </a:t>
            </a:r>
            <a:endParaRPr lang="es-MX" dirty="0" smtClean="0"/>
          </a:p>
          <a:p>
            <a:r>
              <a:rPr lang="es-MX" dirty="0" smtClean="0"/>
              <a:t>SEDENA </a:t>
            </a:r>
            <a:r>
              <a:rPr lang="es-MX" dirty="0"/>
              <a:t>Secretaría de Defensa Nacional </a:t>
            </a:r>
            <a:endParaRPr lang="es-MX" dirty="0" smtClean="0"/>
          </a:p>
          <a:p>
            <a:r>
              <a:rPr lang="es-MX" dirty="0" smtClean="0"/>
              <a:t>SEMAR </a:t>
            </a:r>
            <a:r>
              <a:rPr lang="es-MX" dirty="0"/>
              <a:t>Secretaría de </a:t>
            </a:r>
            <a:r>
              <a:rPr lang="es-MX" dirty="0" smtClean="0"/>
              <a:t>Marina</a:t>
            </a:r>
          </a:p>
          <a:p>
            <a:r>
              <a:rPr lang="es-MX" dirty="0" smtClean="0"/>
              <a:t> </a:t>
            </a:r>
            <a:r>
              <a:rPr lang="es-MX" dirty="0"/>
              <a:t>SESA Servicios Estatales de </a:t>
            </a:r>
            <a:r>
              <a:rPr lang="es-MX" dirty="0" smtClean="0"/>
              <a:t>Salud</a:t>
            </a:r>
          </a:p>
          <a:p>
            <a:r>
              <a:rPr lang="es-MX" dirty="0" smtClean="0"/>
              <a:t> </a:t>
            </a:r>
            <a:r>
              <a:rPr lang="es-MX" dirty="0"/>
              <a:t>SICAM Sistema de Información en Cáncer de la Mujer </a:t>
            </a:r>
            <a:endParaRPr lang="es-MX" dirty="0" smtClean="0"/>
          </a:p>
          <a:p>
            <a:r>
              <a:rPr lang="es-MX" dirty="0" smtClean="0"/>
              <a:t>SIDSS </a:t>
            </a:r>
            <a:r>
              <a:rPr lang="es-MX" dirty="0"/>
              <a:t>Subsecretaría de Integración y Desarrollo del Sector Salud </a:t>
            </a:r>
            <a:endParaRPr lang="es-MX" dirty="0" smtClean="0"/>
          </a:p>
          <a:p>
            <a:r>
              <a:rPr lang="es-MX" dirty="0" smtClean="0"/>
              <a:t>SPSS </a:t>
            </a:r>
            <a:r>
              <a:rPr lang="es-MX" dirty="0"/>
              <a:t>o Seguro Popular Sistema de Protección Social en Salud </a:t>
            </a:r>
            <a:endParaRPr lang="es-MX" dirty="0" smtClean="0"/>
          </a:p>
          <a:p>
            <a:r>
              <a:rPr lang="es-MX" dirty="0" smtClean="0"/>
              <a:t>SSA </a:t>
            </a:r>
            <a:r>
              <a:rPr lang="es-MX" dirty="0"/>
              <a:t>Secretaría de </a:t>
            </a:r>
            <a:r>
              <a:rPr lang="es-MX" dirty="0" smtClean="0"/>
              <a:t>Salud</a:t>
            </a:r>
          </a:p>
          <a:p>
            <a:r>
              <a:rPr lang="es-MX" dirty="0" smtClean="0"/>
              <a:t> </a:t>
            </a:r>
            <a:r>
              <a:rPr lang="es-MX" dirty="0"/>
              <a:t>UNEMEDEDICAM Unidades de Especialidades Médicas en Detección y Diagnóstico de Cáncer de </a:t>
            </a:r>
            <a:r>
              <a:rPr lang="es-MX" dirty="0" smtClean="0"/>
              <a:t>Mama</a:t>
            </a:r>
          </a:p>
          <a:p>
            <a:r>
              <a:rPr lang="es-MX" dirty="0" smtClean="0"/>
              <a:t> </a:t>
            </a:r>
            <a:r>
              <a:rPr lang="es-MX" dirty="0"/>
              <a:t>VPH Virus del Papiloma Humano </a:t>
            </a:r>
          </a:p>
          <a:p>
            <a:endParaRPr lang="es-MX" dirty="0"/>
          </a:p>
        </p:txBody>
      </p:sp>
    </p:spTree>
    <p:extLst>
      <p:ext uri="{BB962C8B-B14F-4D97-AF65-F5344CB8AC3E}">
        <p14:creationId xmlns:p14="http://schemas.microsoft.com/office/powerpoint/2010/main" val="644268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Referencias consultadas</a:t>
            </a:r>
            <a:endParaRPr lang="es-MX" dirty="0"/>
          </a:p>
        </p:txBody>
      </p:sp>
      <p:sp>
        <p:nvSpPr>
          <p:cNvPr id="3" name="Marcador de contenido 2"/>
          <p:cNvSpPr>
            <a:spLocks noGrp="1"/>
          </p:cNvSpPr>
          <p:nvPr>
            <p:ph sz="half" idx="1"/>
          </p:nvPr>
        </p:nvSpPr>
        <p:spPr>
          <a:xfrm>
            <a:off x="2589212" y="1351128"/>
            <a:ext cx="4313864" cy="5036024"/>
          </a:xfrm>
        </p:spPr>
        <p:txBody>
          <a:bodyPr>
            <a:normAutofit/>
          </a:bodyPr>
          <a:lstStyle/>
          <a:p>
            <a:r>
              <a:rPr lang="es-MX" dirty="0"/>
              <a:t>Prevención y Control del Cáncer de la Mujer Programa Sectorial de Salud 2013-2018 Primera edición, xxx 2014 D.R. Secretaría de Salud Lieja 7, Col. Juárez 06696, México, D.F</a:t>
            </a:r>
            <a:r>
              <a:rPr lang="es-MX" dirty="0" smtClean="0"/>
              <a:t>.</a:t>
            </a:r>
          </a:p>
          <a:p>
            <a:r>
              <a:rPr lang="es-MX" dirty="0"/>
              <a:t>SUBSECRETARÍA DE PREVENCIÓN Y PROMOCIÓN DE LA SALUD, MÉXICO - ALGUNOS DERECHOS RESERVADOS © 2015 - </a:t>
            </a:r>
            <a:r>
              <a:rPr lang="es-MX" dirty="0">
                <a:hlinkClick r:id="rId2"/>
              </a:rPr>
              <a:t>POLÍTICAS DE </a:t>
            </a:r>
            <a:r>
              <a:rPr lang="es-MX" dirty="0" smtClean="0">
                <a:hlinkClick r:id="rId2"/>
              </a:rPr>
              <a:t>PRIVACIDAD</a:t>
            </a:r>
            <a:r>
              <a:rPr lang="es-MX" dirty="0"/>
              <a:t> </a:t>
            </a:r>
            <a:r>
              <a:rPr lang="es-MX" dirty="0">
                <a:hlinkClick r:id="rId3"/>
              </a:rPr>
              <a:t>http://</a:t>
            </a:r>
            <a:r>
              <a:rPr lang="es-MX" dirty="0" smtClean="0">
                <a:hlinkClick r:id="rId3"/>
              </a:rPr>
              <a:t>www.spps.gob.mx/programas-accion2013-2018.html</a:t>
            </a:r>
            <a:endParaRPr lang="es-MX" dirty="0" smtClean="0"/>
          </a:p>
          <a:p>
            <a:r>
              <a:rPr lang="es-MX" dirty="0" smtClean="0"/>
              <a:t>Plan Nacional de Desarrollo 2010 – 2018 </a:t>
            </a:r>
            <a:r>
              <a:rPr lang="es-MX" dirty="0" smtClean="0">
                <a:hlinkClick r:id="rId4"/>
              </a:rPr>
              <a:t>http</a:t>
            </a:r>
            <a:r>
              <a:rPr lang="es-MX" dirty="0">
                <a:hlinkClick r:id="rId4"/>
              </a:rPr>
              <a:t>://pnd.gob.mx</a:t>
            </a:r>
            <a:r>
              <a:rPr lang="es-MX" dirty="0" smtClean="0">
                <a:hlinkClick r:id="rId4"/>
              </a:rPr>
              <a:t>/</a:t>
            </a:r>
            <a:endParaRPr lang="es-MX" dirty="0" smtClean="0"/>
          </a:p>
          <a:p>
            <a:r>
              <a:rPr lang="es-MX" dirty="0" smtClean="0"/>
              <a:t>Portaltransparencia.gob.mx</a:t>
            </a:r>
            <a:endParaRPr lang="es-MX" dirty="0"/>
          </a:p>
        </p:txBody>
      </p:sp>
      <p:sp>
        <p:nvSpPr>
          <p:cNvPr id="4" name="Marcador de contenido 3"/>
          <p:cNvSpPr>
            <a:spLocks noGrp="1"/>
          </p:cNvSpPr>
          <p:nvPr>
            <p:ph sz="half" idx="2"/>
          </p:nvPr>
        </p:nvSpPr>
        <p:spPr>
          <a:xfrm>
            <a:off x="7190747" y="1351128"/>
            <a:ext cx="4313864" cy="5145206"/>
          </a:xfrm>
        </p:spPr>
        <p:txBody>
          <a:bodyPr>
            <a:normAutofit/>
          </a:bodyPr>
          <a:lstStyle/>
          <a:p>
            <a:r>
              <a:rPr lang="es-MX" dirty="0"/>
              <a:t>Rendición de Cuentas en Salud 2011 Primera edición, 2012 D.R.© Secretaría de Salud Lieja 7, Col. Juárez 06696 México, </a:t>
            </a:r>
            <a:r>
              <a:rPr lang="es-MX" dirty="0" smtClean="0"/>
              <a:t>D.F</a:t>
            </a:r>
          </a:p>
          <a:p>
            <a:r>
              <a:rPr lang="es-MX" dirty="0">
                <a:hlinkClick r:id="rId5"/>
              </a:rPr>
              <a:t>http://</a:t>
            </a:r>
            <a:r>
              <a:rPr lang="es-MX" dirty="0" smtClean="0">
                <a:hlinkClick r:id="rId5"/>
              </a:rPr>
              <a:t>www.dged.salud.gob.mx/contenidos/dedss/descargas/rcs/rcs_2011.pdf</a:t>
            </a:r>
            <a:endParaRPr lang="es-MX" dirty="0" smtClean="0"/>
          </a:p>
          <a:p>
            <a:r>
              <a:rPr lang="es-MX" dirty="0">
                <a:hlinkClick r:id="rId6"/>
              </a:rPr>
              <a:t>http://</a:t>
            </a:r>
            <a:r>
              <a:rPr lang="es-MX" dirty="0" smtClean="0">
                <a:hlinkClick r:id="rId6"/>
              </a:rPr>
              <a:t>portal.salud.gob.mx/contenidos/conoce_salud/prosesa/prosesa.html</a:t>
            </a:r>
            <a:endParaRPr lang="es-MX" dirty="0" smtClean="0"/>
          </a:p>
          <a:p>
            <a:r>
              <a:rPr lang="es-MX" dirty="0" smtClean="0"/>
              <a:t>Secretaría de Haciendo y Crédito Público Para el cumplimiento de lo establecido en las fracciones VI Y IX del artículo 7 de la Ley Federal de Transparencia y acceso a la información pública Gubernamental</a:t>
            </a:r>
            <a:endParaRPr lang="es-MX" dirty="0" smtClean="0"/>
          </a:p>
          <a:p>
            <a:endParaRPr lang="es-MX" dirty="0"/>
          </a:p>
        </p:txBody>
      </p:sp>
    </p:spTree>
    <p:extLst>
      <p:ext uri="{BB962C8B-B14F-4D97-AF65-F5344CB8AC3E}">
        <p14:creationId xmlns:p14="http://schemas.microsoft.com/office/powerpoint/2010/main" val="347807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Valor Público.</a:t>
            </a:r>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657" y="1447345"/>
            <a:ext cx="7083188" cy="5317942"/>
          </a:xfrm>
        </p:spPr>
      </p:pic>
    </p:spTree>
    <p:extLst>
      <p:ext uri="{BB962C8B-B14F-4D97-AF65-F5344CB8AC3E}">
        <p14:creationId xmlns:p14="http://schemas.microsoft.com/office/powerpoint/2010/main" val="3294193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1040917"/>
          </a:xfrm>
        </p:spPr>
        <p:txBody>
          <a:bodyPr/>
          <a:lstStyle/>
          <a:p>
            <a:r>
              <a:rPr lang="es-MX" dirty="0" smtClean="0"/>
              <a:t>México y el paradigma de la NGP</a:t>
            </a:r>
            <a:endParaRPr lang="es-MX" dirty="0"/>
          </a:p>
        </p:txBody>
      </p:sp>
      <p:sp>
        <p:nvSpPr>
          <p:cNvPr id="3" name="Marcador de contenido 2"/>
          <p:cNvSpPr>
            <a:spLocks noGrp="1"/>
          </p:cNvSpPr>
          <p:nvPr>
            <p:ph idx="1"/>
          </p:nvPr>
        </p:nvSpPr>
        <p:spPr/>
        <p:txBody>
          <a:bodyPr/>
          <a:lstStyle/>
          <a:p>
            <a:pPr algn="just"/>
            <a:r>
              <a:rPr lang="es-MX" dirty="0" smtClean="0"/>
              <a:t>En México</a:t>
            </a:r>
            <a:r>
              <a:rPr lang="es-MX" dirty="0"/>
              <a:t>, la historia es que las políticas emprendidas por un presidente en su sexenio, no vinculaba a su sucesor, propiamente no existía un Sistema de Planeación Nacional del Desarrollo, ni tampoco mecanismos transparentes y expeditos de rendición de cuentas a la ciudadanía, lo que retrasó la implantación de mecanismos eficientes de responsabilidad hacendaria en el ejercicio del gasto.</a:t>
            </a:r>
          </a:p>
          <a:p>
            <a:pPr algn="just"/>
            <a:r>
              <a:rPr lang="es-MX" dirty="0"/>
              <a:t>Para lo anterior se requería de un diseño institucional adecuado, y fue hasta el año1983 mediante una reforma que se implementó el Sistema un </a:t>
            </a:r>
            <a:r>
              <a:rPr lang="es-MX" sz="2400" dirty="0">
                <a:solidFill>
                  <a:schemeClr val="accent1">
                    <a:lumMod val="75000"/>
                  </a:schemeClr>
                </a:solidFill>
              </a:rPr>
              <a:t>Plan de Desarrollo Nacional</a:t>
            </a:r>
            <a:r>
              <a:rPr lang="es-MX" dirty="0"/>
              <a:t>, que debería ser democrático porque incluía las aspiraciones de los sectores sociales y privados para fortalecer nuestra soberanía, pero entre ellas un Mecanismo denominado </a:t>
            </a:r>
            <a:r>
              <a:rPr lang="es-MX" b="1" dirty="0"/>
              <a:t>PRESUPUESTO BASADO EN RESULTADOS</a:t>
            </a:r>
            <a:r>
              <a:rPr lang="es-MX" dirty="0"/>
              <a:t>.</a:t>
            </a:r>
          </a:p>
        </p:txBody>
      </p:sp>
    </p:spTree>
    <p:extLst>
      <p:ext uri="{BB962C8B-B14F-4D97-AF65-F5344CB8AC3E}">
        <p14:creationId xmlns:p14="http://schemas.microsoft.com/office/powerpoint/2010/main" val="2390605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49848"/>
          </a:xfrm>
        </p:spPr>
        <p:txBody>
          <a:bodyPr/>
          <a:lstStyle/>
          <a:p>
            <a:r>
              <a:rPr lang="es-MX" dirty="0" smtClean="0"/>
              <a:t>PLAN NACIONAL DE DESARROLLO</a:t>
            </a:r>
            <a:endParaRPr lang="es-MX" dirty="0"/>
          </a:p>
        </p:txBody>
      </p:sp>
      <p:sp>
        <p:nvSpPr>
          <p:cNvPr id="3" name="Marcador de contenido 2"/>
          <p:cNvSpPr>
            <a:spLocks noGrp="1"/>
          </p:cNvSpPr>
          <p:nvPr>
            <p:ph idx="1"/>
          </p:nvPr>
        </p:nvSpPr>
        <p:spPr>
          <a:xfrm>
            <a:off x="2592924" y="1596788"/>
            <a:ext cx="8911687" cy="4817660"/>
          </a:xfrm>
        </p:spPr>
        <p:txBody>
          <a:bodyPr>
            <a:normAutofit/>
          </a:bodyPr>
          <a:lstStyle/>
          <a:p>
            <a:pPr algn="ctr"/>
            <a:r>
              <a:rPr lang="es-MX" dirty="0"/>
              <a:t>El Plan Nacional de Desarrollo 2013 – 2018 proyecta, en síntesis, hacer de México una sociedad de derechos, en donde todos tengan acceso efectivo a los derechos que otorga la Constitución</a:t>
            </a:r>
            <a:r>
              <a:rPr lang="es-MX" dirty="0" smtClean="0"/>
              <a:t>.</a:t>
            </a:r>
            <a:r>
              <a:rPr lang="es-MX" dirty="0"/>
              <a:t/>
            </a:r>
            <a:br>
              <a:rPr lang="es-MX" dirty="0"/>
            </a:br>
            <a:endParaRPr lang="es-MX" dirty="0" smtClean="0"/>
          </a:p>
          <a:p>
            <a:pPr algn="ctr"/>
            <a:r>
              <a:rPr lang="es-MX" dirty="0" smtClean="0"/>
              <a:t>Se </a:t>
            </a:r>
            <a:r>
              <a:rPr lang="es-MX" dirty="0"/>
              <a:t>impulsa un federalismo articulado, partiendo de la convicción de que la fortaleza de la nación proviene de sus regiones, estados y municipios. Asimismo, promueve transversalmente, en todas las políticas públicas</a:t>
            </a:r>
            <a:r>
              <a:rPr lang="es-MX" b="1" dirty="0"/>
              <a:t>, tres estrategias</a:t>
            </a:r>
            <a:r>
              <a:rPr lang="es-MX" dirty="0"/>
              <a:t>: Democratizar la Productividad, consolidar un Gobierno Cercano y Moderno, así como incorporar la Perspectiva de Género.</a:t>
            </a:r>
            <a:br>
              <a:rPr lang="es-MX" dirty="0"/>
            </a:br>
            <a:endParaRPr lang="es-MX" dirty="0" smtClean="0"/>
          </a:p>
          <a:p>
            <a:pPr algn="ctr"/>
            <a:r>
              <a:rPr lang="es-MX" dirty="0" smtClean="0"/>
              <a:t>Se </a:t>
            </a:r>
            <a:r>
              <a:rPr lang="es-MX" dirty="0"/>
              <a:t>incluye por primera vez dentro del Plan Nacional de Desarrollo 2013 – 2018, indicadores que reflejen la situación del país en relación con los temas considerados como prioritarios para darles puntual seguimiento y conocer el avance en la consecución de las metas establecidas y, en su caso, hacer los ajustes necesarios para asegurar su cumplimiento.</a:t>
            </a:r>
          </a:p>
        </p:txBody>
      </p:sp>
    </p:spTree>
    <p:extLst>
      <p:ext uri="{BB962C8B-B14F-4D97-AF65-F5344CB8AC3E}">
        <p14:creationId xmlns:p14="http://schemas.microsoft.com/office/powerpoint/2010/main" val="3649399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79427" y="624109"/>
            <a:ext cx="8925185" cy="3866003"/>
          </a:xfrm>
        </p:spPr>
        <p:txBody>
          <a:bodyPr>
            <a:normAutofit/>
          </a:bodyPr>
          <a:lstStyle/>
          <a:p>
            <a:pPr fontAlgn="base"/>
            <a:endParaRPr lang="es-MX"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1063" y="557673"/>
            <a:ext cx="9335068" cy="4983317"/>
          </a:xfrm>
        </p:spPr>
      </p:pic>
    </p:spTree>
    <p:extLst>
      <p:ext uri="{BB962C8B-B14F-4D97-AF65-F5344CB8AC3E}">
        <p14:creationId xmlns:p14="http://schemas.microsoft.com/office/powerpoint/2010/main" val="1134219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Violeta rojo">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1406</TotalTime>
  <Words>7130</Words>
  <Application>Microsoft Office PowerPoint</Application>
  <PresentationFormat>Panorámica</PresentationFormat>
  <Paragraphs>289</Paragraphs>
  <Slides>57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57</vt:i4>
      </vt:variant>
    </vt:vector>
  </HeadingPairs>
  <TitlesOfParts>
    <vt:vector size="62" baseType="lpstr">
      <vt:lpstr>Arial</vt:lpstr>
      <vt:lpstr>Arial Narrow</vt:lpstr>
      <vt:lpstr>Century Gothic</vt:lpstr>
      <vt:lpstr>Wingdings 3</vt:lpstr>
      <vt:lpstr>Espiral</vt:lpstr>
      <vt:lpstr>MAESTRIA EN ADMINISTRACION  Y POLITICAS PUBLICAS Gestión para Resultados Actividad 6</vt:lpstr>
      <vt:lpstr>OBJETIVO GENERAL DE LA ACTIVIDAD:</vt:lpstr>
      <vt:lpstr>Gestión Para Resultados (GpR). Introducción.</vt:lpstr>
      <vt:lpstr>¿Pero… qué es el PbR?</vt:lpstr>
      <vt:lpstr>Presentación de PowerPoint</vt:lpstr>
      <vt:lpstr>Valor Público.</vt:lpstr>
      <vt:lpstr>México y el paradigma de la NGP</vt:lpstr>
      <vt:lpstr>PLAN NACIONAL DE DESARROLLO</vt:lpstr>
      <vt:lpstr>Presentación de PowerPoint</vt:lpstr>
      <vt:lpstr>“México Incluyente” (EJE 2 PND)</vt:lpstr>
      <vt:lpstr>SALUD </vt:lpstr>
      <vt:lpstr>Programa de acción especifico a tratar:</vt:lpstr>
      <vt:lpstr>I. Marco Conceptual </vt:lpstr>
      <vt:lpstr>Las enfermedades no transmisibles (ENT).</vt:lpstr>
      <vt:lpstr>CANCER </vt:lpstr>
      <vt:lpstr>¿Qué es el tamizaje o cribado?</vt:lpstr>
      <vt:lpstr>Programa de Prevención y Control de Cáncer de la Mujer.</vt:lpstr>
      <vt:lpstr>Presentación de PowerPoint</vt:lpstr>
      <vt:lpstr>II. Marco Jurídico </vt:lpstr>
      <vt:lpstr>Presentación de PowerPoint</vt:lpstr>
      <vt:lpstr>Presentación de PowerPoint</vt:lpstr>
      <vt:lpstr>Presentación de PowerPoint</vt:lpstr>
      <vt:lpstr>III. Diagnóstico</vt:lpstr>
      <vt:lpstr>En México:</vt:lpstr>
      <vt:lpstr> Situación Actual y Problemática</vt:lpstr>
      <vt:lpstr>Presentación de PowerPoint</vt:lpstr>
      <vt:lpstr>Instituciones:</vt:lpstr>
      <vt:lpstr>Debilidades:</vt:lpstr>
      <vt:lpstr>Presentación de PowerPoint</vt:lpstr>
      <vt:lpstr>Presentación de PowerPoint</vt:lpstr>
      <vt:lpstr>Avances 2006-2012 </vt:lpstr>
      <vt:lpstr>CONTRASTES</vt:lpstr>
      <vt:lpstr>Retos 2013-2018 </vt:lpstr>
      <vt:lpstr>Alineación con el Plan Nacional de Desarrollo 2013-2018 </vt:lpstr>
      <vt:lpstr>Presentación de PowerPoint</vt:lpstr>
      <vt:lpstr>Alineación con el PND eje 2</vt:lpstr>
      <vt:lpstr>Organización del Programa  Objetivos, Estrategias y Líneas de Acción </vt:lpstr>
      <vt:lpstr>Objetivo 1. Incrementar la corresponsabilidad de mujeres y hombres en prevención y detección temprana del cáncer de mama y de cuello uterino. </vt:lpstr>
      <vt:lpstr>Objetivo 2. Fortalecer la detección, seguimiento y tratamiento oportuno y de calidad de los casos de cáncer de mama y cuello uterino.  Una de las principales razones de la elevada mortalidad del cáncer de cuello de uterino y del cáncer de mama estriba en que la mayoría de los casos se detectan en etapas avanzadas. Por lo que es necesario fortalecer las estrategias y acciones para incrementar la detección oportuna. </vt:lpstr>
      <vt:lpstr>Objetivo 3. Contribuir a la convergencia de sistemas de información de cáncer entre las instituciones del Sistema Nacional de Salud.  La difusión de las evaluaciones de desempeño del tamizaje de cáncer de mama y del cuello uterino es una herramienta en el proceso de monitoreo y evaluación del Programa. </vt:lpstr>
      <vt:lpstr>Estrategias Transversales </vt:lpstr>
      <vt:lpstr>Indicadores y Metas </vt:lpstr>
      <vt:lpstr>Presentación de PowerPoint</vt:lpstr>
      <vt:lpstr>Presentación de PowerPoint</vt:lpstr>
      <vt:lpstr>Presentación de PowerPoint</vt:lpstr>
      <vt:lpstr>Matriz de Corresponsabilidad </vt:lpstr>
      <vt:lpstr>Presupuesto de Egresos de la federación 2015. Estrategia Programática. Ramo 12 Salud</vt:lpstr>
      <vt:lpstr>Presentación de PowerPoint</vt:lpstr>
      <vt:lpstr>Presupuesto por objetivos</vt:lpstr>
      <vt:lpstr>Presentación de PowerPoint</vt:lpstr>
      <vt:lpstr>Transparencia y rendición de cuentas </vt:lpstr>
      <vt:lpstr>Conclusiones</vt:lpstr>
      <vt:lpstr>Presentación de PowerPoint</vt:lpstr>
      <vt:lpstr>Presentación de PowerPoint</vt:lpstr>
      <vt:lpstr>“Valiente no es la mujer que no tiene miedo; si no aquella que a pesar de sus sufrimientos ama y sigue adelante”.</vt:lpstr>
      <vt:lpstr>Abreviaturas y acrónimos</vt:lpstr>
      <vt:lpstr>Referencias consultadas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MAESTRIA EN ADMINISTRACION  Y POLITICAS PUBLICAS Gestión para Resultados Actividad 6</dc:title>
  <dc:creator>josue</dc:creator>
  <cp:lastModifiedBy>josue</cp:lastModifiedBy>
  <cp:revision>42</cp:revision>
  <dcterms:created xsi:type="dcterms:W3CDTF">2015-10-22T21:11:36Z</dcterms:created>
  <dcterms:modified xsi:type="dcterms:W3CDTF">2015-10-24T18:34:28Z</dcterms:modified>
</cp:coreProperties>
</file>