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56" r:id="rId2"/>
    <p:sldId id="257" r:id="rId3"/>
    <p:sldId id="258" r:id="rId4"/>
    <p:sldId id="259" r:id="rId5"/>
    <p:sldId id="294" r:id="rId6"/>
    <p:sldId id="295" r:id="rId7"/>
    <p:sldId id="260" r:id="rId8"/>
    <p:sldId id="261" r:id="rId9"/>
    <p:sldId id="296"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97" r:id="rId23"/>
    <p:sldId id="274" r:id="rId24"/>
    <p:sldId id="275" r:id="rId25"/>
    <p:sldId id="278" r:id="rId26"/>
    <p:sldId id="279" r:id="rId27"/>
    <p:sldId id="281" r:id="rId28"/>
    <p:sldId id="283" r:id="rId29"/>
    <p:sldId id="282" r:id="rId30"/>
    <p:sldId id="280" r:id="rId31"/>
    <p:sldId id="284" r:id="rId32"/>
    <p:sldId id="285" r:id="rId33"/>
    <p:sldId id="286" r:id="rId34"/>
    <p:sldId id="287" r:id="rId35"/>
    <p:sldId id="288" r:id="rId36"/>
    <p:sldId id="289" r:id="rId37"/>
    <p:sldId id="290" r:id="rId38"/>
    <p:sldId id="291" r:id="rId39"/>
    <p:sldId id="293" r:id="rId40"/>
    <p:sldId id="298"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96" y="-8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s-ES_tradnl" smtClean="0"/>
              <a:t>Clic para editar título</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55FF6D4-D4D7-426A-98F7-170A3668379E}" type="datetime1">
              <a:rPr lang="en-US" smtClean="0"/>
              <a:pPr/>
              <a:t>27/10/15</a:t>
            </a:fld>
            <a:endParaRPr lang="en-US"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objetos">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27/10/15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27/10/15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s-ES_tradnl" smtClean="0"/>
              <a:t>Clic para editar título</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s-ES_tradnl" smtClean="0"/>
              <a:t>Clic para editar título</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s-ES_tradnl" smtClean="0"/>
              <a:t>Clic para editar título</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imágenes con título">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s-ES_tradnl" smtClean="0"/>
              <a:t>Clic para editar título</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s-ES_tradnl" smtClean="0"/>
              <a:t>Arrastre la imagen al marcador de posición o haga clic en el icono para agregar</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imágenes con título">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s-ES_tradnl" smtClean="0"/>
              <a:t>Clic para editar título</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s-ES_tradnl" smtClean="0"/>
              <a:t>Arrastre la imagen al marcador de posición o haga clic en el icono para agregar</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imágenes con título, alternativo">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s-ES_tradnl" smtClean="0"/>
              <a:t>Clic para editar título</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s-ES_tradnl" smtClean="0"/>
              <a:t>Arrastre la imagen al marcador de posición o haga clic en el icono para agregar</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ítulo y texto vertical">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ítulo vertical y texto">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s-ES_tradnl" smtClean="0"/>
              <a:t>Clic para editar título</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alternativo">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‹Nr.›</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_tradnl"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con 2 imágen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s-ES_tradnl" smtClean="0"/>
              <a:t>Clic para editar título</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27/10/15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s-ES_tradnl" smtClean="0"/>
              <a:t>Arrastre la imagen al marcador de posición o haga clic en el icono para agregar</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s-ES_tradnl" smtClean="0"/>
              <a:t>Haga clic para modificar el estilo de texto del patrón</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s-ES_tradnl" smtClean="0"/>
              <a:t>Clic para editar título</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295D47-465E-4A05-802B-049480555B6D}" type="datetime1">
              <a:rPr lang="en-US" smtClean="0"/>
              <a:pPr/>
              <a:t>27/10/15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8305800" y="6248774"/>
            <a:ext cx="554038" cy="365125"/>
          </a:xfrm>
        </p:spPr>
        <p:txBody>
          <a:bodyPr/>
          <a:lstStyle/>
          <a:p>
            <a:fld id="{1AD20DFC-E2D5-4BD6-B744-D8DEEAB5F7C2}" type="slidenum">
              <a:rPr lang="en-US" smtClean="0"/>
              <a:pPr/>
              <a:t>‹Nr.›</a:t>
            </a:fld>
            <a:endParaRPr lang="en-US" dirty="0"/>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27/10/15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‹Nr.›</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objetos, superior e inferior">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objetos">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‹Nr.›</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s-ES_tradnl" smtClean="0"/>
              <a:t>Clic para editar título</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27/10/15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 id="2147484109" r:id="rId19"/>
    <p:sldLayoutId id="214748411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istemas.hacienda.gob.mx/ptpsed/transform.do?kaIndicador=109845"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hyperlink" Target="https://www.sistemas.hacienda.gob.mx/ptpsed/transform.do?kaIndicador=1098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istemas.hacienda.gob.mx/ptpsed/transform.do?kaIndicador=109845"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hyperlink" Target="https://www.sistemas.hacienda.gob.mx/ptpsed/transform.do?kaIndicador=10984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ES" sz="2000" dirty="0" smtClean="0"/>
              <a:t>Secretaría de Economía, Programa “S-020 Fondo Nacional del Emprendedor”</a:t>
            </a:r>
            <a:endParaRPr lang="es-ES" sz="2000" dirty="0"/>
          </a:p>
        </p:txBody>
      </p:sp>
      <p:sp>
        <p:nvSpPr>
          <p:cNvPr id="3" name="Subtítulo 2"/>
          <p:cNvSpPr>
            <a:spLocks noGrp="1"/>
          </p:cNvSpPr>
          <p:nvPr>
            <p:ph type="subTitle" idx="1"/>
          </p:nvPr>
        </p:nvSpPr>
        <p:spPr/>
        <p:txBody>
          <a:bodyPr/>
          <a:lstStyle/>
          <a:p>
            <a:r>
              <a:rPr lang="es-ES" dirty="0" smtClean="0"/>
              <a:t>Tuxtla Gutiérrez, Chiapas a 27 de Octubre de 2015. </a:t>
            </a:r>
            <a:endParaRPr lang="es-ES" dirty="0"/>
          </a:p>
        </p:txBody>
      </p:sp>
      <p:sp>
        <p:nvSpPr>
          <p:cNvPr id="6" name="CuadroTexto 5"/>
          <p:cNvSpPr txBox="1"/>
          <p:nvPr/>
        </p:nvSpPr>
        <p:spPr>
          <a:xfrm>
            <a:off x="505517" y="1553453"/>
            <a:ext cx="3589782" cy="369332"/>
          </a:xfrm>
          <a:prstGeom prst="rect">
            <a:avLst/>
          </a:prstGeom>
          <a:noFill/>
        </p:spPr>
        <p:txBody>
          <a:bodyPr wrap="none" rtlCol="0">
            <a:spAutoFit/>
          </a:bodyPr>
          <a:lstStyle/>
          <a:p>
            <a:r>
              <a:rPr lang="es-ES" dirty="0" smtClean="0">
                <a:solidFill>
                  <a:schemeClr val="bg1">
                    <a:lumMod val="95000"/>
                  </a:schemeClr>
                </a:solidFill>
              </a:rPr>
              <a:t>Diego Alberto Mancilla Ramírez </a:t>
            </a:r>
            <a:endParaRPr lang="es-ES" dirty="0">
              <a:solidFill>
                <a:schemeClr val="bg1">
                  <a:lumMod val="95000"/>
                </a:schemeClr>
              </a:solidFill>
            </a:endParaRPr>
          </a:p>
        </p:txBody>
      </p:sp>
    </p:spTree>
    <p:extLst>
      <p:ext uri="{BB962C8B-B14F-4D97-AF65-F5344CB8AC3E}">
        <p14:creationId xmlns:p14="http://schemas.microsoft.com/office/powerpoint/2010/main" val="228682100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p>
          <a:p>
            <a:pPr algn="just"/>
            <a:r>
              <a:rPr lang="es-ES" sz="1400" dirty="0" smtClean="0">
                <a:solidFill>
                  <a:srgbClr val="FFFFFF"/>
                </a:solidFill>
              </a:rPr>
              <a:t>Centrales de abasto, mercados públicos y mercados de abasto con infraestructura y competencias logísticas fortalecidos. </a:t>
            </a:r>
          </a:p>
          <a:p>
            <a:pPr algn="just"/>
            <a:endParaRPr lang="es-ES" sz="1400" dirty="0">
              <a:solidFill>
                <a:srgbClr val="FFFFFF"/>
              </a:solidFill>
            </a:endParaRPr>
          </a:p>
        </p:txBody>
      </p:sp>
      <p:sp>
        <p:nvSpPr>
          <p:cNvPr id="11" name="CuadroTexto 10"/>
          <p:cNvSpPr txBox="1"/>
          <p:nvPr/>
        </p:nvSpPr>
        <p:spPr>
          <a:xfrm>
            <a:off x="4635960" y="481368"/>
            <a:ext cx="2034398" cy="1446550"/>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smtClean="0">
                <a:solidFill>
                  <a:srgbClr val="FFFFFF"/>
                </a:solidFill>
              </a:rPr>
              <a:t>Porcentaje de locatarios de las Centrales y Mercados de abasto que recibieron apoyos para mejorar sus competencias. </a:t>
            </a:r>
            <a:endParaRPr lang="es-ES" sz="1200" dirty="0">
              <a:solidFill>
                <a:srgbClr val="FFFFFF"/>
              </a:solidFill>
            </a:endParaRPr>
          </a:p>
        </p:txBody>
      </p:sp>
      <p:sp>
        <p:nvSpPr>
          <p:cNvPr id="14" name="CuadroTexto 13"/>
          <p:cNvSpPr txBox="1"/>
          <p:nvPr/>
        </p:nvSpPr>
        <p:spPr>
          <a:xfrm>
            <a:off x="4635960" y="2340268"/>
            <a:ext cx="2034398" cy="2123658"/>
          </a:xfrm>
          <a:prstGeom prst="rect">
            <a:avLst/>
          </a:prstGeom>
          <a:noFill/>
        </p:spPr>
        <p:txBody>
          <a:bodyPr wrap="square" rtlCol="0">
            <a:spAutoFit/>
          </a:bodyPr>
          <a:lstStyle/>
          <a:p>
            <a:pPr algn="ctr"/>
            <a:r>
              <a:rPr lang="es-ES" sz="1200" b="1" dirty="0" smtClean="0"/>
              <a:t>Definición. </a:t>
            </a:r>
          </a:p>
          <a:p>
            <a:pPr algn="just"/>
            <a:r>
              <a:rPr lang="es-ES" sz="1200" dirty="0"/>
              <a:t>Mide el porcentaje de locatarios de las Centrales y Mercados de Abasto que recibieron apoyos para mejorar sus competencias logísticas en relación a la población total de locatarios de centrales y mercados de </a:t>
            </a:r>
            <a:r>
              <a:rPr lang="es-ES" sz="1200" dirty="0" smtClean="0"/>
              <a:t>abasto.</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62003735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p>
          <a:p>
            <a:pPr algn="just"/>
            <a:r>
              <a:rPr lang="es-ES" sz="1400" dirty="0" smtClean="0">
                <a:solidFill>
                  <a:srgbClr val="FFFFFF"/>
                </a:solidFill>
              </a:rPr>
              <a:t>Centrales de abasto, mercados públicos y mercados de abasto con infraestructura y competencias logísticas fortalecidos. </a:t>
            </a:r>
          </a:p>
          <a:p>
            <a:pPr algn="just"/>
            <a:endParaRPr lang="es-ES" sz="1400" dirty="0">
              <a:solidFill>
                <a:srgbClr val="FFFFFF"/>
              </a:solidFill>
            </a:endParaRPr>
          </a:p>
        </p:txBody>
      </p:sp>
      <p:sp>
        <p:nvSpPr>
          <p:cNvPr id="11" name="CuadroTexto 10"/>
          <p:cNvSpPr txBox="1"/>
          <p:nvPr/>
        </p:nvSpPr>
        <p:spPr>
          <a:xfrm>
            <a:off x="4635960" y="481368"/>
            <a:ext cx="2034398" cy="1446550"/>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smtClean="0">
                <a:solidFill>
                  <a:srgbClr val="FFFFFF"/>
                </a:solidFill>
              </a:rPr>
              <a:t>Porcentaje de locatarios de las Centrales y Mercados de abasto que recibieron apoyos para mejorar sus competencias. </a:t>
            </a:r>
            <a:endParaRPr lang="es-ES" sz="1200" dirty="0">
              <a:solidFill>
                <a:srgbClr val="FFFFFF"/>
              </a:solidFill>
            </a:endParaRPr>
          </a:p>
        </p:txBody>
      </p:sp>
      <p:sp>
        <p:nvSpPr>
          <p:cNvPr id="14" name="CuadroTexto 13"/>
          <p:cNvSpPr txBox="1"/>
          <p:nvPr/>
        </p:nvSpPr>
        <p:spPr>
          <a:xfrm>
            <a:off x="4635960" y="2340268"/>
            <a:ext cx="2034398" cy="2123658"/>
          </a:xfrm>
          <a:prstGeom prst="rect">
            <a:avLst/>
          </a:prstGeom>
          <a:noFill/>
        </p:spPr>
        <p:txBody>
          <a:bodyPr wrap="square" rtlCol="0">
            <a:spAutoFit/>
          </a:bodyPr>
          <a:lstStyle/>
          <a:p>
            <a:pPr algn="ctr"/>
            <a:r>
              <a:rPr lang="es-ES" sz="1200" b="1" dirty="0" smtClean="0"/>
              <a:t>Definición. </a:t>
            </a:r>
          </a:p>
          <a:p>
            <a:pPr algn="just"/>
            <a:r>
              <a:rPr lang="es-ES" sz="1200" dirty="0"/>
              <a:t>Mide el porcentaje de locatarios de las Centrales y Mercados de Abasto que recibieron apoyos para mejorar sus competencias logísticas en relación a la población total de locatarios de centrales y mercados de </a:t>
            </a:r>
            <a:r>
              <a:rPr lang="es-ES" sz="1200" dirty="0" smtClean="0"/>
              <a:t>abasto.</a:t>
            </a:r>
            <a:endParaRPr lang="es-ES" sz="1200" dirty="0"/>
          </a:p>
        </p:txBody>
      </p:sp>
      <p:pic>
        <p:nvPicPr>
          <p:cNvPr id="2" name="Imagen 1" descr="Captura de pantalla 2015-10-26 a las 15.30.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26" y="50448"/>
            <a:ext cx="9008374" cy="4698829"/>
          </a:xfrm>
          <a:prstGeom prst="rect">
            <a:avLst/>
          </a:prstGeom>
        </p:spPr>
      </p:pic>
    </p:spTree>
    <p:extLst>
      <p:ext uri="{BB962C8B-B14F-4D97-AF65-F5344CB8AC3E}">
        <p14:creationId xmlns:p14="http://schemas.microsoft.com/office/powerpoint/2010/main" val="278529685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chemeClr val="bg1"/>
                </a:solidFill>
              </a:rPr>
              <a:t>Apoyos para fortalecer el acceso de MIPYMES a mercados entregados	</a:t>
            </a:r>
            <a:r>
              <a:rPr lang="es-ES" sz="1400" dirty="0"/>
              <a:t>		</a:t>
            </a:r>
          </a:p>
          <a:p>
            <a:pPr algn="just"/>
            <a:endParaRPr lang="es-ES" sz="1400" dirty="0">
              <a:solidFill>
                <a:srgbClr val="FFFFFF"/>
              </a:solidFill>
            </a:endParaRPr>
          </a:p>
        </p:txBody>
      </p:sp>
      <p:sp>
        <p:nvSpPr>
          <p:cNvPr id="11" name="CuadroTexto 10"/>
          <p:cNvSpPr txBox="1"/>
          <p:nvPr/>
        </p:nvSpPr>
        <p:spPr>
          <a:xfrm>
            <a:off x="4635960" y="481368"/>
            <a:ext cx="2034398" cy="1446550"/>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a:t>Porcentaje de MIPYMES de sectores estratégicos apoyadas que ingresan a mercados en relación con las MIPYMES apoyadas de sectores </a:t>
            </a:r>
            <a:r>
              <a:rPr lang="es-ES" sz="1200" dirty="0" smtClean="0"/>
              <a:t>estratégicos.</a:t>
            </a:r>
            <a:endParaRPr lang="es-ES" sz="1200" dirty="0">
              <a:solidFill>
                <a:srgbClr val="FFFFFF"/>
              </a:solidFill>
            </a:endParaRPr>
          </a:p>
        </p:txBody>
      </p:sp>
      <p:sp>
        <p:nvSpPr>
          <p:cNvPr id="14" name="CuadroTexto 13"/>
          <p:cNvSpPr txBox="1"/>
          <p:nvPr/>
        </p:nvSpPr>
        <p:spPr>
          <a:xfrm>
            <a:off x="4635960" y="2340268"/>
            <a:ext cx="2034398" cy="1569660"/>
          </a:xfrm>
          <a:prstGeom prst="rect">
            <a:avLst/>
          </a:prstGeom>
          <a:noFill/>
        </p:spPr>
        <p:txBody>
          <a:bodyPr wrap="square" rtlCol="0">
            <a:spAutoFit/>
          </a:bodyPr>
          <a:lstStyle/>
          <a:p>
            <a:pPr algn="ctr"/>
            <a:r>
              <a:rPr lang="es-ES" sz="1200" b="1" dirty="0" smtClean="0"/>
              <a:t>Definición. </a:t>
            </a:r>
          </a:p>
          <a:p>
            <a:pPr algn="just"/>
            <a:r>
              <a:rPr lang="es-ES" sz="1200" dirty="0"/>
              <a:t>Mide el porcentaje de MIPYMES de sectores estratégicos apoyadas que ingresan a mercados en relación con las MIPYMES apoyadas de sectores </a:t>
            </a:r>
            <a:r>
              <a:rPr lang="es-ES" sz="1200" dirty="0" smtClean="0"/>
              <a:t>estratégicos.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390861084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chemeClr val="bg1"/>
                </a:solidFill>
              </a:rPr>
              <a:t>Apoyos para fortalecer el acceso de MIPYMES a mercados entregados	</a:t>
            </a:r>
            <a:r>
              <a:rPr lang="es-ES" sz="1400" dirty="0"/>
              <a:t>		</a:t>
            </a:r>
          </a:p>
          <a:p>
            <a:pPr algn="just"/>
            <a:endParaRPr lang="es-ES" sz="1400" dirty="0">
              <a:solidFill>
                <a:srgbClr val="FFFFFF"/>
              </a:solidFill>
            </a:endParaRPr>
          </a:p>
        </p:txBody>
      </p:sp>
      <p:sp>
        <p:nvSpPr>
          <p:cNvPr id="11" name="CuadroTexto 10"/>
          <p:cNvSpPr txBox="1"/>
          <p:nvPr/>
        </p:nvSpPr>
        <p:spPr>
          <a:xfrm>
            <a:off x="4635960" y="481368"/>
            <a:ext cx="2034398" cy="1446550"/>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a:t>Porcentaje de MIPYMES de sectores estratégicos apoyadas que ingresan a mercados en relación con las MIPYMES apoyadas de sectores </a:t>
            </a:r>
            <a:r>
              <a:rPr lang="es-ES" sz="1200" dirty="0" smtClean="0"/>
              <a:t>estratégicos.</a:t>
            </a:r>
            <a:endParaRPr lang="es-ES" sz="1200" dirty="0">
              <a:solidFill>
                <a:srgbClr val="FFFFFF"/>
              </a:solidFill>
            </a:endParaRPr>
          </a:p>
        </p:txBody>
      </p:sp>
      <p:sp>
        <p:nvSpPr>
          <p:cNvPr id="14" name="CuadroTexto 13"/>
          <p:cNvSpPr txBox="1"/>
          <p:nvPr/>
        </p:nvSpPr>
        <p:spPr>
          <a:xfrm>
            <a:off x="4635960" y="2340268"/>
            <a:ext cx="2034398" cy="1569660"/>
          </a:xfrm>
          <a:prstGeom prst="rect">
            <a:avLst/>
          </a:prstGeom>
          <a:noFill/>
        </p:spPr>
        <p:txBody>
          <a:bodyPr wrap="square" rtlCol="0">
            <a:spAutoFit/>
          </a:bodyPr>
          <a:lstStyle/>
          <a:p>
            <a:pPr algn="ctr"/>
            <a:r>
              <a:rPr lang="es-ES" sz="1200" b="1" dirty="0" smtClean="0"/>
              <a:t>Definición. </a:t>
            </a:r>
          </a:p>
          <a:p>
            <a:pPr algn="just"/>
            <a:r>
              <a:rPr lang="es-ES" sz="1200" dirty="0"/>
              <a:t>Mide el porcentaje de MIPYMES de sectores estratégicos apoyadas que ingresan a mercados en relación con las MIPYMES apoyadas de sectores </a:t>
            </a:r>
            <a:r>
              <a:rPr lang="es-ES" sz="1200" dirty="0" smtClean="0"/>
              <a:t>estratégicos.</a:t>
            </a:r>
            <a:endParaRPr lang="es-ES" sz="1200" dirty="0"/>
          </a:p>
        </p:txBody>
      </p:sp>
      <p:pic>
        <p:nvPicPr>
          <p:cNvPr id="2" name="Imagen 1" descr="Captura de pantalla 2015-10-26 a las 15.4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4" y="36986"/>
            <a:ext cx="8922065" cy="4956253"/>
          </a:xfrm>
          <a:prstGeom prst="rect">
            <a:avLst/>
          </a:prstGeom>
        </p:spPr>
      </p:pic>
    </p:spTree>
    <p:extLst>
      <p:ext uri="{BB962C8B-B14F-4D97-AF65-F5344CB8AC3E}">
        <p14:creationId xmlns:p14="http://schemas.microsoft.com/office/powerpoint/2010/main" val="381909682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585323"/>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Asesoría por medio de la Red de Apoyo al Emprendedor para vincular con programas que promueven la productividad en las MIPYMES que es </a:t>
            </a:r>
            <a:r>
              <a:rPr lang="es-ES" sz="1400" dirty="0" smtClean="0">
                <a:solidFill>
                  <a:srgbClr val="FFFFFF"/>
                </a:solidFill>
              </a:rPr>
              <a:t>proporcionada. </a:t>
            </a:r>
            <a:r>
              <a:rPr lang="es-ES" sz="1400" dirty="0"/>
              <a:t>	</a:t>
            </a:r>
          </a:p>
          <a:p>
            <a:pPr algn="just"/>
            <a:endParaRPr lang="es-ES" sz="1400" dirty="0">
              <a:solidFill>
                <a:srgbClr val="FFFFFF"/>
              </a:solidFill>
            </a:endParaRPr>
          </a:p>
        </p:txBody>
      </p:sp>
      <p:sp>
        <p:nvSpPr>
          <p:cNvPr id="11" name="CuadroTexto 10"/>
          <p:cNvSpPr txBox="1"/>
          <p:nvPr/>
        </p:nvSpPr>
        <p:spPr>
          <a:xfrm>
            <a:off x="4635960" y="234788"/>
            <a:ext cx="2034398" cy="2031325"/>
          </a:xfrm>
          <a:prstGeom prst="rect">
            <a:avLst/>
          </a:prstGeom>
          <a:noFill/>
        </p:spPr>
        <p:txBody>
          <a:bodyPr wrap="square" rtlCol="0">
            <a:spAutoFit/>
          </a:bodyPr>
          <a:lstStyle/>
          <a:p>
            <a:pPr algn="just"/>
            <a:r>
              <a:rPr lang="es-ES" sz="1600" dirty="0">
                <a:solidFill>
                  <a:srgbClr val="FFFFFF"/>
                </a:solidFill>
              </a:rPr>
              <a:t>Indicador. </a:t>
            </a:r>
          </a:p>
          <a:p>
            <a:pPr algn="just"/>
            <a:r>
              <a:rPr lang="es-ES" sz="1100" dirty="0"/>
              <a:t>Porcentaje de MIPYMES vinculadas a través de la Red de Apoyo al Emprendedor en relación con el total de los MIPYMES asesoradas con información relevante sobre programas públicos y privados que operan para su beneficio mediante la </a:t>
            </a:r>
            <a:r>
              <a:rPr lang="es-ES" sz="1100" dirty="0" smtClean="0"/>
              <a:t>Red.</a:t>
            </a:r>
            <a:endParaRPr lang="es-ES" sz="1100" dirty="0">
              <a:solidFill>
                <a:srgbClr val="FFFFFF"/>
              </a:solidFill>
            </a:endParaRPr>
          </a:p>
        </p:txBody>
      </p:sp>
      <p:sp>
        <p:nvSpPr>
          <p:cNvPr id="14" name="CuadroTexto 13"/>
          <p:cNvSpPr txBox="1"/>
          <p:nvPr/>
        </p:nvSpPr>
        <p:spPr>
          <a:xfrm>
            <a:off x="4635960" y="2340268"/>
            <a:ext cx="2034398" cy="1969770"/>
          </a:xfrm>
          <a:prstGeom prst="rect">
            <a:avLst/>
          </a:prstGeom>
          <a:noFill/>
        </p:spPr>
        <p:txBody>
          <a:bodyPr wrap="square" rtlCol="0">
            <a:spAutoFit/>
          </a:bodyPr>
          <a:lstStyle/>
          <a:p>
            <a:pPr algn="ctr"/>
            <a:r>
              <a:rPr lang="es-ES" sz="1200" b="1" dirty="0" smtClean="0"/>
              <a:t>Definición. </a:t>
            </a:r>
          </a:p>
          <a:p>
            <a:pPr algn="just"/>
            <a:r>
              <a:rPr lang="es-ES" sz="1100" dirty="0" smtClean="0"/>
              <a:t>Mide el porcentaje de MIPYMES vinculadas a través de la Red de Apoyo al Emprendedor en relación con el total de los MIPYMES asesoradas con información relevante sobre programas públicos y privados que operan para su beneficio mediante la Red.</a:t>
            </a:r>
            <a:endParaRPr lang="es-ES" sz="11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296372225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585323"/>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Asesoría por medio de la Red de Apoyo al Emprendedor para vincular con programas que promueven la productividad en las MIPYMES que es </a:t>
            </a:r>
            <a:r>
              <a:rPr lang="es-ES" sz="1400" dirty="0" smtClean="0">
                <a:solidFill>
                  <a:srgbClr val="FFFFFF"/>
                </a:solidFill>
              </a:rPr>
              <a:t>proporcionada. </a:t>
            </a:r>
            <a:r>
              <a:rPr lang="es-ES" sz="1400" dirty="0"/>
              <a:t>	</a:t>
            </a:r>
          </a:p>
          <a:p>
            <a:pPr algn="just"/>
            <a:endParaRPr lang="es-ES" sz="1400" dirty="0">
              <a:solidFill>
                <a:srgbClr val="FFFFFF"/>
              </a:solidFill>
            </a:endParaRPr>
          </a:p>
        </p:txBody>
      </p:sp>
      <p:sp>
        <p:nvSpPr>
          <p:cNvPr id="11" name="CuadroTexto 10"/>
          <p:cNvSpPr txBox="1"/>
          <p:nvPr/>
        </p:nvSpPr>
        <p:spPr>
          <a:xfrm>
            <a:off x="4635960" y="234788"/>
            <a:ext cx="2034398" cy="2031325"/>
          </a:xfrm>
          <a:prstGeom prst="rect">
            <a:avLst/>
          </a:prstGeom>
          <a:noFill/>
        </p:spPr>
        <p:txBody>
          <a:bodyPr wrap="square" rtlCol="0">
            <a:spAutoFit/>
          </a:bodyPr>
          <a:lstStyle/>
          <a:p>
            <a:pPr algn="just"/>
            <a:r>
              <a:rPr lang="es-ES" sz="1600" dirty="0">
                <a:solidFill>
                  <a:srgbClr val="FFFFFF"/>
                </a:solidFill>
              </a:rPr>
              <a:t>Indicador. </a:t>
            </a:r>
          </a:p>
          <a:p>
            <a:pPr algn="just"/>
            <a:r>
              <a:rPr lang="es-ES" sz="1100" dirty="0"/>
              <a:t>Porcentaje de MIPYMES vinculadas a través de la Red de Apoyo al Emprendedor en relación con el total de los MIPYMES asesoradas con información relevante sobre programas públicos y privados que operan para su beneficio mediante la </a:t>
            </a:r>
            <a:r>
              <a:rPr lang="es-ES" sz="1100" dirty="0" smtClean="0"/>
              <a:t>Red.</a:t>
            </a:r>
            <a:endParaRPr lang="es-ES" sz="1100" dirty="0">
              <a:solidFill>
                <a:srgbClr val="FFFFFF"/>
              </a:solidFill>
            </a:endParaRPr>
          </a:p>
        </p:txBody>
      </p:sp>
      <p:sp>
        <p:nvSpPr>
          <p:cNvPr id="14" name="CuadroTexto 13"/>
          <p:cNvSpPr txBox="1"/>
          <p:nvPr/>
        </p:nvSpPr>
        <p:spPr>
          <a:xfrm>
            <a:off x="4635960" y="2340268"/>
            <a:ext cx="2034398" cy="1969770"/>
          </a:xfrm>
          <a:prstGeom prst="rect">
            <a:avLst/>
          </a:prstGeom>
          <a:noFill/>
        </p:spPr>
        <p:txBody>
          <a:bodyPr wrap="square" rtlCol="0">
            <a:spAutoFit/>
          </a:bodyPr>
          <a:lstStyle/>
          <a:p>
            <a:pPr algn="ctr"/>
            <a:r>
              <a:rPr lang="es-ES" sz="1200" b="1" dirty="0" smtClean="0"/>
              <a:t>Definición. </a:t>
            </a:r>
          </a:p>
          <a:p>
            <a:pPr algn="just"/>
            <a:r>
              <a:rPr lang="es-ES" sz="1100" dirty="0" smtClean="0"/>
              <a:t>Mide el porcentaje de MIPYMES vinculadas a través de la Red de Apoyo al Emprendedor en relación con el total de los MIPYMES asesoradas con información relevante sobre programas públicos y privados que operan para su beneficio mediante la Red.</a:t>
            </a:r>
            <a:endParaRPr lang="es-ES" sz="1100" dirty="0"/>
          </a:p>
        </p:txBody>
      </p:sp>
      <p:pic>
        <p:nvPicPr>
          <p:cNvPr id="2" name="Imagen 1" descr="Captura de pantalla 2015-10-26 a las 15.4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6" y="124819"/>
            <a:ext cx="8889700" cy="4621842"/>
          </a:xfrm>
          <a:prstGeom prst="rect">
            <a:avLst/>
          </a:prstGeom>
        </p:spPr>
      </p:pic>
    </p:spTree>
    <p:extLst>
      <p:ext uri="{BB962C8B-B14F-4D97-AF65-F5344CB8AC3E}">
        <p14:creationId xmlns:p14="http://schemas.microsoft.com/office/powerpoint/2010/main" val="211460716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Apoyos para inducir el financiamiento y acceso a capital de riesgo en las MIPYMES apoyadas que son otorgados</a:t>
            </a:r>
          </a:p>
        </p:txBody>
      </p:sp>
      <p:sp>
        <p:nvSpPr>
          <p:cNvPr id="11" name="CuadroTexto 10"/>
          <p:cNvSpPr txBox="1"/>
          <p:nvPr/>
        </p:nvSpPr>
        <p:spPr>
          <a:xfrm>
            <a:off x="4635960" y="234788"/>
            <a:ext cx="2034398" cy="1631216"/>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smtClean="0"/>
              <a:t>Suma de nuevos vehículos de inversión en el ecosistema emprendedor creados desde 2013 en relación con el total de vehículos existentes a inicios de 2013</a:t>
            </a:r>
            <a:endParaRPr lang="es-ES" sz="1200" dirty="0">
              <a:solidFill>
                <a:srgbClr val="FFFFFF"/>
              </a:solidFill>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total de nuevos vehículos de inversión en el ecosistema emprendedor creados desde 2013 en relación con el total de vehículos existentes a inicios de 2013</a:t>
            </a:r>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2" name="Rectángulo 1"/>
          <p:cNvSpPr/>
          <p:nvPr/>
        </p:nvSpPr>
        <p:spPr>
          <a:xfrm>
            <a:off x="6830643" y="234788"/>
            <a:ext cx="2066271" cy="1569660"/>
          </a:xfrm>
          <a:prstGeom prst="rect">
            <a:avLst/>
          </a:prstGeom>
        </p:spPr>
        <p:txBody>
          <a:bodyPr wrap="square">
            <a:spAutoFit/>
          </a:bodyPr>
          <a:lstStyle/>
          <a:p>
            <a:pPr algn="just"/>
            <a:r>
              <a:rPr lang="es-ES" sz="1200" dirty="0">
                <a:solidFill>
                  <a:srgbClr val="FFFFFF"/>
                </a:solidFill>
              </a:rPr>
              <a:t>Indicador. </a:t>
            </a:r>
          </a:p>
          <a:p>
            <a:r>
              <a:rPr lang="es-ES" sz="1200" dirty="0" smtClean="0">
                <a:solidFill>
                  <a:srgbClr val="000000"/>
                </a:solidFill>
              </a:rPr>
              <a:t>Porcentaje de MIPYMES apoyadas que acceden por primera vez al crédito respecto al total de empresas apoyadas por el Sistema Nacional de Garantías.  </a:t>
            </a:r>
            <a:endParaRPr lang="es-ES" sz="1200" dirty="0">
              <a:solidFill>
                <a:srgbClr val="000000"/>
              </a:solidFill>
            </a:endParaRPr>
          </a:p>
        </p:txBody>
      </p:sp>
      <p:sp>
        <p:nvSpPr>
          <p:cNvPr id="3" name="Rectángulo 2"/>
          <p:cNvSpPr/>
          <p:nvPr/>
        </p:nvSpPr>
        <p:spPr>
          <a:xfrm>
            <a:off x="6830643" y="2386435"/>
            <a:ext cx="2002908" cy="1754327"/>
          </a:xfrm>
          <a:prstGeom prst="rect">
            <a:avLst/>
          </a:prstGeom>
        </p:spPr>
        <p:txBody>
          <a:bodyPr wrap="square">
            <a:spAutoFit/>
          </a:bodyPr>
          <a:lstStyle/>
          <a:p>
            <a:r>
              <a:rPr lang="es-ES" sz="1200" b="1" dirty="0">
                <a:solidFill>
                  <a:schemeClr val="bg1"/>
                </a:solidFill>
              </a:rPr>
              <a:t>Definición. </a:t>
            </a:r>
          </a:p>
          <a:p>
            <a:pPr algn="just"/>
            <a:r>
              <a:rPr lang="es-ES" sz="1200" dirty="0">
                <a:solidFill>
                  <a:schemeClr val="bg1"/>
                </a:solidFill>
              </a:rPr>
              <a:t>Mide el total de nuevos vehículos de inversión en el ecosistema emprendedor creados desde 2013 en relación con el total de vehículos existentes a inicios de 2013</a:t>
            </a:r>
          </a:p>
        </p:txBody>
      </p:sp>
    </p:spTree>
    <p:extLst>
      <p:ext uri="{BB962C8B-B14F-4D97-AF65-F5344CB8AC3E}">
        <p14:creationId xmlns:p14="http://schemas.microsoft.com/office/powerpoint/2010/main" val="416352458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Apoyos para inducir el financiamiento y acceso a capital de riesgo en las MIPYMES apoyadas que son otorgados</a:t>
            </a:r>
          </a:p>
        </p:txBody>
      </p:sp>
      <p:sp>
        <p:nvSpPr>
          <p:cNvPr id="11" name="CuadroTexto 10"/>
          <p:cNvSpPr txBox="1"/>
          <p:nvPr/>
        </p:nvSpPr>
        <p:spPr>
          <a:xfrm>
            <a:off x="4635960" y="234788"/>
            <a:ext cx="2034398" cy="1631216"/>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smtClean="0"/>
              <a:t>Suma de nuevos vehículos de inversión en el ecosistema emprendedor creados desde 2013 en relación con el total de vehículos existentes a inicios de 2013</a:t>
            </a:r>
            <a:endParaRPr lang="es-ES" sz="1200" dirty="0">
              <a:solidFill>
                <a:srgbClr val="FFFFFF"/>
              </a:solidFill>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total de nuevos vehículos de inversión en el ecosistema emprendedor creados desde 2013 en relación con el total de vehículos existentes a inicios de 2013</a:t>
            </a:r>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2" name="Rectángulo 1"/>
          <p:cNvSpPr/>
          <p:nvPr/>
        </p:nvSpPr>
        <p:spPr>
          <a:xfrm>
            <a:off x="6830643" y="234788"/>
            <a:ext cx="2066271" cy="1569660"/>
          </a:xfrm>
          <a:prstGeom prst="rect">
            <a:avLst/>
          </a:prstGeom>
        </p:spPr>
        <p:txBody>
          <a:bodyPr wrap="square">
            <a:spAutoFit/>
          </a:bodyPr>
          <a:lstStyle/>
          <a:p>
            <a:pPr algn="just"/>
            <a:r>
              <a:rPr lang="es-ES" sz="1200" dirty="0">
                <a:solidFill>
                  <a:srgbClr val="FFFFFF"/>
                </a:solidFill>
              </a:rPr>
              <a:t>Indicador. </a:t>
            </a:r>
          </a:p>
          <a:p>
            <a:r>
              <a:rPr lang="es-ES" sz="1200" dirty="0" smtClean="0">
                <a:solidFill>
                  <a:srgbClr val="000000"/>
                </a:solidFill>
              </a:rPr>
              <a:t>Porcentaje de MIPYMES apoyadas que acceden por primera vez al crédito respecto al total de empresas apoyadas por el Sistema Nacional de Garantías.  </a:t>
            </a:r>
            <a:endParaRPr lang="es-ES" sz="1200" dirty="0">
              <a:solidFill>
                <a:srgbClr val="000000"/>
              </a:solidFill>
            </a:endParaRPr>
          </a:p>
        </p:txBody>
      </p:sp>
      <p:sp>
        <p:nvSpPr>
          <p:cNvPr id="3" name="Rectángulo 2"/>
          <p:cNvSpPr/>
          <p:nvPr/>
        </p:nvSpPr>
        <p:spPr>
          <a:xfrm>
            <a:off x="6830643" y="2386435"/>
            <a:ext cx="2002908" cy="1754327"/>
          </a:xfrm>
          <a:prstGeom prst="rect">
            <a:avLst/>
          </a:prstGeom>
        </p:spPr>
        <p:txBody>
          <a:bodyPr wrap="square">
            <a:spAutoFit/>
          </a:bodyPr>
          <a:lstStyle/>
          <a:p>
            <a:r>
              <a:rPr lang="es-ES" sz="1200" b="1" dirty="0">
                <a:solidFill>
                  <a:schemeClr val="bg1"/>
                </a:solidFill>
              </a:rPr>
              <a:t>Definición. </a:t>
            </a:r>
          </a:p>
          <a:p>
            <a:pPr algn="just"/>
            <a:r>
              <a:rPr lang="es-ES" sz="1200" dirty="0">
                <a:solidFill>
                  <a:schemeClr val="bg1"/>
                </a:solidFill>
              </a:rPr>
              <a:t>Mide el total de nuevos vehículos de inversión en el ecosistema emprendedor creados desde 2013 en relación con el total de vehículos existentes a inicios de 2013</a:t>
            </a:r>
          </a:p>
        </p:txBody>
      </p:sp>
      <p:pic>
        <p:nvPicPr>
          <p:cNvPr id="5" name="Imagen 4" descr="Captura de pantalla 2015-10-26 a las 15.57.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398655"/>
          </a:xfrm>
          <a:prstGeom prst="rect">
            <a:avLst/>
          </a:prstGeom>
        </p:spPr>
      </p:pic>
      <p:pic>
        <p:nvPicPr>
          <p:cNvPr id="6" name="Imagen 5" descr="Captura de pantalla 2015-10-26 a las 15.5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4960"/>
            <a:ext cx="9144000" cy="3613040"/>
          </a:xfrm>
          <a:prstGeom prst="rect">
            <a:avLst/>
          </a:prstGeom>
        </p:spPr>
      </p:pic>
    </p:spTree>
    <p:extLst>
      <p:ext uri="{BB962C8B-B14F-4D97-AF65-F5344CB8AC3E}">
        <p14:creationId xmlns:p14="http://schemas.microsoft.com/office/powerpoint/2010/main" val="25259024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Apoyos para fortalecer las capacidades de gestión y habilidades gerenciales en las MIPYMES, </a:t>
            </a:r>
            <a:r>
              <a:rPr lang="es-ES" sz="1400" dirty="0" smtClean="0">
                <a:solidFill>
                  <a:srgbClr val="FFFFFF"/>
                </a:solidFill>
              </a:rPr>
              <a:t>proporcionados.</a:t>
            </a:r>
            <a:endParaRPr lang="es-ES" sz="1400" dirty="0">
              <a:solidFill>
                <a:srgbClr val="FFFFFF"/>
              </a:solidFill>
            </a:endParaRPr>
          </a:p>
        </p:txBody>
      </p:sp>
      <p:sp>
        <p:nvSpPr>
          <p:cNvPr id="11" name="CuadroTexto 10"/>
          <p:cNvSpPr txBox="1"/>
          <p:nvPr/>
        </p:nvSpPr>
        <p:spPr>
          <a:xfrm>
            <a:off x="4635960" y="234788"/>
            <a:ext cx="2034398" cy="89255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Tasa de variación de la productividad laboral en las MIPYMES apoyadas</a:t>
            </a:r>
            <a:endParaRPr lang="es-ES" sz="1200" dirty="0">
              <a:solidFill>
                <a:srgbClr val="FFFFFF"/>
              </a:solidFill>
            </a:endParaRPr>
          </a:p>
        </p:txBody>
      </p:sp>
      <p:sp>
        <p:nvSpPr>
          <p:cNvPr id="14" name="CuadroTexto 13"/>
          <p:cNvSpPr txBox="1"/>
          <p:nvPr/>
        </p:nvSpPr>
        <p:spPr>
          <a:xfrm>
            <a:off x="4635960" y="2340268"/>
            <a:ext cx="2034398" cy="1200329"/>
          </a:xfrm>
          <a:prstGeom prst="rect">
            <a:avLst/>
          </a:prstGeom>
          <a:noFill/>
        </p:spPr>
        <p:txBody>
          <a:bodyPr wrap="square" rtlCol="0">
            <a:spAutoFit/>
          </a:bodyPr>
          <a:lstStyle/>
          <a:p>
            <a:r>
              <a:rPr lang="es-ES" sz="1200" b="1" dirty="0" smtClean="0"/>
              <a:t>Definición. </a:t>
            </a:r>
          </a:p>
          <a:p>
            <a:pPr algn="just"/>
            <a:r>
              <a:rPr lang="es-ES" sz="1200" dirty="0"/>
              <a:t>Mide la variación de la productividad laboral en las MIPYMES apoyadas de un año con respecto a otro.</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141013636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Apoyos para fortalecer las capacidades de gestión y habilidades gerenciales en las MIPYMES, </a:t>
            </a:r>
            <a:r>
              <a:rPr lang="es-ES" sz="1400" dirty="0" smtClean="0">
                <a:solidFill>
                  <a:srgbClr val="FFFFFF"/>
                </a:solidFill>
              </a:rPr>
              <a:t>proporcionados.</a:t>
            </a:r>
            <a:endParaRPr lang="es-ES" sz="1400" dirty="0">
              <a:solidFill>
                <a:srgbClr val="FFFFFF"/>
              </a:solidFill>
            </a:endParaRPr>
          </a:p>
        </p:txBody>
      </p:sp>
      <p:sp>
        <p:nvSpPr>
          <p:cNvPr id="11" name="CuadroTexto 10"/>
          <p:cNvSpPr txBox="1"/>
          <p:nvPr/>
        </p:nvSpPr>
        <p:spPr>
          <a:xfrm>
            <a:off x="4635960" y="234788"/>
            <a:ext cx="2034398" cy="89255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Tasa de variación de la productividad laboral en las MIPYMES apoyadas</a:t>
            </a:r>
            <a:endParaRPr lang="es-ES" sz="1200" dirty="0">
              <a:solidFill>
                <a:srgbClr val="FFFFFF"/>
              </a:solidFill>
            </a:endParaRPr>
          </a:p>
        </p:txBody>
      </p:sp>
      <p:sp>
        <p:nvSpPr>
          <p:cNvPr id="14" name="CuadroTexto 13"/>
          <p:cNvSpPr txBox="1"/>
          <p:nvPr/>
        </p:nvSpPr>
        <p:spPr>
          <a:xfrm>
            <a:off x="4635960" y="2340268"/>
            <a:ext cx="2034398" cy="1200329"/>
          </a:xfrm>
          <a:prstGeom prst="rect">
            <a:avLst/>
          </a:prstGeom>
          <a:noFill/>
        </p:spPr>
        <p:txBody>
          <a:bodyPr wrap="square" rtlCol="0">
            <a:spAutoFit/>
          </a:bodyPr>
          <a:lstStyle/>
          <a:p>
            <a:r>
              <a:rPr lang="es-ES" sz="1200" b="1" dirty="0" smtClean="0"/>
              <a:t>Definición. </a:t>
            </a:r>
          </a:p>
          <a:p>
            <a:pPr algn="just"/>
            <a:r>
              <a:rPr lang="es-ES" sz="1200" dirty="0"/>
              <a:t>Mide la variación de la productividad laboral en las MIPYMES apoyadas de un año con respecto a otro.</a:t>
            </a:r>
            <a:endParaRPr lang="es-ES" sz="1200" dirty="0"/>
          </a:p>
        </p:txBody>
      </p:sp>
      <p:pic>
        <p:nvPicPr>
          <p:cNvPr id="2" name="Imagen 1" descr="Captura de pantalla 2015-10-27 a las 13.04.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970971"/>
          </a:xfrm>
          <a:prstGeom prst="rect">
            <a:avLst/>
          </a:prstGeom>
        </p:spPr>
      </p:pic>
    </p:spTree>
    <p:extLst>
      <p:ext uri="{BB962C8B-B14F-4D97-AF65-F5344CB8AC3E}">
        <p14:creationId xmlns:p14="http://schemas.microsoft.com/office/powerpoint/2010/main" val="161068789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ES" sz="2000" dirty="0" smtClean="0"/>
              <a:t>Objetivo Sectorial: </a:t>
            </a:r>
            <a:br>
              <a:rPr lang="es-ES" sz="2000" dirty="0" smtClean="0"/>
            </a:br>
            <a:r>
              <a:rPr lang="es-ES" sz="2000" dirty="0" smtClean="0">
                <a:solidFill>
                  <a:schemeClr val="bg1">
                    <a:lumMod val="65000"/>
                  </a:schemeClr>
                </a:solidFill>
              </a:rPr>
              <a:t>Impulsar a emprendedores y fortalecer el desarrollo empresarial de las MIPYMES y los organismos del sector social de la economía. </a:t>
            </a:r>
            <a:endParaRPr lang="es-ES" sz="2000" dirty="0">
              <a:solidFill>
                <a:schemeClr val="bg1">
                  <a:lumMod val="65000"/>
                </a:schemeClr>
              </a:solidFill>
            </a:endParaRPr>
          </a:p>
        </p:txBody>
      </p:sp>
      <p:sp>
        <p:nvSpPr>
          <p:cNvPr id="4" name="CuadroTexto 3"/>
          <p:cNvSpPr txBox="1"/>
          <p:nvPr/>
        </p:nvSpPr>
        <p:spPr>
          <a:xfrm>
            <a:off x="813759" y="776726"/>
            <a:ext cx="2028770" cy="830997"/>
          </a:xfrm>
          <a:prstGeom prst="rect">
            <a:avLst/>
          </a:prstGeom>
          <a:noFill/>
        </p:spPr>
        <p:txBody>
          <a:bodyPr wrap="none" rtlCol="0">
            <a:spAutoFit/>
          </a:bodyPr>
          <a:lstStyle/>
          <a:p>
            <a:r>
              <a:rPr lang="es-ES" sz="2400" dirty="0" smtClean="0"/>
              <a:t>Ramo: </a:t>
            </a:r>
          </a:p>
          <a:p>
            <a:r>
              <a:rPr lang="es-ES" sz="2400" dirty="0" smtClean="0">
                <a:solidFill>
                  <a:srgbClr val="FFFFFF"/>
                </a:solidFill>
              </a:rPr>
              <a:t>10-Economía </a:t>
            </a:r>
            <a:endParaRPr lang="es-ES" sz="2400" dirty="0">
              <a:solidFill>
                <a:srgbClr val="FFFFFF"/>
              </a:solidFill>
            </a:endParaRPr>
          </a:p>
        </p:txBody>
      </p:sp>
      <p:sp>
        <p:nvSpPr>
          <p:cNvPr id="5" name="CuadroTexto 4"/>
          <p:cNvSpPr txBox="1"/>
          <p:nvPr/>
        </p:nvSpPr>
        <p:spPr>
          <a:xfrm>
            <a:off x="855189" y="1755169"/>
            <a:ext cx="3569006" cy="1200328"/>
          </a:xfrm>
          <a:prstGeom prst="rect">
            <a:avLst/>
          </a:prstGeom>
          <a:noFill/>
        </p:spPr>
        <p:txBody>
          <a:bodyPr wrap="none" rtlCol="0">
            <a:spAutoFit/>
          </a:bodyPr>
          <a:lstStyle/>
          <a:p>
            <a:r>
              <a:rPr lang="es-ES" sz="2400" dirty="0" smtClean="0"/>
              <a:t>Programa Sectorial</a:t>
            </a:r>
          </a:p>
          <a:p>
            <a:r>
              <a:rPr lang="es-ES" sz="2400" dirty="0" smtClean="0">
                <a:solidFill>
                  <a:schemeClr val="bg1"/>
                </a:solidFill>
              </a:rPr>
              <a:t>Programa de Desarrollo</a:t>
            </a:r>
          </a:p>
          <a:p>
            <a:r>
              <a:rPr lang="es-ES" sz="2400" dirty="0" smtClean="0">
                <a:solidFill>
                  <a:schemeClr val="bg1"/>
                </a:solidFill>
              </a:rPr>
              <a:t>Innovador </a:t>
            </a:r>
            <a:endParaRPr lang="es-ES" sz="2400" dirty="0">
              <a:solidFill>
                <a:schemeClr val="bg1"/>
              </a:solidFill>
            </a:endParaRPr>
          </a:p>
        </p:txBody>
      </p:sp>
      <p:sp>
        <p:nvSpPr>
          <p:cNvPr id="6" name="CuadroTexto 5"/>
          <p:cNvSpPr txBox="1"/>
          <p:nvPr/>
        </p:nvSpPr>
        <p:spPr>
          <a:xfrm>
            <a:off x="4561980" y="616987"/>
            <a:ext cx="2169083" cy="338554"/>
          </a:xfrm>
          <a:prstGeom prst="rect">
            <a:avLst/>
          </a:prstGeom>
          <a:noFill/>
        </p:spPr>
        <p:txBody>
          <a:bodyPr wrap="none" rtlCol="0">
            <a:spAutoFit/>
          </a:bodyPr>
          <a:lstStyle/>
          <a:p>
            <a:r>
              <a:rPr lang="es-ES" sz="1600" dirty="0" smtClean="0"/>
              <a:t>Unidad Responsable: </a:t>
            </a:r>
            <a:endParaRPr lang="es-ES" sz="1600" dirty="0"/>
          </a:p>
        </p:txBody>
      </p:sp>
      <p:sp>
        <p:nvSpPr>
          <p:cNvPr id="7" name="CuadroTexto 6"/>
          <p:cNvSpPr txBox="1"/>
          <p:nvPr/>
        </p:nvSpPr>
        <p:spPr>
          <a:xfrm>
            <a:off x="4541760" y="966651"/>
            <a:ext cx="2241218" cy="584776"/>
          </a:xfrm>
          <a:prstGeom prst="rect">
            <a:avLst/>
          </a:prstGeom>
          <a:noFill/>
        </p:spPr>
        <p:txBody>
          <a:bodyPr wrap="none" rtlCol="0">
            <a:spAutoFit/>
          </a:bodyPr>
          <a:lstStyle/>
          <a:p>
            <a:r>
              <a:rPr lang="es-ES" sz="1600" dirty="0" smtClean="0">
                <a:solidFill>
                  <a:srgbClr val="FFFFFF"/>
                </a:solidFill>
              </a:rPr>
              <a:t>E00-Instituto Nacional </a:t>
            </a:r>
          </a:p>
          <a:p>
            <a:r>
              <a:rPr lang="es-ES" sz="1600" dirty="0" smtClean="0">
                <a:solidFill>
                  <a:srgbClr val="FFFFFF"/>
                </a:solidFill>
              </a:rPr>
              <a:t>del emprendedor</a:t>
            </a:r>
            <a:r>
              <a:rPr lang="es-ES" sz="1600" dirty="0" smtClean="0"/>
              <a:t>. </a:t>
            </a:r>
            <a:endParaRPr lang="es-ES" sz="1600" dirty="0"/>
          </a:p>
        </p:txBody>
      </p:sp>
      <p:sp>
        <p:nvSpPr>
          <p:cNvPr id="8" name="CuadroTexto 7"/>
          <p:cNvSpPr txBox="1"/>
          <p:nvPr/>
        </p:nvSpPr>
        <p:spPr>
          <a:xfrm>
            <a:off x="4685280" y="2540309"/>
            <a:ext cx="1748533" cy="369332"/>
          </a:xfrm>
          <a:prstGeom prst="rect">
            <a:avLst/>
          </a:prstGeom>
          <a:noFill/>
        </p:spPr>
        <p:txBody>
          <a:bodyPr wrap="none" rtlCol="0">
            <a:spAutoFit/>
          </a:bodyPr>
          <a:lstStyle/>
          <a:p>
            <a:r>
              <a:rPr lang="es-ES" dirty="0" smtClean="0"/>
              <a:t>Meta Nacional:</a:t>
            </a:r>
            <a:endParaRPr lang="es-ES" dirty="0"/>
          </a:p>
        </p:txBody>
      </p:sp>
      <p:sp>
        <p:nvSpPr>
          <p:cNvPr id="9" name="CuadroTexto 8"/>
          <p:cNvSpPr txBox="1"/>
          <p:nvPr/>
        </p:nvSpPr>
        <p:spPr>
          <a:xfrm>
            <a:off x="4689720" y="2877644"/>
            <a:ext cx="2048570" cy="923330"/>
          </a:xfrm>
          <a:prstGeom prst="rect">
            <a:avLst/>
          </a:prstGeom>
          <a:noFill/>
        </p:spPr>
        <p:txBody>
          <a:bodyPr wrap="none" rtlCol="0">
            <a:spAutoFit/>
          </a:bodyPr>
          <a:lstStyle/>
          <a:p>
            <a:r>
              <a:rPr lang="es-ES" dirty="0" smtClean="0"/>
              <a:t>(Plan Nacional de </a:t>
            </a:r>
          </a:p>
          <a:p>
            <a:r>
              <a:rPr lang="es-ES" dirty="0" smtClean="0"/>
              <a:t>Desarrollo)</a:t>
            </a:r>
          </a:p>
          <a:p>
            <a:r>
              <a:rPr lang="es-ES" dirty="0" smtClean="0">
                <a:solidFill>
                  <a:srgbClr val="FFFFFF"/>
                </a:solidFill>
              </a:rPr>
              <a:t>México Próspero</a:t>
            </a:r>
            <a:endParaRPr lang="es-ES" dirty="0">
              <a:solidFill>
                <a:srgbClr val="FFFFFF"/>
              </a:solidFill>
            </a:endParaRPr>
          </a:p>
        </p:txBody>
      </p:sp>
    </p:spTree>
    <p:extLst>
      <p:ext uri="{BB962C8B-B14F-4D97-AF65-F5344CB8AC3E}">
        <p14:creationId xmlns:p14="http://schemas.microsoft.com/office/powerpoint/2010/main" val="21479239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smtClean="0">
                <a:solidFill>
                  <a:srgbClr val="FFFFFF"/>
                </a:solidFill>
              </a:rPr>
              <a:t>A</a:t>
            </a:r>
            <a:r>
              <a:rPr lang="es-ES" sz="1400" dirty="0">
                <a:solidFill>
                  <a:srgbClr val="FFFFFF"/>
                </a:solidFill>
              </a:rPr>
              <a:t>poyos a las MIPYMES para fortalecer sus capacidades productivas y tecnológicas que son otorgados</a:t>
            </a:r>
            <a:endParaRPr lang="es-ES" sz="1400" dirty="0">
              <a:solidFill>
                <a:srgbClr val="FFFFFF"/>
              </a:solidFill>
            </a:endParaRPr>
          </a:p>
        </p:txBody>
      </p:sp>
      <p:sp>
        <p:nvSpPr>
          <p:cNvPr id="11" name="CuadroTexto 10"/>
          <p:cNvSpPr txBox="1"/>
          <p:nvPr/>
        </p:nvSpPr>
        <p:spPr>
          <a:xfrm>
            <a:off x="4635960" y="234788"/>
            <a:ext cx="2034398" cy="1446550"/>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empresas apoyadas que incorporan TIC en sus procesos productivos en relación con el total de empresas apoyadas</a:t>
            </a:r>
            <a:endParaRPr lang="es-ES" sz="1200" dirty="0">
              <a:solidFill>
                <a:srgbClr val="FFFFFF"/>
              </a:solidFill>
            </a:endParaRPr>
          </a:p>
        </p:txBody>
      </p:sp>
      <p:sp>
        <p:nvSpPr>
          <p:cNvPr id="14" name="CuadroTexto 13"/>
          <p:cNvSpPr txBox="1"/>
          <p:nvPr/>
        </p:nvSpPr>
        <p:spPr>
          <a:xfrm>
            <a:off x="4635960" y="2340268"/>
            <a:ext cx="2034398" cy="1384995"/>
          </a:xfrm>
          <a:prstGeom prst="rect">
            <a:avLst/>
          </a:prstGeom>
          <a:noFill/>
        </p:spPr>
        <p:txBody>
          <a:bodyPr wrap="square" rtlCol="0">
            <a:spAutoFit/>
          </a:bodyPr>
          <a:lstStyle/>
          <a:p>
            <a:r>
              <a:rPr lang="es-ES" sz="1200" b="1" dirty="0" smtClean="0"/>
              <a:t>Definición. </a:t>
            </a:r>
          </a:p>
          <a:p>
            <a:pPr algn="just"/>
            <a:r>
              <a:rPr lang="es-ES" sz="1200" dirty="0"/>
              <a:t>Mide el porcentaje de empresas apoyadas que incorporan TIC en sus procesos productivos en relación con el total de empresas apoyadas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2" name="Rectángulo 1"/>
          <p:cNvSpPr/>
          <p:nvPr/>
        </p:nvSpPr>
        <p:spPr>
          <a:xfrm>
            <a:off x="6805983" y="234788"/>
            <a:ext cx="2090931" cy="1446550"/>
          </a:xfrm>
          <a:prstGeom prst="rect">
            <a:avLst/>
          </a:prstGeom>
        </p:spPr>
        <p:txBody>
          <a:bodyPr wrap="square">
            <a:spAutoFit/>
          </a:bodyPr>
          <a:lstStyle/>
          <a:p>
            <a:pPr algn="just"/>
            <a:r>
              <a:rPr lang="es-ES" sz="1600" dirty="0">
                <a:solidFill>
                  <a:srgbClr val="FFFFFF"/>
                </a:solidFill>
              </a:rPr>
              <a:t>Indicador. </a:t>
            </a:r>
          </a:p>
          <a:p>
            <a:pPr algn="just"/>
            <a:r>
              <a:rPr lang="es-ES" sz="1200" dirty="0"/>
              <a:t>Porcentaje de empresas apoyadas que incorporan TIC en sus procesos productivos en relación con el total de empresas apoyadas</a:t>
            </a:r>
            <a:endParaRPr lang="es-ES" sz="1200" dirty="0">
              <a:solidFill>
                <a:srgbClr val="FFFFFF"/>
              </a:solidFill>
            </a:endParaRPr>
          </a:p>
        </p:txBody>
      </p:sp>
      <p:sp>
        <p:nvSpPr>
          <p:cNvPr id="8" name="CuadroTexto 7"/>
          <p:cNvSpPr txBox="1"/>
          <p:nvPr/>
        </p:nvSpPr>
        <p:spPr>
          <a:xfrm>
            <a:off x="6805983" y="2340268"/>
            <a:ext cx="2034398" cy="1754327"/>
          </a:xfrm>
          <a:prstGeom prst="rect">
            <a:avLst/>
          </a:prstGeom>
          <a:noFill/>
        </p:spPr>
        <p:txBody>
          <a:bodyPr wrap="square" rtlCol="0">
            <a:spAutoFit/>
          </a:bodyPr>
          <a:lstStyle/>
          <a:p>
            <a:r>
              <a:rPr lang="es-ES" sz="1200" b="1" dirty="0" smtClean="0"/>
              <a:t>Definición. </a:t>
            </a:r>
          </a:p>
          <a:p>
            <a:pPr algn="just"/>
            <a:r>
              <a:rPr lang="es-ES" sz="1200" dirty="0">
                <a:solidFill>
                  <a:srgbClr val="FFFFFF"/>
                </a:solidFill>
              </a:rPr>
              <a:t>Mide el porcentaje de MIPYMES apoyadas que incrementaron su productividad total de los factores en relación con el total de MIPYMES apoyadas con proyectos productivos</a:t>
            </a:r>
            <a:endParaRPr lang="es-ES" sz="1200" dirty="0">
              <a:solidFill>
                <a:srgbClr val="FFFFFF"/>
              </a:solidFill>
            </a:endParaRPr>
          </a:p>
        </p:txBody>
      </p:sp>
    </p:spTree>
    <p:extLst>
      <p:ext uri="{BB962C8B-B14F-4D97-AF65-F5344CB8AC3E}">
        <p14:creationId xmlns:p14="http://schemas.microsoft.com/office/powerpoint/2010/main" val="175238747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smtClean="0">
                <a:solidFill>
                  <a:srgbClr val="FFFFFF"/>
                </a:solidFill>
              </a:rPr>
              <a:t>A</a:t>
            </a:r>
            <a:r>
              <a:rPr lang="es-ES" sz="1400" dirty="0">
                <a:solidFill>
                  <a:srgbClr val="FFFFFF"/>
                </a:solidFill>
              </a:rPr>
              <a:t>poyos a las MIPYMES para fortalecer sus capacidades productivas y tecnológicas que son otorgados</a:t>
            </a:r>
            <a:endParaRPr lang="es-ES" sz="1400" dirty="0">
              <a:solidFill>
                <a:srgbClr val="FFFFFF"/>
              </a:solidFill>
            </a:endParaRPr>
          </a:p>
        </p:txBody>
      </p:sp>
      <p:sp>
        <p:nvSpPr>
          <p:cNvPr id="11" name="CuadroTexto 10"/>
          <p:cNvSpPr txBox="1"/>
          <p:nvPr/>
        </p:nvSpPr>
        <p:spPr>
          <a:xfrm>
            <a:off x="4635960" y="234788"/>
            <a:ext cx="2034398" cy="1446550"/>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empresas apoyadas que incorporan TIC en sus procesos productivos en relación con el total de empresas apoyadas</a:t>
            </a:r>
            <a:endParaRPr lang="es-ES" sz="1200" dirty="0">
              <a:solidFill>
                <a:srgbClr val="FFFFFF"/>
              </a:solidFill>
            </a:endParaRPr>
          </a:p>
        </p:txBody>
      </p:sp>
      <p:sp>
        <p:nvSpPr>
          <p:cNvPr id="14" name="CuadroTexto 13"/>
          <p:cNvSpPr txBox="1"/>
          <p:nvPr/>
        </p:nvSpPr>
        <p:spPr>
          <a:xfrm>
            <a:off x="4635960" y="2340268"/>
            <a:ext cx="2034398" cy="1384995"/>
          </a:xfrm>
          <a:prstGeom prst="rect">
            <a:avLst/>
          </a:prstGeom>
          <a:noFill/>
        </p:spPr>
        <p:txBody>
          <a:bodyPr wrap="square" rtlCol="0">
            <a:spAutoFit/>
          </a:bodyPr>
          <a:lstStyle/>
          <a:p>
            <a:r>
              <a:rPr lang="es-ES" sz="1200" b="1" dirty="0" smtClean="0"/>
              <a:t>Definición. </a:t>
            </a:r>
          </a:p>
          <a:p>
            <a:pPr algn="just"/>
            <a:r>
              <a:rPr lang="es-ES" sz="1200" dirty="0"/>
              <a:t>Mide el porcentaje de empresas apoyadas que incorporan TIC en sus procesos productivos en relación con el total de empresas apoyadas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2" name="Rectángulo 1"/>
          <p:cNvSpPr/>
          <p:nvPr/>
        </p:nvSpPr>
        <p:spPr>
          <a:xfrm>
            <a:off x="6805983" y="234788"/>
            <a:ext cx="2090931" cy="1446550"/>
          </a:xfrm>
          <a:prstGeom prst="rect">
            <a:avLst/>
          </a:prstGeom>
        </p:spPr>
        <p:txBody>
          <a:bodyPr wrap="square">
            <a:spAutoFit/>
          </a:bodyPr>
          <a:lstStyle/>
          <a:p>
            <a:pPr algn="just"/>
            <a:r>
              <a:rPr lang="es-ES" sz="1600" dirty="0">
                <a:solidFill>
                  <a:srgbClr val="FFFFFF"/>
                </a:solidFill>
              </a:rPr>
              <a:t>Indicador. </a:t>
            </a:r>
          </a:p>
          <a:p>
            <a:pPr algn="just"/>
            <a:r>
              <a:rPr lang="es-ES" sz="1200" dirty="0"/>
              <a:t>Porcentaje de empresas apoyadas que incorporan TIC en sus procesos productivos en relación con el total de empresas apoyadas</a:t>
            </a:r>
            <a:endParaRPr lang="es-ES" sz="1200" dirty="0">
              <a:solidFill>
                <a:srgbClr val="FFFFFF"/>
              </a:solidFill>
            </a:endParaRPr>
          </a:p>
        </p:txBody>
      </p:sp>
      <p:sp>
        <p:nvSpPr>
          <p:cNvPr id="8" name="CuadroTexto 7"/>
          <p:cNvSpPr txBox="1"/>
          <p:nvPr/>
        </p:nvSpPr>
        <p:spPr>
          <a:xfrm>
            <a:off x="6805983" y="2340268"/>
            <a:ext cx="2034398" cy="1754327"/>
          </a:xfrm>
          <a:prstGeom prst="rect">
            <a:avLst/>
          </a:prstGeom>
          <a:noFill/>
        </p:spPr>
        <p:txBody>
          <a:bodyPr wrap="square" rtlCol="0">
            <a:spAutoFit/>
          </a:bodyPr>
          <a:lstStyle/>
          <a:p>
            <a:r>
              <a:rPr lang="es-ES" sz="1200" b="1" dirty="0" smtClean="0"/>
              <a:t>Definición. </a:t>
            </a:r>
          </a:p>
          <a:p>
            <a:pPr algn="just"/>
            <a:r>
              <a:rPr lang="es-ES" sz="1200" dirty="0">
                <a:solidFill>
                  <a:srgbClr val="FFFFFF"/>
                </a:solidFill>
              </a:rPr>
              <a:t>Mide el porcentaje de MIPYMES apoyadas que incrementaron su productividad total de los factores en relación con el total de MIPYMES apoyadas con proyectos productivos</a:t>
            </a:r>
            <a:endParaRPr lang="es-ES" sz="1200" dirty="0">
              <a:solidFill>
                <a:srgbClr val="FFFFFF"/>
              </a:solidFill>
            </a:endParaRPr>
          </a:p>
        </p:txBody>
      </p:sp>
      <p:pic>
        <p:nvPicPr>
          <p:cNvPr id="3" name="Imagen 2" descr="Captura de pantalla 2015-10-27 a las 13.1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3637052"/>
          </a:xfrm>
          <a:prstGeom prst="rect">
            <a:avLst/>
          </a:prstGeom>
        </p:spPr>
      </p:pic>
      <p:pic>
        <p:nvPicPr>
          <p:cNvPr id="5" name="Imagen 4" descr="Captura de pantalla 2015-10-27 a las 13.10.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06744"/>
            <a:ext cx="9144000" cy="3951256"/>
          </a:xfrm>
          <a:prstGeom prst="rect">
            <a:avLst/>
          </a:prstGeom>
        </p:spPr>
      </p:pic>
    </p:spTree>
    <p:extLst>
      <p:ext uri="{BB962C8B-B14F-4D97-AF65-F5344CB8AC3E}">
        <p14:creationId xmlns:p14="http://schemas.microsoft.com/office/powerpoint/2010/main" val="384146785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0" y="826042"/>
            <a:ext cx="3973803" cy="1661993"/>
          </a:xfrm>
          <a:prstGeom prst="rect">
            <a:avLst/>
          </a:prstGeom>
          <a:noFill/>
        </p:spPr>
        <p:txBody>
          <a:bodyPr wrap="square" rtlCol="0">
            <a:spAutoFit/>
          </a:bodyPr>
          <a:lstStyle/>
          <a:p>
            <a:r>
              <a:rPr lang="es-ES" sz="4400" dirty="0" smtClean="0">
                <a:solidFill>
                  <a:srgbClr val="FFFFFF"/>
                </a:solidFill>
              </a:rPr>
              <a:t>Actividad del Programa</a:t>
            </a:r>
            <a:endParaRPr lang="es-ES" sz="4400" dirty="0" smtClean="0">
              <a:solidFill>
                <a:srgbClr val="FFFFFF"/>
              </a:solidFill>
            </a:endParaRPr>
          </a:p>
          <a:p>
            <a:pPr algn="just"/>
            <a:endParaRPr lang="es-ES" sz="1400" dirty="0">
              <a:solidFill>
                <a:srgbClr val="FFFFFF"/>
              </a:solidFill>
            </a:endParaRPr>
          </a:p>
        </p:txBody>
      </p:sp>
    </p:spTree>
    <p:extLst>
      <p:ext uri="{BB962C8B-B14F-4D97-AF65-F5344CB8AC3E}">
        <p14:creationId xmlns:p14="http://schemas.microsoft.com/office/powerpoint/2010/main" val="239896501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Ministración de recursos para el desarrollo de sistemas logísticos, capacidades en logística y vinculación en la cadena de </a:t>
            </a:r>
            <a:r>
              <a:rPr lang="es-ES" sz="1400" dirty="0" smtClean="0">
                <a:solidFill>
                  <a:srgbClr val="FFFFFF"/>
                </a:solidFill>
              </a:rPr>
              <a:t>suministro.</a:t>
            </a:r>
            <a:endParaRPr lang="es-ES" sz="1400" dirty="0">
              <a:solidFill>
                <a:srgbClr val="FFFFFF"/>
              </a:solidFill>
            </a:endParaRPr>
          </a:p>
        </p:txBody>
      </p:sp>
      <p:sp>
        <p:nvSpPr>
          <p:cNvPr id="11" name="CuadroTexto 10"/>
          <p:cNvSpPr txBox="1"/>
          <p:nvPr/>
        </p:nvSpPr>
        <p:spPr>
          <a:xfrm>
            <a:off x="4635960" y="234788"/>
            <a:ext cx="2034398" cy="1446550"/>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recursos destinados a mejorar los procesos logísticos de las centrales, mercados de abasto y mercados públicos</a:t>
            </a:r>
            <a:endParaRPr lang="es-ES" sz="1200" dirty="0">
              <a:solidFill>
                <a:srgbClr val="FFFFFF"/>
              </a:solidFill>
            </a:endParaRPr>
          </a:p>
        </p:txBody>
      </p:sp>
      <p:sp>
        <p:nvSpPr>
          <p:cNvPr id="14" name="CuadroTexto 13"/>
          <p:cNvSpPr txBox="1"/>
          <p:nvPr/>
        </p:nvSpPr>
        <p:spPr>
          <a:xfrm>
            <a:off x="4635960" y="2340268"/>
            <a:ext cx="2034398" cy="1938992"/>
          </a:xfrm>
          <a:prstGeom prst="rect">
            <a:avLst/>
          </a:prstGeom>
          <a:noFill/>
        </p:spPr>
        <p:txBody>
          <a:bodyPr wrap="square" rtlCol="0">
            <a:spAutoFit/>
          </a:bodyPr>
          <a:lstStyle/>
          <a:p>
            <a:r>
              <a:rPr lang="es-ES" sz="1200" b="1" dirty="0" smtClean="0"/>
              <a:t>Definición. </a:t>
            </a:r>
          </a:p>
          <a:p>
            <a:pPr algn="just"/>
            <a:r>
              <a:rPr lang="es-ES" sz="1200" dirty="0"/>
              <a:t>Mide el porcentaje de recursos destinados a mejorar los procesos logísticos de las centrales, mercados de abasto y mercados públicos en relación con el total de recursos destinados al desarrollo regional</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75114969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Componentes .-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Ministración de recursos para el desarrollo de sistemas logísticos, capacidades en logística y vinculación en la cadena de </a:t>
            </a:r>
            <a:r>
              <a:rPr lang="es-ES" sz="1400" dirty="0" smtClean="0">
                <a:solidFill>
                  <a:srgbClr val="FFFFFF"/>
                </a:solidFill>
              </a:rPr>
              <a:t>suministro.</a:t>
            </a:r>
            <a:endParaRPr lang="es-ES" sz="1400" dirty="0">
              <a:solidFill>
                <a:srgbClr val="FFFFFF"/>
              </a:solidFill>
            </a:endParaRPr>
          </a:p>
        </p:txBody>
      </p:sp>
      <p:sp>
        <p:nvSpPr>
          <p:cNvPr id="11" name="CuadroTexto 10"/>
          <p:cNvSpPr txBox="1"/>
          <p:nvPr/>
        </p:nvSpPr>
        <p:spPr>
          <a:xfrm>
            <a:off x="4635960" y="234788"/>
            <a:ext cx="2034398" cy="1446550"/>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recursos destinados a mejorar los procesos logísticos de las centrales, mercados de abasto y mercados públicos</a:t>
            </a:r>
            <a:endParaRPr lang="es-ES" sz="1200" dirty="0">
              <a:solidFill>
                <a:srgbClr val="FFFFFF"/>
              </a:solidFill>
            </a:endParaRPr>
          </a:p>
        </p:txBody>
      </p:sp>
      <p:pic>
        <p:nvPicPr>
          <p:cNvPr id="2" name="Imagen 1" descr="Captura de pantalla 2015-10-27 a las 14.08.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16530"/>
          </a:xfrm>
          <a:prstGeom prst="rect">
            <a:avLst/>
          </a:prstGeom>
        </p:spPr>
      </p:pic>
    </p:spTree>
    <p:extLst>
      <p:ext uri="{BB962C8B-B14F-4D97-AF65-F5344CB8AC3E}">
        <p14:creationId xmlns:p14="http://schemas.microsoft.com/office/powerpoint/2010/main" val="35411381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apoyos para la incorporación de nuevos productos de MIPYMES en el mercado nacional e internacional</a:t>
            </a:r>
            <a:endParaRPr lang="es-ES" sz="1400" dirty="0">
              <a:solidFill>
                <a:srgbClr val="FFFFFF"/>
              </a:solidFill>
            </a:endParaRP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aprobación de proyectos para acceder a los mercados internacionales en relación con el total de solicitudes recibidas en las convocatorias para mercados internacionales</a:t>
            </a:r>
            <a:endParaRPr lang="es-ES" sz="1200" dirty="0">
              <a:solidFill>
                <a:srgbClr val="FFFFFF"/>
              </a:solidFill>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porcentaje de aprobación de proyectos para acceder a los mercados internacionales en relación con el total de solicitudes recibidas en las convocatorias para mercados internacionales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Tree>
    <p:extLst>
      <p:ext uri="{BB962C8B-B14F-4D97-AF65-F5344CB8AC3E}">
        <p14:creationId xmlns:p14="http://schemas.microsoft.com/office/powerpoint/2010/main" val="393973565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apoyos para la incorporación de nuevos productos de MIPYMES en el mercado nacional e internacional</a:t>
            </a:r>
            <a:endParaRPr lang="es-ES" sz="1400" dirty="0">
              <a:solidFill>
                <a:srgbClr val="FFFFFF"/>
              </a:solidFill>
            </a:endParaRP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aprobación de proyectos para acceder a los mercados internacionales en relación con el total de solicitudes recibidas en las convocatorias para mercados internacionales</a:t>
            </a:r>
            <a:endParaRPr lang="es-ES" sz="1200" dirty="0">
              <a:solidFill>
                <a:srgbClr val="FFFFFF"/>
              </a:solidFill>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porcentaje de aprobación de proyectos para acceder a los mercados internacionales en relación con el total de solicitudes recibidas en las convocatorias para mercados internacionales</a:t>
            </a:r>
            <a:endParaRPr lang="es-ES" sz="1200" dirty="0"/>
          </a:p>
        </p:txBody>
      </p:sp>
      <p:pic>
        <p:nvPicPr>
          <p:cNvPr id="2" name="Imagen 1" descr="Captura de pantalla 2015-10-27 a las 14.29.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4894609"/>
          </a:xfrm>
          <a:prstGeom prst="rect">
            <a:avLst/>
          </a:prstGeom>
        </p:spPr>
      </p:pic>
    </p:spTree>
    <p:extLst>
      <p:ext uri="{BB962C8B-B14F-4D97-AF65-F5344CB8AC3E}">
        <p14:creationId xmlns:p14="http://schemas.microsoft.com/office/powerpoint/2010/main" val="284659025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585323"/>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Realización de diagnósticos y vinculación de empresas apoyadas en las convocatorias del Fondo Nacional Emprendedor con otras MIPYMES a través de la Red de Apoyo al Emprendedor</a:t>
            </a:r>
            <a:endParaRPr lang="es-ES" sz="1400" dirty="0">
              <a:solidFill>
                <a:srgbClr val="FFFFFF"/>
              </a:solidFill>
            </a:endParaRPr>
          </a:p>
        </p:txBody>
      </p:sp>
      <p:sp>
        <p:nvSpPr>
          <p:cNvPr id="11" name="CuadroTexto 10"/>
          <p:cNvSpPr txBox="1"/>
          <p:nvPr/>
        </p:nvSpPr>
        <p:spPr>
          <a:xfrm>
            <a:off x="4635960" y="234788"/>
            <a:ext cx="2034398" cy="1631216"/>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MIPYMES atendidas a través de la Red de Apoyo al Emprendedor en relación con el total de beneficiarios de la Red de Apoyo a Emprendedor</a:t>
            </a:r>
            <a:endParaRPr lang="es-ES" sz="1200" dirty="0"/>
          </a:p>
        </p:txBody>
      </p:sp>
      <p:sp>
        <p:nvSpPr>
          <p:cNvPr id="14" name="CuadroTexto 13"/>
          <p:cNvSpPr txBox="1"/>
          <p:nvPr/>
        </p:nvSpPr>
        <p:spPr>
          <a:xfrm>
            <a:off x="4635960" y="2340268"/>
            <a:ext cx="2034398" cy="1569660"/>
          </a:xfrm>
          <a:prstGeom prst="rect">
            <a:avLst/>
          </a:prstGeom>
          <a:noFill/>
        </p:spPr>
        <p:txBody>
          <a:bodyPr wrap="square" rtlCol="0">
            <a:spAutoFit/>
          </a:bodyPr>
          <a:lstStyle/>
          <a:p>
            <a:r>
              <a:rPr lang="es-ES" sz="1200" b="1" dirty="0" smtClean="0"/>
              <a:t>Definición. </a:t>
            </a:r>
          </a:p>
          <a:p>
            <a:pPr algn="just"/>
            <a:r>
              <a:rPr lang="es-ES" sz="1200" dirty="0"/>
              <a:t>Mide el porcentaje de MIPYMES atendidas a través de la Red de Apoyo al Emprendedor en relación con el total de beneficiarios de la Red de Apoyo al Emprendedor</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22758" y="251569"/>
            <a:ext cx="2034398" cy="181588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diagnósticos de gestión empresarial realizados a través de la Red de Apoyo al Emprendedor en relación con el total de MIPYMES atendidas mediante la Red</a:t>
            </a:r>
            <a:endParaRPr lang="es-ES" sz="1200" dirty="0"/>
          </a:p>
        </p:txBody>
      </p:sp>
      <p:sp>
        <p:nvSpPr>
          <p:cNvPr id="8" name="CuadroTexto 7"/>
          <p:cNvSpPr txBox="1"/>
          <p:nvPr/>
        </p:nvSpPr>
        <p:spPr>
          <a:xfrm>
            <a:off x="6785820" y="2344720"/>
            <a:ext cx="2034398" cy="1754327"/>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diagnósticos de gestión empresarial realizados a través de la Red de Apoyo al Emprendedor en relación con el total de MIPYMES atendidas mediante la Red</a:t>
            </a:r>
            <a:endParaRPr lang="es-ES" sz="1200" dirty="0">
              <a:solidFill>
                <a:srgbClr val="FFFFFF"/>
              </a:solidFill>
            </a:endParaRPr>
          </a:p>
        </p:txBody>
      </p:sp>
    </p:spTree>
    <p:extLst>
      <p:ext uri="{BB962C8B-B14F-4D97-AF65-F5344CB8AC3E}">
        <p14:creationId xmlns:p14="http://schemas.microsoft.com/office/powerpoint/2010/main" val="12411960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585323"/>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Realización de diagnósticos y vinculación de empresas apoyadas en las convocatorias del Fondo Nacional Emprendedor con otras MIPYMES a través de la Red de Apoyo al Emprendedor</a:t>
            </a:r>
            <a:endParaRPr lang="es-ES" sz="1400" dirty="0">
              <a:solidFill>
                <a:srgbClr val="FFFFFF"/>
              </a:solidFill>
            </a:endParaRPr>
          </a:p>
        </p:txBody>
      </p:sp>
      <p:sp>
        <p:nvSpPr>
          <p:cNvPr id="11" name="CuadroTexto 10"/>
          <p:cNvSpPr txBox="1"/>
          <p:nvPr/>
        </p:nvSpPr>
        <p:spPr>
          <a:xfrm>
            <a:off x="4635960" y="234788"/>
            <a:ext cx="2034398" cy="1631216"/>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MIPYMES atendidas a través de la Red de Apoyo al Emprendedor en relación con el total de beneficiarios de la Red de Apoyo a Emprendedor</a:t>
            </a:r>
            <a:endParaRPr lang="es-ES" sz="1200" dirty="0"/>
          </a:p>
        </p:txBody>
      </p:sp>
      <p:sp>
        <p:nvSpPr>
          <p:cNvPr id="14" name="CuadroTexto 13"/>
          <p:cNvSpPr txBox="1"/>
          <p:nvPr/>
        </p:nvSpPr>
        <p:spPr>
          <a:xfrm>
            <a:off x="4635960" y="2340268"/>
            <a:ext cx="2034398" cy="1569660"/>
          </a:xfrm>
          <a:prstGeom prst="rect">
            <a:avLst/>
          </a:prstGeom>
          <a:noFill/>
        </p:spPr>
        <p:txBody>
          <a:bodyPr wrap="square" rtlCol="0">
            <a:spAutoFit/>
          </a:bodyPr>
          <a:lstStyle/>
          <a:p>
            <a:r>
              <a:rPr lang="es-ES" sz="1200" b="1" dirty="0" smtClean="0"/>
              <a:t>Definición. </a:t>
            </a:r>
          </a:p>
          <a:p>
            <a:pPr algn="just"/>
            <a:r>
              <a:rPr lang="es-ES" sz="1200" dirty="0"/>
              <a:t>Mide el porcentaje de MIPYMES atendidas a través de la Red de Apoyo al Emprendedor en relación con el total de beneficiarios de la Red de Apoyo al Emprendedor</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22758" y="251569"/>
            <a:ext cx="2034398" cy="1815882"/>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Porcentaje de diagnósticos de gestión empresarial realizados a través de la Red de Apoyo al Emprendedor en relación con el total de MIPYMES atendidas mediante la Red</a:t>
            </a:r>
            <a:endParaRPr lang="es-ES" sz="1200" dirty="0"/>
          </a:p>
        </p:txBody>
      </p:sp>
      <p:sp>
        <p:nvSpPr>
          <p:cNvPr id="8" name="CuadroTexto 7"/>
          <p:cNvSpPr txBox="1"/>
          <p:nvPr/>
        </p:nvSpPr>
        <p:spPr>
          <a:xfrm>
            <a:off x="6785820" y="2344720"/>
            <a:ext cx="2034398" cy="1754327"/>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diagnósticos de gestión empresarial realizados a través de la Red de Apoyo al Emprendedor en relación con el total de MIPYMES atendidas mediante la Red</a:t>
            </a:r>
            <a:endParaRPr lang="es-ES" sz="1200" dirty="0">
              <a:solidFill>
                <a:srgbClr val="FFFFFF"/>
              </a:solidFill>
            </a:endParaRPr>
          </a:p>
        </p:txBody>
      </p:sp>
      <p:pic>
        <p:nvPicPr>
          <p:cNvPr id="2" name="Imagen 1" descr="Captura de pantalla 2015-10-27 a las 14.38.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431523"/>
          </a:xfrm>
          <a:prstGeom prst="rect">
            <a:avLst/>
          </a:prstGeom>
        </p:spPr>
      </p:pic>
      <p:pic>
        <p:nvPicPr>
          <p:cNvPr id="3" name="Imagen 2" descr="Captura de pantalla 2015-10-27 a las 14.3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53677"/>
            <a:ext cx="9144000" cy="3402419"/>
          </a:xfrm>
          <a:prstGeom prst="rect">
            <a:avLst/>
          </a:prstGeom>
        </p:spPr>
      </p:pic>
      <p:pic>
        <p:nvPicPr>
          <p:cNvPr id="10" name="Imagen 9" descr="Captura de pantalla 2015-10-27 a las 14.3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506077"/>
            <a:ext cx="9144000" cy="3402419"/>
          </a:xfrm>
          <a:prstGeom prst="rect">
            <a:avLst/>
          </a:prstGeom>
        </p:spPr>
      </p:pic>
    </p:spTree>
    <p:extLst>
      <p:ext uri="{BB962C8B-B14F-4D97-AF65-F5344CB8AC3E}">
        <p14:creationId xmlns:p14="http://schemas.microsoft.com/office/powerpoint/2010/main" val="325909540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recursos para la inducción de crédito e inversión de capital de riesgo en MIPYMES</a:t>
            </a:r>
            <a:endParaRPr lang="es-ES" sz="1400" dirty="0">
              <a:solidFill>
                <a:srgbClr val="FFFFFF"/>
              </a:solidFill>
            </a:endParaRPr>
          </a:p>
        </p:txBody>
      </p:sp>
      <p:sp>
        <p:nvSpPr>
          <p:cNvPr id="11" name="CuadroTexto 10"/>
          <p:cNvSpPr txBox="1"/>
          <p:nvPr/>
        </p:nvSpPr>
        <p:spPr>
          <a:xfrm>
            <a:off x="4635960" y="234788"/>
            <a:ext cx="2034398" cy="1077218"/>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err="1"/>
              <a:t>Indice</a:t>
            </a:r>
            <a:r>
              <a:rPr lang="es-ES" sz="1200" dirty="0"/>
              <a:t> multiplicador de recursos aportados a vehículos de inversión para MIPYMES</a:t>
            </a:r>
            <a:endParaRPr lang="es-ES" sz="1200" dirty="0"/>
          </a:p>
        </p:txBody>
      </p:sp>
      <p:sp>
        <p:nvSpPr>
          <p:cNvPr id="14" name="CuadroTexto 13"/>
          <p:cNvSpPr txBox="1"/>
          <p:nvPr/>
        </p:nvSpPr>
        <p:spPr>
          <a:xfrm>
            <a:off x="4635960" y="2340268"/>
            <a:ext cx="2034398" cy="1200329"/>
          </a:xfrm>
          <a:prstGeom prst="rect">
            <a:avLst/>
          </a:prstGeom>
          <a:noFill/>
        </p:spPr>
        <p:txBody>
          <a:bodyPr wrap="square" rtlCol="0">
            <a:spAutoFit/>
          </a:bodyPr>
          <a:lstStyle/>
          <a:p>
            <a:r>
              <a:rPr lang="es-ES" sz="1200" b="1" dirty="0" smtClean="0"/>
              <a:t>Definición. </a:t>
            </a:r>
          </a:p>
          <a:p>
            <a:pPr algn="just"/>
            <a:r>
              <a:rPr lang="es-ES" sz="1200" dirty="0"/>
              <a:t>Mide el número de veces en que se multiplican los recursos aportados por el INADEM a vehículos de inversión</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22758" y="251569"/>
            <a:ext cx="2034398" cy="1077218"/>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Factor de multiplicación de recursos fiscales vía el Sistema Nacional de Garantías</a:t>
            </a:r>
            <a:endParaRPr lang="es-ES" sz="1200" dirty="0"/>
          </a:p>
        </p:txBody>
      </p:sp>
      <p:sp>
        <p:nvSpPr>
          <p:cNvPr id="8" name="CuadroTexto 7"/>
          <p:cNvSpPr txBox="1"/>
          <p:nvPr/>
        </p:nvSpPr>
        <p:spPr>
          <a:xfrm>
            <a:off x="6785820" y="2344720"/>
            <a:ext cx="2034398" cy="1384995"/>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chemeClr val="bg1"/>
                </a:solidFill>
              </a:rPr>
              <a:t>Mide el número de veces en que se multiplican los recursos presupuestarios destinados al Sistema Nacional de Garantías en un año determinado</a:t>
            </a:r>
            <a:endParaRPr lang="es-ES" sz="1200" dirty="0">
              <a:solidFill>
                <a:schemeClr val="bg1"/>
              </a:solidFill>
            </a:endParaRPr>
          </a:p>
        </p:txBody>
      </p:sp>
    </p:spTree>
    <p:extLst>
      <p:ext uri="{BB962C8B-B14F-4D97-AF65-F5344CB8AC3E}">
        <p14:creationId xmlns:p14="http://schemas.microsoft.com/office/powerpoint/2010/main" val="107966702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923878"/>
          </a:xfrm>
          <a:prstGeom prst="rect">
            <a:avLst/>
          </a:prstGeom>
          <a:noFill/>
        </p:spPr>
        <p:txBody>
          <a:bodyPr wrap="square" rtlCol="0">
            <a:spAutoFit/>
          </a:bodyPr>
          <a:lstStyle/>
          <a:p>
            <a:r>
              <a:rPr lang="es-ES" sz="1600" dirty="0" smtClean="0"/>
              <a:t>Descripción del programa:</a:t>
            </a:r>
          </a:p>
          <a:p>
            <a:pPr algn="just"/>
            <a:r>
              <a:rPr lang="es-ES" sz="1400" dirty="0" smtClean="0">
                <a:solidFill>
                  <a:srgbClr val="FFFFFF"/>
                </a:solidFill>
              </a:rPr>
              <a:t>Consiste en el instrumento que busca Incentivar el crecimiento económico Nacional, regional y sectorial, mediante el Fomento a la </a:t>
            </a:r>
            <a:r>
              <a:rPr lang="es-ES" sz="1400" b="1" dirty="0" smtClean="0">
                <a:solidFill>
                  <a:srgbClr val="FFFFFF"/>
                </a:solidFill>
              </a:rPr>
              <a:t>Productividad e innovación </a:t>
            </a:r>
            <a:r>
              <a:rPr lang="es-ES" sz="1400" dirty="0" smtClean="0">
                <a:solidFill>
                  <a:srgbClr val="FFFFFF"/>
                </a:solidFill>
              </a:rPr>
              <a:t>en las micro, pequeñas y medianas empresas ubicadas en sectores estratégicos, que impulse el fortalecimiento ordenado, planificado y sistemático del emprendimiento y del desarrollo empresarial en todo el territorio nacional, así como la consolidación de una economía innovadora, dinámica y competitiva. </a:t>
            </a:r>
            <a:endParaRPr lang="es-ES" sz="1400" dirty="0">
              <a:solidFill>
                <a:srgbClr val="FFFFFF"/>
              </a:solidFill>
            </a:endParaRPr>
          </a:p>
        </p:txBody>
      </p:sp>
      <p:sp>
        <p:nvSpPr>
          <p:cNvPr id="11" name="CuadroTexto 10"/>
          <p:cNvSpPr txBox="1"/>
          <p:nvPr/>
        </p:nvSpPr>
        <p:spPr>
          <a:xfrm>
            <a:off x="4892459" y="690960"/>
            <a:ext cx="1336236" cy="646331"/>
          </a:xfrm>
          <a:prstGeom prst="rect">
            <a:avLst/>
          </a:prstGeom>
          <a:noFill/>
        </p:spPr>
        <p:txBody>
          <a:bodyPr wrap="none" rtlCol="0">
            <a:spAutoFit/>
          </a:bodyPr>
          <a:lstStyle/>
          <a:p>
            <a:pPr algn="ctr"/>
            <a:r>
              <a:rPr lang="es-ES" dirty="0" smtClean="0"/>
              <a:t>Política </a:t>
            </a:r>
          </a:p>
          <a:p>
            <a:pPr algn="ctr"/>
            <a:r>
              <a:rPr lang="es-ES" dirty="0" smtClean="0"/>
              <a:t>Incluyente</a:t>
            </a:r>
            <a:endParaRPr lang="es-ES" dirty="0"/>
          </a:p>
        </p:txBody>
      </p:sp>
      <p:sp>
        <p:nvSpPr>
          <p:cNvPr id="13" name="CuadroTexto 12"/>
          <p:cNvSpPr txBox="1"/>
          <p:nvPr/>
        </p:nvSpPr>
        <p:spPr>
          <a:xfrm>
            <a:off x="6830641" y="690423"/>
            <a:ext cx="1960420" cy="646331"/>
          </a:xfrm>
          <a:prstGeom prst="rect">
            <a:avLst/>
          </a:prstGeom>
          <a:noFill/>
        </p:spPr>
        <p:txBody>
          <a:bodyPr wrap="square" rtlCol="0">
            <a:spAutoFit/>
          </a:bodyPr>
          <a:lstStyle/>
          <a:p>
            <a:pPr algn="ctr"/>
            <a:r>
              <a:rPr lang="es-ES" dirty="0" smtClean="0"/>
              <a:t>Apoyo al </a:t>
            </a:r>
          </a:p>
          <a:p>
            <a:pPr algn="ctr"/>
            <a:r>
              <a:rPr lang="es-ES" dirty="0" smtClean="0"/>
              <a:t>emprendimiento</a:t>
            </a:r>
            <a:endParaRPr lang="es-ES" dirty="0"/>
          </a:p>
        </p:txBody>
      </p:sp>
      <p:sp>
        <p:nvSpPr>
          <p:cNvPr id="14" name="CuadroTexto 13"/>
          <p:cNvSpPr txBox="1"/>
          <p:nvPr/>
        </p:nvSpPr>
        <p:spPr>
          <a:xfrm>
            <a:off x="4892291" y="2958958"/>
            <a:ext cx="1333981" cy="646331"/>
          </a:xfrm>
          <a:prstGeom prst="rect">
            <a:avLst/>
          </a:prstGeom>
          <a:noFill/>
        </p:spPr>
        <p:txBody>
          <a:bodyPr wrap="none" rtlCol="0">
            <a:spAutoFit/>
          </a:bodyPr>
          <a:lstStyle/>
          <a:p>
            <a:pPr algn="ctr"/>
            <a:r>
              <a:rPr lang="es-ES" dirty="0" smtClean="0"/>
              <a:t>Resultados </a:t>
            </a:r>
          </a:p>
          <a:p>
            <a:pPr algn="ctr"/>
            <a:r>
              <a:rPr lang="es-ES" dirty="0" smtClean="0"/>
              <a:t>medibles </a:t>
            </a:r>
            <a:endParaRPr lang="es-ES" dirty="0"/>
          </a:p>
        </p:txBody>
      </p:sp>
      <p:sp>
        <p:nvSpPr>
          <p:cNvPr id="15" name="CuadroTexto 14"/>
          <p:cNvSpPr txBox="1"/>
          <p:nvPr/>
        </p:nvSpPr>
        <p:spPr>
          <a:xfrm>
            <a:off x="6966267" y="3174312"/>
            <a:ext cx="1711677" cy="369332"/>
          </a:xfrm>
          <a:prstGeom prst="rect">
            <a:avLst/>
          </a:prstGeom>
          <a:noFill/>
        </p:spPr>
        <p:txBody>
          <a:bodyPr wrap="none" rtlCol="0">
            <a:spAutoFit/>
          </a:bodyPr>
          <a:lstStyle/>
          <a:p>
            <a:r>
              <a:rPr lang="es-ES" dirty="0" smtClean="0">
                <a:solidFill>
                  <a:srgbClr val="F2F2F2"/>
                </a:solidFill>
              </a:rPr>
              <a:t>Cuantificables</a:t>
            </a:r>
            <a:endParaRPr lang="es-ES" dirty="0">
              <a:solidFill>
                <a:srgbClr val="F2F2F2"/>
              </a:solidFill>
            </a:endParaRPr>
          </a:p>
        </p:txBody>
      </p:sp>
      <p:sp>
        <p:nvSpPr>
          <p:cNvPr id="18" name="Rectángulo 17"/>
          <p:cNvSpPr/>
          <p:nvPr/>
        </p:nvSpPr>
        <p:spPr>
          <a:xfrm>
            <a:off x="4324915" y="4749277"/>
            <a:ext cx="4572000" cy="2031325"/>
          </a:xfrm>
          <a:prstGeom prst="rect">
            <a:avLst/>
          </a:prstGeom>
        </p:spPr>
        <p:txBody>
          <a:bodyPr>
            <a:spAutoFit/>
          </a:bodyPr>
          <a:lstStyle/>
          <a:p>
            <a:pPr algn="just"/>
            <a:r>
              <a:rPr lang="es-ES" b="1" dirty="0" smtClean="0">
                <a:solidFill>
                  <a:schemeClr val="bg2">
                    <a:lumMod val="50000"/>
                  </a:schemeClr>
                </a:solidFill>
              </a:rPr>
              <a:t>Política Pública:</a:t>
            </a:r>
            <a:r>
              <a:rPr lang="es-ES" b="1" dirty="0">
                <a:solidFill>
                  <a:schemeClr val="bg2">
                    <a:lumMod val="50000"/>
                  </a:schemeClr>
                </a:solidFill>
              </a:rPr>
              <a:t/>
            </a:r>
            <a:br>
              <a:rPr lang="es-ES" b="1" dirty="0">
                <a:solidFill>
                  <a:schemeClr val="bg2">
                    <a:lumMod val="50000"/>
                  </a:schemeClr>
                </a:solidFill>
              </a:rPr>
            </a:br>
            <a:r>
              <a:rPr lang="es-ES" dirty="0" smtClean="0">
                <a:solidFill>
                  <a:schemeClr val="bg1">
                    <a:lumMod val="65000"/>
                  </a:schemeClr>
                </a:solidFill>
              </a:rPr>
              <a:t>PND. Objetivo 4.8 Establece el desarrollo de los sectores estratégicos del país y, específicamente la estrategia 4.8.4 Impulsar a los emprendedores a fortalecer las micro, pequeñas y medianas empresa.   </a:t>
            </a:r>
            <a:endParaRPr lang="es-ES" dirty="0"/>
          </a:p>
        </p:txBody>
      </p:sp>
    </p:spTree>
    <p:extLst>
      <p:ext uri="{BB962C8B-B14F-4D97-AF65-F5344CB8AC3E}">
        <p14:creationId xmlns:p14="http://schemas.microsoft.com/office/powerpoint/2010/main" val="9260983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recursos para la inducción de crédito e inversión de capital de riesgo en MIPYMES</a:t>
            </a:r>
            <a:endParaRPr lang="es-ES" sz="1400" dirty="0">
              <a:solidFill>
                <a:srgbClr val="FFFFFF"/>
              </a:solidFill>
            </a:endParaRPr>
          </a:p>
        </p:txBody>
      </p:sp>
      <p:sp>
        <p:nvSpPr>
          <p:cNvPr id="11" name="CuadroTexto 10"/>
          <p:cNvSpPr txBox="1"/>
          <p:nvPr/>
        </p:nvSpPr>
        <p:spPr>
          <a:xfrm>
            <a:off x="4635960" y="234788"/>
            <a:ext cx="2034398" cy="1077218"/>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err="1"/>
              <a:t>Indice</a:t>
            </a:r>
            <a:r>
              <a:rPr lang="es-ES" sz="1200" dirty="0"/>
              <a:t> multiplicador de recursos aportados a vehículos de inversión para MIPYMES</a:t>
            </a:r>
            <a:endParaRPr lang="es-ES" sz="1200" dirty="0"/>
          </a:p>
        </p:txBody>
      </p:sp>
      <p:sp>
        <p:nvSpPr>
          <p:cNvPr id="14" name="CuadroTexto 13"/>
          <p:cNvSpPr txBox="1"/>
          <p:nvPr/>
        </p:nvSpPr>
        <p:spPr>
          <a:xfrm>
            <a:off x="4635960" y="2340268"/>
            <a:ext cx="2034398" cy="1200329"/>
          </a:xfrm>
          <a:prstGeom prst="rect">
            <a:avLst/>
          </a:prstGeom>
          <a:noFill/>
        </p:spPr>
        <p:txBody>
          <a:bodyPr wrap="square" rtlCol="0">
            <a:spAutoFit/>
          </a:bodyPr>
          <a:lstStyle/>
          <a:p>
            <a:r>
              <a:rPr lang="es-ES" sz="1200" b="1" dirty="0" smtClean="0"/>
              <a:t>Definición. </a:t>
            </a:r>
          </a:p>
          <a:p>
            <a:pPr algn="just"/>
            <a:r>
              <a:rPr lang="es-ES" sz="1200" dirty="0"/>
              <a:t>Mide el número de veces en que se multiplican los recursos aportados por el INADEM a vehículos de inversión</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22758" y="251569"/>
            <a:ext cx="2034398" cy="1077218"/>
          </a:xfrm>
          <a:prstGeom prst="rect">
            <a:avLst/>
          </a:prstGeom>
          <a:noFill/>
        </p:spPr>
        <p:txBody>
          <a:bodyPr wrap="square" rtlCol="0">
            <a:spAutoFit/>
          </a:bodyPr>
          <a:lstStyle/>
          <a:p>
            <a:pPr algn="just"/>
            <a:r>
              <a:rPr lang="es-ES" sz="1600" dirty="0" smtClean="0">
                <a:solidFill>
                  <a:srgbClr val="FFFFFF"/>
                </a:solidFill>
              </a:rPr>
              <a:t>Indicador. </a:t>
            </a:r>
          </a:p>
          <a:p>
            <a:pPr algn="just"/>
            <a:r>
              <a:rPr lang="es-ES" sz="1200" dirty="0"/>
              <a:t>Factor de multiplicación de recursos fiscales vía el Sistema Nacional de Garantías</a:t>
            </a:r>
            <a:endParaRPr lang="es-ES" sz="1200" dirty="0"/>
          </a:p>
        </p:txBody>
      </p:sp>
      <p:sp>
        <p:nvSpPr>
          <p:cNvPr id="8" name="CuadroTexto 7"/>
          <p:cNvSpPr txBox="1"/>
          <p:nvPr/>
        </p:nvSpPr>
        <p:spPr>
          <a:xfrm>
            <a:off x="6785820" y="2344720"/>
            <a:ext cx="2034398" cy="1384995"/>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chemeClr val="bg1"/>
                </a:solidFill>
              </a:rPr>
              <a:t>Mide el número de veces en que se multiplican los recursos presupuestarios destinados al Sistema Nacional de Garantías en un año determinado</a:t>
            </a:r>
            <a:endParaRPr lang="es-ES" sz="1200" dirty="0">
              <a:solidFill>
                <a:schemeClr val="bg1"/>
              </a:solidFill>
            </a:endParaRPr>
          </a:p>
        </p:txBody>
      </p:sp>
      <p:pic>
        <p:nvPicPr>
          <p:cNvPr id="2" name="Imagen 1" descr="Captura de pantalla 2015-10-27 a las 14.44.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162"/>
            <a:ext cx="9144000" cy="3291030"/>
          </a:xfrm>
          <a:prstGeom prst="rect">
            <a:avLst/>
          </a:prstGeom>
        </p:spPr>
      </p:pic>
      <p:pic>
        <p:nvPicPr>
          <p:cNvPr id="3" name="Imagen 2" descr="Captura de pantalla 2015-10-27 a las 14.45.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41514"/>
            <a:ext cx="9144000" cy="3374692"/>
          </a:xfrm>
          <a:prstGeom prst="rect">
            <a:avLst/>
          </a:prstGeom>
        </p:spPr>
      </p:pic>
    </p:spTree>
    <p:extLst>
      <p:ext uri="{BB962C8B-B14F-4D97-AF65-F5344CB8AC3E}">
        <p14:creationId xmlns:p14="http://schemas.microsoft.com/office/powerpoint/2010/main" val="20761896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apoyos para brindar mejores capacidades y habilidades empresariales a las MIPYMES para desarrollar su negocio</a:t>
            </a:r>
            <a:endParaRPr lang="es-ES" sz="1400" dirty="0">
              <a:solidFill>
                <a:srgbClr val="FFFFFF"/>
              </a:solidFill>
            </a:endParaRP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que desarrollaron sus habilidades empresariales por medio de eventos, campañas, talleres, metodologías y cursos y que pertenecen a sectores estratégicos</a:t>
            </a:r>
            <a:r>
              <a:rPr lang="es-ES" sz="1200" u="sng" dirty="0">
                <a:hlinkClick r:id="rId2"/>
              </a:rPr>
              <a:t>	</a:t>
            </a:r>
            <a:r>
              <a:rPr lang="es-ES" sz="1200" b="1" u="sng" dirty="0">
                <a:hlinkClick r:id="rId2"/>
              </a:rPr>
              <a:t> 	</a:t>
            </a: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Porcentaje de MIPYMES que desarrollaron sus habilidades empresariales por medio de eventos, campañas, talleres, metodologías y cursos y que pertenecen a sectores estratégicos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84408" y="276764"/>
            <a:ext cx="2034398" cy="1261884"/>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capacitadas en habilidades empresariales que incrementaron sus ventas</a:t>
            </a:r>
            <a:r>
              <a:rPr lang="es-ES" sz="1200" b="1" u="sng" dirty="0">
                <a:hlinkClick r:id="rId2"/>
              </a:rPr>
              <a:t> 	</a:t>
            </a:r>
          </a:p>
        </p:txBody>
      </p:sp>
      <p:sp>
        <p:nvSpPr>
          <p:cNvPr id="8" name="CuadroTexto 7"/>
          <p:cNvSpPr txBox="1"/>
          <p:nvPr/>
        </p:nvSpPr>
        <p:spPr>
          <a:xfrm>
            <a:off x="6837857" y="2482551"/>
            <a:ext cx="2034398" cy="1200329"/>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MIPYMES capacitadas en habilidades empresariales que incrementaron sus ventas</a:t>
            </a:r>
            <a:endParaRPr lang="es-ES" sz="1200" dirty="0">
              <a:solidFill>
                <a:srgbClr val="FFFFFF"/>
              </a:solidFill>
            </a:endParaRPr>
          </a:p>
        </p:txBody>
      </p:sp>
    </p:spTree>
    <p:extLst>
      <p:ext uri="{BB962C8B-B14F-4D97-AF65-F5344CB8AC3E}">
        <p14:creationId xmlns:p14="http://schemas.microsoft.com/office/powerpoint/2010/main" val="147359088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p>
          <a:p>
            <a:pPr algn="just"/>
            <a:r>
              <a:rPr lang="es-ES" sz="1400" dirty="0">
                <a:solidFill>
                  <a:srgbClr val="FFFFFF"/>
                </a:solidFill>
              </a:rPr>
              <a:t>Otorgamiento de apoyos para brindar mejores capacidades y habilidades empresariales a las MIPYMES para desarrollar su negocio</a:t>
            </a:r>
            <a:endParaRPr lang="es-ES" sz="1400" dirty="0">
              <a:solidFill>
                <a:srgbClr val="FFFFFF"/>
              </a:solidFill>
            </a:endParaRP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que desarrollaron sus habilidades empresariales por medio de eventos, campañas, talleres, metodologías y cursos y que pertenecen a sectores </a:t>
            </a:r>
            <a:r>
              <a:rPr lang="es-ES" sz="1200" dirty="0" smtClean="0"/>
              <a:t>estratégicos</a:t>
            </a:r>
            <a:endParaRPr lang="es-ES" sz="1200" b="1" u="sng" dirty="0">
              <a:hlinkClick r:id="rId2"/>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Porcentaje de MIPYMES que desarrollaron sus habilidades empresariales por medio de eventos, campañas, talleres, metodologías y cursos y que pertenecen a sectores estratégicos</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84408" y="276764"/>
            <a:ext cx="2034398" cy="1261884"/>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capacitadas en habilidades empresariales que incrementaron sus ventas</a:t>
            </a:r>
            <a:r>
              <a:rPr lang="es-ES" sz="1200" b="1" u="sng" dirty="0">
                <a:hlinkClick r:id="rId2"/>
              </a:rPr>
              <a:t> 	</a:t>
            </a:r>
          </a:p>
        </p:txBody>
      </p:sp>
      <p:sp>
        <p:nvSpPr>
          <p:cNvPr id="8" name="CuadroTexto 7"/>
          <p:cNvSpPr txBox="1"/>
          <p:nvPr/>
        </p:nvSpPr>
        <p:spPr>
          <a:xfrm>
            <a:off x="6837857" y="2482551"/>
            <a:ext cx="2034398" cy="1200329"/>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MIPYMES capacitadas en habilidades empresariales que incrementaron sus ventas</a:t>
            </a:r>
            <a:endParaRPr lang="es-ES" sz="1200" dirty="0">
              <a:solidFill>
                <a:srgbClr val="FFFFFF"/>
              </a:solidFill>
            </a:endParaRPr>
          </a:p>
        </p:txBody>
      </p:sp>
      <p:pic>
        <p:nvPicPr>
          <p:cNvPr id="2" name="Imagen 1" descr="Captura de pantalla 2015-10-27 a las 15.07.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562202"/>
          </a:xfrm>
          <a:prstGeom prst="rect">
            <a:avLst/>
          </a:prstGeom>
        </p:spPr>
      </p:pic>
      <p:pic>
        <p:nvPicPr>
          <p:cNvPr id="3" name="Imagen 2" descr="Captura de pantalla 2015-10-27 a las 15.08.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958"/>
            <a:ext cx="9144000" cy="3249854"/>
          </a:xfrm>
          <a:prstGeom prst="rect">
            <a:avLst/>
          </a:prstGeom>
        </p:spPr>
      </p:pic>
    </p:spTree>
    <p:extLst>
      <p:ext uri="{BB962C8B-B14F-4D97-AF65-F5344CB8AC3E}">
        <p14:creationId xmlns:p14="http://schemas.microsoft.com/office/powerpoint/2010/main" val="323767578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r>
              <a:rPr lang="es-ES" sz="1400" b="1" dirty="0"/>
              <a:t>		</a:t>
            </a:r>
          </a:p>
          <a:p>
            <a:r>
              <a:rPr lang="es-ES" sz="1400" dirty="0">
                <a:solidFill>
                  <a:srgbClr val="FFFFFF"/>
                </a:solidFill>
              </a:rPr>
              <a:t>Incorporación de tecnologías y apoyos productivos en MIPYMES</a:t>
            </a:r>
            <a:r>
              <a:rPr lang="es-ES" sz="1400" dirty="0"/>
              <a:t>			</a:t>
            </a: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apoyadas con proyectos productivos en relación con el total de MIPYMES apoyadas en convocatorias y proyectos estatales por asignación </a:t>
            </a:r>
            <a:r>
              <a:rPr lang="es-ES" sz="1200" dirty="0" smtClean="0"/>
              <a:t>directa</a:t>
            </a:r>
            <a:endParaRPr lang="es-ES" sz="1200" b="1" u="sng" dirty="0">
              <a:hlinkClick r:id="rId2"/>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porcentaje de MIPYMES apoyadas con proyectos productivos en relación con el total de MIPYMES apoyadas en convocatorias y proyectos estatales por asignación directa</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84408" y="276764"/>
            <a:ext cx="2034398" cy="1446550"/>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MIPYMES apoyadas para la incorporación de TIC que incrementaron sus ventas en relación con el total de MIPYMES que fueron apoyadas con </a:t>
            </a:r>
            <a:r>
              <a:rPr lang="es-ES" sz="1200" dirty="0" smtClean="0"/>
              <a:t>TIC</a:t>
            </a:r>
            <a:endParaRPr lang="es-ES" sz="1200" b="1" dirty="0">
              <a:hlinkClick r:id="rId2"/>
            </a:endParaRPr>
          </a:p>
        </p:txBody>
      </p:sp>
      <p:sp>
        <p:nvSpPr>
          <p:cNvPr id="8" name="CuadroTexto 7"/>
          <p:cNvSpPr txBox="1"/>
          <p:nvPr/>
        </p:nvSpPr>
        <p:spPr>
          <a:xfrm>
            <a:off x="6837857" y="2482551"/>
            <a:ext cx="2034398" cy="1569660"/>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MIPYMES apoyadas para la incorporación de TIC que incrementaron sus ventas en relación con el total de MIPYMES que fueron apoyadas con TIC</a:t>
            </a:r>
            <a:endParaRPr lang="es-ES" sz="1200" dirty="0">
              <a:solidFill>
                <a:srgbClr val="FFFFFF"/>
              </a:solidFill>
            </a:endParaRPr>
          </a:p>
        </p:txBody>
      </p:sp>
    </p:spTree>
    <p:extLst>
      <p:ext uri="{BB962C8B-B14F-4D97-AF65-F5344CB8AC3E}">
        <p14:creationId xmlns:p14="http://schemas.microsoft.com/office/powerpoint/2010/main" val="99649160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154436"/>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Actividad </a:t>
            </a:r>
            <a:r>
              <a:rPr lang="es-ES" sz="1400" dirty="0" smtClean="0">
                <a:solidFill>
                  <a:srgbClr val="FFFFFF"/>
                </a:solidFill>
              </a:rPr>
              <a:t>.-  </a:t>
            </a:r>
          </a:p>
          <a:p>
            <a:pPr algn="just"/>
            <a:endParaRPr lang="es-ES" sz="1400" dirty="0" smtClean="0">
              <a:solidFill>
                <a:srgbClr val="FFFFFF"/>
              </a:solidFill>
            </a:endParaRPr>
          </a:p>
          <a:p>
            <a:pPr algn="just"/>
            <a:r>
              <a:rPr lang="es-ES" sz="1400" dirty="0" smtClean="0">
                <a:solidFill>
                  <a:srgbClr val="FFFFFF"/>
                </a:solidFill>
              </a:rPr>
              <a:t>Objetivo. </a:t>
            </a:r>
            <a:r>
              <a:rPr lang="es-ES" sz="1400" b="1" dirty="0"/>
              <a:t>		</a:t>
            </a:r>
            <a:r>
              <a:rPr lang="es-ES" sz="1400" b="1" dirty="0"/>
              <a:t>		</a:t>
            </a:r>
          </a:p>
          <a:p>
            <a:r>
              <a:rPr lang="es-ES" sz="1400" dirty="0">
                <a:solidFill>
                  <a:srgbClr val="FFFFFF"/>
                </a:solidFill>
              </a:rPr>
              <a:t>Incorporación de tecnologías y apoyos productivos en MIPYMES</a:t>
            </a:r>
            <a:r>
              <a:rPr lang="es-ES" sz="1400" dirty="0"/>
              <a:t>			</a:t>
            </a:r>
          </a:p>
        </p:txBody>
      </p:sp>
      <p:sp>
        <p:nvSpPr>
          <p:cNvPr id="11" name="CuadroTexto 10"/>
          <p:cNvSpPr txBox="1"/>
          <p:nvPr/>
        </p:nvSpPr>
        <p:spPr>
          <a:xfrm>
            <a:off x="4635960" y="234788"/>
            <a:ext cx="2034398" cy="1815882"/>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Porcentaje de MIPYMES apoyadas con proyectos productivos en relación con el total de MIPYMES apoyadas en convocatorias y proyectos estatales por asignación </a:t>
            </a:r>
            <a:r>
              <a:rPr lang="es-ES" sz="1200" dirty="0" smtClean="0"/>
              <a:t>directa</a:t>
            </a:r>
            <a:endParaRPr lang="es-ES" sz="1200" b="1" u="sng" dirty="0">
              <a:hlinkClick r:id="rId2"/>
            </a:endParaRPr>
          </a:p>
        </p:txBody>
      </p:sp>
      <p:sp>
        <p:nvSpPr>
          <p:cNvPr id="14" name="CuadroTexto 13"/>
          <p:cNvSpPr txBox="1"/>
          <p:nvPr/>
        </p:nvSpPr>
        <p:spPr>
          <a:xfrm>
            <a:off x="4635960" y="2340268"/>
            <a:ext cx="2034398" cy="1754327"/>
          </a:xfrm>
          <a:prstGeom prst="rect">
            <a:avLst/>
          </a:prstGeom>
          <a:noFill/>
        </p:spPr>
        <p:txBody>
          <a:bodyPr wrap="square" rtlCol="0">
            <a:spAutoFit/>
          </a:bodyPr>
          <a:lstStyle/>
          <a:p>
            <a:r>
              <a:rPr lang="es-ES" sz="1200" b="1" dirty="0" smtClean="0"/>
              <a:t>Definición. </a:t>
            </a:r>
          </a:p>
          <a:p>
            <a:pPr algn="just"/>
            <a:r>
              <a:rPr lang="es-ES" sz="1200" dirty="0"/>
              <a:t>Mide el porcentaje de MIPYMES apoyadas con proyectos productivos en relación con el total de MIPYMES apoyadas en convocatorias y proyectos estatales por asignación directa</a:t>
            </a:r>
            <a:endParaRPr lang="es-ES" sz="1200" dirty="0"/>
          </a:p>
        </p:txBody>
      </p:sp>
      <p:sp>
        <p:nvSpPr>
          <p:cNvPr id="7" name="Rectángulo 6"/>
          <p:cNvSpPr/>
          <p:nvPr/>
        </p:nvSpPr>
        <p:spPr>
          <a:xfrm>
            <a:off x="4324915" y="4749277"/>
            <a:ext cx="4572000" cy="1200329"/>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al Segundo Trimestre 2015.</a:t>
            </a:r>
            <a:endParaRPr lang="es-ES" dirty="0"/>
          </a:p>
        </p:txBody>
      </p:sp>
      <p:sp>
        <p:nvSpPr>
          <p:cNvPr id="6" name="CuadroTexto 5"/>
          <p:cNvSpPr txBox="1"/>
          <p:nvPr/>
        </p:nvSpPr>
        <p:spPr>
          <a:xfrm>
            <a:off x="6884408" y="276764"/>
            <a:ext cx="2034398" cy="1446550"/>
          </a:xfrm>
          <a:prstGeom prst="rect">
            <a:avLst/>
          </a:prstGeom>
          <a:noFill/>
        </p:spPr>
        <p:txBody>
          <a:bodyPr wrap="square" rtlCol="0">
            <a:spAutoFit/>
          </a:bodyPr>
          <a:lstStyle/>
          <a:p>
            <a:pPr algn="just"/>
            <a:r>
              <a:rPr lang="es-ES" sz="1600" dirty="0" smtClean="0">
                <a:solidFill>
                  <a:srgbClr val="FFFFFF"/>
                </a:solidFill>
              </a:rPr>
              <a:t>Indicador. </a:t>
            </a:r>
          </a:p>
          <a:p>
            <a:r>
              <a:rPr lang="es-ES" sz="1200" dirty="0"/>
              <a:t>MIPYMES apoyadas para la incorporación de TIC que incrementaron sus ventas en relación con el total de MIPYMES que fueron apoyadas con </a:t>
            </a:r>
            <a:r>
              <a:rPr lang="es-ES" sz="1200" dirty="0" smtClean="0"/>
              <a:t>TIC</a:t>
            </a:r>
            <a:endParaRPr lang="es-ES" sz="1200" b="1" dirty="0">
              <a:hlinkClick r:id="rId2"/>
            </a:endParaRPr>
          </a:p>
        </p:txBody>
      </p:sp>
      <p:sp>
        <p:nvSpPr>
          <p:cNvPr id="8" name="CuadroTexto 7"/>
          <p:cNvSpPr txBox="1"/>
          <p:nvPr/>
        </p:nvSpPr>
        <p:spPr>
          <a:xfrm>
            <a:off x="6837857" y="2482551"/>
            <a:ext cx="2034398" cy="1569660"/>
          </a:xfrm>
          <a:prstGeom prst="rect">
            <a:avLst/>
          </a:prstGeom>
          <a:noFill/>
        </p:spPr>
        <p:txBody>
          <a:bodyPr wrap="square" rtlCol="0">
            <a:spAutoFit/>
          </a:bodyPr>
          <a:lstStyle/>
          <a:p>
            <a:r>
              <a:rPr lang="es-ES" sz="1200" b="1" dirty="0" smtClean="0">
                <a:solidFill>
                  <a:schemeClr val="bg1"/>
                </a:solidFill>
              </a:rPr>
              <a:t>Definición. </a:t>
            </a:r>
          </a:p>
          <a:p>
            <a:pPr algn="just"/>
            <a:r>
              <a:rPr lang="es-ES" sz="1200" dirty="0">
                <a:solidFill>
                  <a:srgbClr val="FFFFFF"/>
                </a:solidFill>
              </a:rPr>
              <a:t>Mide el porcentaje de MIPYMES apoyadas para la incorporación de TIC que incrementaron sus ventas en relación con el total de MIPYMES que fueron apoyadas con TIC</a:t>
            </a:r>
            <a:endParaRPr lang="es-ES" sz="1200" dirty="0">
              <a:solidFill>
                <a:srgbClr val="FFFFFF"/>
              </a:solidFill>
            </a:endParaRPr>
          </a:p>
        </p:txBody>
      </p:sp>
      <p:pic>
        <p:nvPicPr>
          <p:cNvPr id="2" name="Imagen 1" descr="Captura de pantalla 2015-10-27 a las 15.15.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3513762"/>
          </a:xfrm>
          <a:prstGeom prst="rect">
            <a:avLst/>
          </a:prstGeom>
        </p:spPr>
      </p:pic>
      <p:pic>
        <p:nvPicPr>
          <p:cNvPr id="3" name="Imagen 2" descr="Captura de pantalla 2015-10-27 a las 15.16.1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97255"/>
            <a:ext cx="9144000" cy="3413894"/>
          </a:xfrm>
          <a:prstGeom prst="rect">
            <a:avLst/>
          </a:prstGeom>
        </p:spPr>
      </p:pic>
    </p:spTree>
    <p:extLst>
      <p:ext uri="{BB962C8B-B14F-4D97-AF65-F5344CB8AC3E}">
        <p14:creationId xmlns:p14="http://schemas.microsoft.com/office/powerpoint/2010/main" val="279171350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1415772"/>
          </a:xfrm>
          <a:prstGeom prst="rect">
            <a:avLst/>
          </a:prstGeom>
          <a:noFill/>
        </p:spPr>
        <p:txBody>
          <a:bodyPr wrap="square" rtlCol="0">
            <a:spAutoFit/>
          </a:bodyPr>
          <a:lstStyle/>
          <a:p>
            <a:pPr algn="just"/>
            <a:r>
              <a:rPr lang="es-ES" dirty="0" smtClean="0"/>
              <a:t>A continuaci</a:t>
            </a:r>
            <a:r>
              <a:rPr lang="es-ES" dirty="0" smtClean="0"/>
              <a:t>ón se presenta la Matriz de Indicadores de Resultados (MIR) del Ejercicio 2015, así como sus Resultados. </a:t>
            </a:r>
            <a:r>
              <a:rPr lang="es-ES" sz="1400" dirty="0"/>
              <a:t>		</a:t>
            </a:r>
          </a:p>
        </p:txBody>
      </p:sp>
    </p:spTree>
    <p:extLst>
      <p:ext uri="{BB962C8B-B14F-4D97-AF65-F5344CB8AC3E}">
        <p14:creationId xmlns:p14="http://schemas.microsoft.com/office/powerpoint/2010/main" val="36701870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1200329"/>
          </a:xfrm>
          <a:prstGeom prst="rect">
            <a:avLst/>
          </a:prstGeom>
          <a:noFill/>
        </p:spPr>
        <p:txBody>
          <a:bodyPr wrap="square" rtlCol="0">
            <a:spAutoFit/>
          </a:bodyPr>
          <a:lstStyle/>
          <a:p>
            <a:pPr algn="just"/>
            <a:r>
              <a:rPr lang="es-ES" dirty="0" smtClean="0"/>
              <a:t>A continuaci</a:t>
            </a:r>
            <a:r>
              <a:rPr lang="es-ES" dirty="0" smtClean="0"/>
              <a:t>ón se presenta la Matriz de Indicadores de Resultados (MIR) del Ejercicio 2015.</a:t>
            </a:r>
            <a:r>
              <a:rPr lang="es-ES" sz="1400" dirty="0"/>
              <a:t>			</a:t>
            </a:r>
          </a:p>
        </p:txBody>
      </p:sp>
      <p:pic>
        <p:nvPicPr>
          <p:cNvPr id="2" name="Imagen 1" descr="Captura de pantalla 2015-10-27 a las 15.26.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7441557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1200329"/>
          </a:xfrm>
          <a:prstGeom prst="rect">
            <a:avLst/>
          </a:prstGeom>
          <a:noFill/>
        </p:spPr>
        <p:txBody>
          <a:bodyPr wrap="square" rtlCol="0">
            <a:spAutoFit/>
          </a:bodyPr>
          <a:lstStyle/>
          <a:p>
            <a:pPr algn="just"/>
            <a:r>
              <a:rPr lang="es-ES" dirty="0" smtClean="0"/>
              <a:t>A continuaci</a:t>
            </a:r>
            <a:r>
              <a:rPr lang="es-ES" dirty="0" smtClean="0"/>
              <a:t>ón se presenta la Matriz de Indicadores de Resultados (MIR) del Ejercicio 2015.</a:t>
            </a:r>
            <a:r>
              <a:rPr lang="es-ES" sz="1400" dirty="0"/>
              <a:t>			</a:t>
            </a:r>
          </a:p>
        </p:txBody>
      </p:sp>
      <p:pic>
        <p:nvPicPr>
          <p:cNvPr id="3" name="Imagen 2" descr="Captura de pantalla 2015-10-27 a las 15.26.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47630"/>
          </a:xfrm>
          <a:prstGeom prst="rect">
            <a:avLst/>
          </a:prstGeom>
        </p:spPr>
      </p:pic>
    </p:spTree>
    <p:extLst>
      <p:ext uri="{BB962C8B-B14F-4D97-AF65-F5344CB8AC3E}">
        <p14:creationId xmlns:p14="http://schemas.microsoft.com/office/powerpoint/2010/main" val="385214374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1200329"/>
          </a:xfrm>
          <a:prstGeom prst="rect">
            <a:avLst/>
          </a:prstGeom>
          <a:noFill/>
        </p:spPr>
        <p:txBody>
          <a:bodyPr wrap="square" rtlCol="0">
            <a:spAutoFit/>
          </a:bodyPr>
          <a:lstStyle/>
          <a:p>
            <a:pPr algn="just"/>
            <a:r>
              <a:rPr lang="es-ES" dirty="0" smtClean="0"/>
              <a:t>A continuaci</a:t>
            </a:r>
            <a:r>
              <a:rPr lang="es-ES" dirty="0" smtClean="0"/>
              <a:t>ón se presenta la Matriz de Indicadores de Resultados (MIR) del Ejercicio 2015.</a:t>
            </a:r>
            <a:r>
              <a:rPr lang="es-ES" sz="1400" dirty="0"/>
              <a:t>			</a:t>
            </a:r>
          </a:p>
        </p:txBody>
      </p:sp>
      <p:pic>
        <p:nvPicPr>
          <p:cNvPr id="2" name="Imagen 1" descr="Captura de pantalla 2015-10-27 a las 15.27.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5195427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1200329"/>
          </a:xfrm>
          <a:prstGeom prst="rect">
            <a:avLst/>
          </a:prstGeom>
          <a:noFill/>
        </p:spPr>
        <p:txBody>
          <a:bodyPr wrap="square" rtlCol="0">
            <a:spAutoFit/>
          </a:bodyPr>
          <a:lstStyle/>
          <a:p>
            <a:pPr algn="just"/>
            <a:r>
              <a:rPr lang="es-ES" dirty="0" smtClean="0"/>
              <a:t>A continuaci</a:t>
            </a:r>
            <a:r>
              <a:rPr lang="es-ES" dirty="0" smtClean="0"/>
              <a:t>ón se presenta la Matriz de Indicadores de Resultados (MIR) del Ejercicio 2015.</a:t>
            </a:r>
            <a:r>
              <a:rPr lang="es-ES" sz="1400" dirty="0"/>
              <a:t>			</a:t>
            </a:r>
          </a:p>
        </p:txBody>
      </p:sp>
      <p:pic>
        <p:nvPicPr>
          <p:cNvPr id="3" name="Imagen 2" descr="Captura de pantalla 2015-10-27 a las 15.27.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69967"/>
          </a:xfrm>
          <a:prstGeom prst="rect">
            <a:avLst/>
          </a:prstGeom>
        </p:spPr>
      </p:pic>
    </p:spTree>
    <p:extLst>
      <p:ext uri="{BB962C8B-B14F-4D97-AF65-F5344CB8AC3E}">
        <p14:creationId xmlns:p14="http://schemas.microsoft.com/office/powerpoint/2010/main" val="284910678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0" y="826042"/>
            <a:ext cx="3973803" cy="2154436"/>
          </a:xfrm>
          <a:prstGeom prst="rect">
            <a:avLst/>
          </a:prstGeom>
          <a:noFill/>
        </p:spPr>
        <p:txBody>
          <a:bodyPr wrap="square" rtlCol="0">
            <a:spAutoFit/>
          </a:bodyPr>
          <a:lstStyle/>
          <a:p>
            <a:r>
              <a:rPr lang="es-ES" sz="6000" dirty="0" smtClean="0">
                <a:solidFill>
                  <a:srgbClr val="FFFFFF"/>
                </a:solidFill>
              </a:rPr>
              <a:t>Fines del Programa</a:t>
            </a:r>
            <a:endParaRPr lang="es-ES" sz="6000" dirty="0" smtClean="0">
              <a:solidFill>
                <a:srgbClr val="FFFFFF"/>
              </a:solidFill>
            </a:endParaRPr>
          </a:p>
          <a:p>
            <a:pPr algn="just"/>
            <a:endParaRPr lang="es-ES" sz="1400" dirty="0">
              <a:solidFill>
                <a:srgbClr val="FFFFFF"/>
              </a:solidFill>
            </a:endParaRPr>
          </a:p>
        </p:txBody>
      </p:sp>
    </p:spTree>
    <p:extLst>
      <p:ext uri="{BB962C8B-B14F-4D97-AF65-F5344CB8AC3E}">
        <p14:creationId xmlns:p14="http://schemas.microsoft.com/office/powerpoint/2010/main" val="202546064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0" y="826042"/>
            <a:ext cx="3973803" cy="1661993"/>
          </a:xfrm>
          <a:prstGeom prst="rect">
            <a:avLst/>
          </a:prstGeom>
          <a:noFill/>
        </p:spPr>
        <p:txBody>
          <a:bodyPr wrap="square" rtlCol="0">
            <a:spAutoFit/>
          </a:bodyPr>
          <a:lstStyle/>
          <a:p>
            <a:r>
              <a:rPr lang="es-ES" sz="4400" dirty="0" smtClean="0">
                <a:solidFill>
                  <a:srgbClr val="FFFFFF"/>
                </a:solidFill>
              </a:rPr>
              <a:t>Conclusiones del Programa</a:t>
            </a:r>
            <a:endParaRPr lang="es-ES" sz="4400" dirty="0" smtClean="0">
              <a:solidFill>
                <a:srgbClr val="FFFFFF"/>
              </a:solidFill>
            </a:endParaRPr>
          </a:p>
          <a:p>
            <a:pPr algn="just"/>
            <a:endParaRPr lang="es-ES" sz="1400" dirty="0">
              <a:solidFill>
                <a:srgbClr val="FFFFFF"/>
              </a:solidFill>
            </a:endParaRPr>
          </a:p>
        </p:txBody>
      </p:sp>
    </p:spTree>
    <p:extLst>
      <p:ext uri="{BB962C8B-B14F-4D97-AF65-F5344CB8AC3E}">
        <p14:creationId xmlns:p14="http://schemas.microsoft.com/office/powerpoint/2010/main" val="239896501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800767"/>
          </a:xfrm>
          <a:prstGeom prst="rect">
            <a:avLst/>
          </a:prstGeom>
          <a:noFill/>
        </p:spPr>
        <p:txBody>
          <a:bodyPr wrap="square" rtlCol="0">
            <a:spAutoFit/>
          </a:bodyPr>
          <a:lstStyle/>
          <a:p>
            <a:pPr algn="just"/>
            <a:r>
              <a:rPr lang="es-ES" dirty="0" smtClean="0">
                <a:solidFill>
                  <a:srgbClr val="FFFFFF"/>
                </a:solidFill>
              </a:rPr>
              <a:t>Conclusiones.- </a:t>
            </a:r>
          </a:p>
          <a:p>
            <a:pPr algn="just"/>
            <a:r>
              <a:rPr lang="es-ES" dirty="0" smtClean="0"/>
              <a:t>En la primera etapa con corte al segundo trimestre se puede observar que el avance menor al 20% </a:t>
            </a:r>
            <a:r>
              <a:rPr lang="es-ES" dirty="0" smtClean="0"/>
              <a:t>en la mayoría de los Indicadores. Esto se justifica porque la mayoría de las convocatorias salen publicadas a partir del segundo trimestre. </a:t>
            </a:r>
            <a:r>
              <a:rPr lang="es-ES" sz="1400" dirty="0"/>
              <a:t>		</a:t>
            </a:r>
          </a:p>
        </p:txBody>
      </p:sp>
      <p:sp>
        <p:nvSpPr>
          <p:cNvPr id="3" name="CuadroTexto 2"/>
          <p:cNvSpPr txBox="1"/>
          <p:nvPr/>
        </p:nvSpPr>
        <p:spPr>
          <a:xfrm>
            <a:off x="4611301" y="275690"/>
            <a:ext cx="2059057" cy="1384995"/>
          </a:xfrm>
          <a:prstGeom prst="rect">
            <a:avLst/>
          </a:prstGeom>
          <a:noFill/>
        </p:spPr>
        <p:txBody>
          <a:bodyPr wrap="square" rtlCol="0">
            <a:spAutoFit/>
          </a:bodyPr>
          <a:lstStyle/>
          <a:p>
            <a:pPr algn="just"/>
            <a:r>
              <a:rPr lang="es-ES" sz="1400" dirty="0" smtClean="0"/>
              <a:t>En la MIB se puede observar que la evaluaci</a:t>
            </a:r>
            <a:r>
              <a:rPr lang="es-ES" sz="1400" dirty="0" smtClean="0"/>
              <a:t>ón del programa es de cumplimiento de 104%. </a:t>
            </a:r>
            <a:endParaRPr lang="es-ES" sz="1400" dirty="0"/>
          </a:p>
        </p:txBody>
      </p:sp>
      <p:sp>
        <p:nvSpPr>
          <p:cNvPr id="5" name="CuadroTexto 4"/>
          <p:cNvSpPr txBox="1"/>
          <p:nvPr/>
        </p:nvSpPr>
        <p:spPr>
          <a:xfrm>
            <a:off x="4611301" y="2462373"/>
            <a:ext cx="2059057" cy="1415772"/>
          </a:xfrm>
          <a:prstGeom prst="rect">
            <a:avLst/>
          </a:prstGeom>
          <a:noFill/>
        </p:spPr>
        <p:txBody>
          <a:bodyPr wrap="square" rtlCol="0">
            <a:spAutoFit/>
          </a:bodyPr>
          <a:lstStyle/>
          <a:p>
            <a:pPr algn="just"/>
            <a:r>
              <a:rPr lang="es-ES" sz="1200" dirty="0" smtClean="0"/>
              <a:t>Aunque el cumplimiento de los indicadores se encuentra en un 104%, se puede observar que el 50% </a:t>
            </a:r>
            <a:r>
              <a:rPr lang="es-ES" sz="1200" dirty="0" smtClean="0"/>
              <a:t>de los indicadores se encuentran en su etapa de evaluación</a:t>
            </a:r>
            <a:r>
              <a:rPr lang="es-ES" sz="1400" dirty="0" smtClean="0"/>
              <a:t>. </a:t>
            </a:r>
            <a:endParaRPr lang="es-ES" sz="1400" dirty="0"/>
          </a:p>
        </p:txBody>
      </p:sp>
      <p:sp>
        <p:nvSpPr>
          <p:cNvPr id="6" name="CuadroTexto 5"/>
          <p:cNvSpPr txBox="1"/>
          <p:nvPr/>
        </p:nvSpPr>
        <p:spPr>
          <a:xfrm>
            <a:off x="6822758" y="181510"/>
            <a:ext cx="2059057" cy="2123658"/>
          </a:xfrm>
          <a:prstGeom prst="rect">
            <a:avLst/>
          </a:prstGeom>
          <a:noFill/>
        </p:spPr>
        <p:txBody>
          <a:bodyPr wrap="square" rtlCol="0">
            <a:spAutoFit/>
          </a:bodyPr>
          <a:lstStyle/>
          <a:p>
            <a:pPr algn="just"/>
            <a:r>
              <a:rPr lang="es-ES" sz="1200" dirty="0" smtClean="0">
                <a:solidFill>
                  <a:srgbClr val="FFFFFF"/>
                </a:solidFill>
              </a:rPr>
              <a:t>En la MIB se puede observar que se logra Incentivar </a:t>
            </a:r>
            <a:r>
              <a:rPr lang="es-ES" sz="1200" dirty="0">
                <a:solidFill>
                  <a:srgbClr val="FFFFFF"/>
                </a:solidFill>
              </a:rPr>
              <a:t>el crecimiento económico Nacional, regional y </a:t>
            </a:r>
            <a:r>
              <a:rPr lang="es-ES" sz="1200" dirty="0" smtClean="0">
                <a:solidFill>
                  <a:srgbClr val="FFFFFF"/>
                </a:solidFill>
              </a:rPr>
              <a:t>sectorial, </a:t>
            </a:r>
            <a:r>
              <a:rPr lang="es-ES" sz="1200" dirty="0">
                <a:solidFill>
                  <a:srgbClr val="FFFFFF"/>
                </a:solidFill>
              </a:rPr>
              <a:t>mediante el Fomento a la </a:t>
            </a:r>
            <a:r>
              <a:rPr lang="es-ES" sz="1200" b="1" dirty="0">
                <a:solidFill>
                  <a:srgbClr val="FFFFFF"/>
                </a:solidFill>
              </a:rPr>
              <a:t>Productividad e innovación </a:t>
            </a:r>
            <a:r>
              <a:rPr lang="es-ES" sz="1200" dirty="0">
                <a:solidFill>
                  <a:srgbClr val="FFFFFF"/>
                </a:solidFill>
              </a:rPr>
              <a:t>en las micro, pequeñas y medianas empresas ubicadas en sectores estratégicos</a:t>
            </a:r>
            <a:endParaRPr lang="es-ES" sz="1200" dirty="0"/>
          </a:p>
        </p:txBody>
      </p:sp>
      <p:sp>
        <p:nvSpPr>
          <p:cNvPr id="2" name="CuadroTexto 1"/>
          <p:cNvSpPr txBox="1"/>
          <p:nvPr/>
        </p:nvSpPr>
        <p:spPr>
          <a:xfrm>
            <a:off x="6822758" y="2462373"/>
            <a:ext cx="2059057" cy="1815882"/>
          </a:xfrm>
          <a:prstGeom prst="rect">
            <a:avLst/>
          </a:prstGeom>
          <a:noFill/>
        </p:spPr>
        <p:txBody>
          <a:bodyPr wrap="square" rtlCol="0">
            <a:spAutoFit/>
          </a:bodyPr>
          <a:lstStyle/>
          <a:p>
            <a:pPr algn="just"/>
            <a:r>
              <a:rPr lang="es-ES" sz="1600" dirty="0" smtClean="0">
                <a:solidFill>
                  <a:schemeClr val="bg1">
                    <a:lumMod val="65000"/>
                  </a:schemeClr>
                </a:solidFill>
              </a:rPr>
              <a:t>Se fortalece la pol</a:t>
            </a:r>
            <a:r>
              <a:rPr lang="es-ES" sz="1600" dirty="0" smtClean="0">
                <a:solidFill>
                  <a:schemeClr val="bg1">
                    <a:lumMod val="65000"/>
                  </a:schemeClr>
                </a:solidFill>
              </a:rPr>
              <a:t>ítica pública de </a:t>
            </a:r>
            <a:r>
              <a:rPr lang="es-ES" sz="1600" dirty="0" smtClean="0">
                <a:solidFill>
                  <a:schemeClr val="bg1">
                    <a:lumMod val="65000"/>
                  </a:schemeClr>
                </a:solidFill>
              </a:rPr>
              <a:t>Impulsar </a:t>
            </a:r>
            <a:r>
              <a:rPr lang="es-ES" sz="1600" dirty="0">
                <a:solidFill>
                  <a:schemeClr val="bg1">
                    <a:lumMod val="65000"/>
                  </a:schemeClr>
                </a:solidFill>
              </a:rPr>
              <a:t>a los emprendedores a fortalecer las micro, pequeñas y medianas empresa. </a:t>
            </a:r>
            <a:endParaRPr lang="es-ES" sz="1600" dirty="0"/>
          </a:p>
        </p:txBody>
      </p:sp>
      <p:sp>
        <p:nvSpPr>
          <p:cNvPr id="7" name="Título 1"/>
          <p:cNvSpPr>
            <a:spLocks noGrp="1"/>
          </p:cNvSpPr>
          <p:nvPr>
            <p:ph type="ctrTitle"/>
          </p:nvPr>
        </p:nvSpPr>
        <p:spPr>
          <a:xfrm>
            <a:off x="4800600" y="4624668"/>
            <a:ext cx="4038600" cy="933450"/>
          </a:xfrm>
        </p:spPr>
        <p:txBody>
          <a:bodyPr>
            <a:noAutofit/>
          </a:bodyPr>
          <a:lstStyle/>
          <a:p>
            <a:pPr algn="just"/>
            <a:r>
              <a:rPr lang="es-ES" sz="1800" dirty="0" smtClean="0"/>
              <a:t>Si bien se observa que el programa es exitoso, se puede identificar que muchos de los indicadores aun se encuentran en desarrollo, por lo que se sugiere modificar las fechas de lanzamiento para futuros ejercicios. </a:t>
            </a:r>
            <a:r>
              <a:rPr lang="es-ES" sz="1800" dirty="0" smtClean="0"/>
              <a:t/>
            </a:r>
            <a:br>
              <a:rPr lang="es-ES" sz="1800" dirty="0" smtClean="0"/>
            </a:br>
            <a:endParaRPr lang="es-ES" sz="2000" dirty="0">
              <a:solidFill>
                <a:schemeClr val="bg1">
                  <a:lumMod val="65000"/>
                </a:schemeClr>
              </a:solidFill>
            </a:endParaRPr>
          </a:p>
        </p:txBody>
      </p:sp>
    </p:spTree>
    <p:extLst>
      <p:ext uri="{BB962C8B-B14F-4D97-AF65-F5344CB8AC3E}">
        <p14:creationId xmlns:p14="http://schemas.microsoft.com/office/powerpoint/2010/main" val="11562987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3016211"/>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Fin .-  </a:t>
            </a:r>
          </a:p>
          <a:p>
            <a:pPr algn="just"/>
            <a:endParaRPr lang="es-ES" sz="1400" dirty="0" smtClean="0">
              <a:solidFill>
                <a:srgbClr val="FFFFFF"/>
              </a:solidFill>
            </a:endParaRPr>
          </a:p>
          <a:p>
            <a:pPr algn="just"/>
            <a:r>
              <a:rPr lang="es-ES" sz="1400" dirty="0" smtClean="0">
                <a:solidFill>
                  <a:srgbClr val="FFFFFF"/>
                </a:solidFill>
              </a:rPr>
              <a:t>Objetivo. </a:t>
            </a:r>
          </a:p>
          <a:p>
            <a:pPr algn="just"/>
            <a:r>
              <a:rPr lang="es-ES" sz="1400" dirty="0" smtClean="0">
                <a:solidFill>
                  <a:srgbClr val="FFFFFF"/>
                </a:solidFill>
              </a:rPr>
              <a:t>Contribuir a impulsar a emprendedores y fortalecer el desarrollo empresarial de las MIPYMES y los organismos del sector social de la economía mediante la mejora de la productividad de las MIPYMES en sectores estratégicos. </a:t>
            </a:r>
          </a:p>
          <a:p>
            <a:pPr algn="just"/>
            <a:endParaRPr lang="es-ES" sz="1400" dirty="0">
              <a:solidFill>
                <a:srgbClr val="FFFFFF"/>
              </a:solidFill>
            </a:endParaRPr>
          </a:p>
        </p:txBody>
      </p:sp>
      <p:sp>
        <p:nvSpPr>
          <p:cNvPr id="11" name="CuadroTexto 10"/>
          <p:cNvSpPr txBox="1"/>
          <p:nvPr/>
        </p:nvSpPr>
        <p:spPr>
          <a:xfrm>
            <a:off x="4635960" y="481368"/>
            <a:ext cx="2034398" cy="1446550"/>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a:solidFill>
                  <a:srgbClr val="FFFFFF"/>
                </a:solidFill>
              </a:rPr>
              <a:t>Diferencia de la tasa de crecimiento anual de la producción bruta total (PBT) de las MIPYMES con respecto al período anterior. </a:t>
            </a:r>
          </a:p>
        </p:txBody>
      </p:sp>
      <p:sp>
        <p:nvSpPr>
          <p:cNvPr id="14" name="CuadroTexto 13"/>
          <p:cNvSpPr txBox="1"/>
          <p:nvPr/>
        </p:nvSpPr>
        <p:spPr>
          <a:xfrm>
            <a:off x="4635960" y="2340268"/>
            <a:ext cx="2034398" cy="1384995"/>
          </a:xfrm>
          <a:prstGeom prst="rect">
            <a:avLst/>
          </a:prstGeom>
          <a:noFill/>
        </p:spPr>
        <p:txBody>
          <a:bodyPr wrap="square" rtlCol="0">
            <a:spAutoFit/>
          </a:bodyPr>
          <a:lstStyle/>
          <a:p>
            <a:pPr algn="ctr"/>
            <a:r>
              <a:rPr lang="es-ES" sz="1200" b="1" dirty="0" smtClean="0"/>
              <a:t>Definición. </a:t>
            </a:r>
          </a:p>
          <a:p>
            <a:pPr algn="just"/>
            <a:r>
              <a:rPr lang="es-ES" sz="1200" dirty="0" smtClean="0"/>
              <a:t>Muestra la diferencia entre las tasas de crecimiento de la Producción Brutal Total de las MIPYMES en dos períodos diferentes. </a:t>
            </a:r>
            <a:endParaRPr lang="es-ES" sz="1200" dirty="0"/>
          </a:p>
        </p:txBody>
      </p:sp>
    </p:spTree>
    <p:extLst>
      <p:ext uri="{BB962C8B-B14F-4D97-AF65-F5344CB8AC3E}">
        <p14:creationId xmlns:p14="http://schemas.microsoft.com/office/powerpoint/2010/main" val="406603563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0" y="826042"/>
            <a:ext cx="3973803" cy="3077766"/>
          </a:xfrm>
          <a:prstGeom prst="rect">
            <a:avLst/>
          </a:prstGeom>
          <a:noFill/>
        </p:spPr>
        <p:txBody>
          <a:bodyPr wrap="square" rtlCol="0">
            <a:spAutoFit/>
          </a:bodyPr>
          <a:lstStyle/>
          <a:p>
            <a:r>
              <a:rPr lang="es-ES" sz="6000" dirty="0" smtClean="0">
                <a:solidFill>
                  <a:srgbClr val="FFFFFF"/>
                </a:solidFill>
              </a:rPr>
              <a:t>Pr</a:t>
            </a:r>
            <a:r>
              <a:rPr lang="es-ES" sz="6000" dirty="0" smtClean="0">
                <a:solidFill>
                  <a:srgbClr val="FFFFFF"/>
                </a:solidFill>
              </a:rPr>
              <a:t>o</a:t>
            </a:r>
            <a:r>
              <a:rPr lang="es-ES" sz="6000" dirty="0" smtClean="0">
                <a:solidFill>
                  <a:srgbClr val="FFFFFF"/>
                </a:solidFill>
              </a:rPr>
              <a:t>pósitos</a:t>
            </a:r>
            <a:r>
              <a:rPr lang="es-ES" sz="6000" dirty="0" smtClean="0">
                <a:solidFill>
                  <a:srgbClr val="FFFFFF"/>
                </a:solidFill>
              </a:rPr>
              <a:t> del Programa</a:t>
            </a:r>
            <a:endParaRPr lang="es-ES" sz="6000" dirty="0" smtClean="0">
              <a:solidFill>
                <a:srgbClr val="FFFFFF"/>
              </a:solidFill>
            </a:endParaRPr>
          </a:p>
          <a:p>
            <a:pPr algn="just"/>
            <a:endParaRPr lang="es-ES" sz="1400" dirty="0">
              <a:solidFill>
                <a:srgbClr val="FFFFFF"/>
              </a:solidFill>
            </a:endParaRPr>
          </a:p>
        </p:txBody>
      </p:sp>
    </p:spTree>
    <p:extLst>
      <p:ext uri="{BB962C8B-B14F-4D97-AF65-F5344CB8AC3E}">
        <p14:creationId xmlns:p14="http://schemas.microsoft.com/office/powerpoint/2010/main" val="357285989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1" y="801384"/>
            <a:ext cx="3912156" cy="2369880"/>
          </a:xfrm>
          <a:prstGeom prst="rect">
            <a:avLst/>
          </a:prstGeom>
          <a:noFill/>
        </p:spPr>
        <p:txBody>
          <a:bodyPr wrap="square" rtlCol="0">
            <a:spAutoFit/>
          </a:bodyPr>
          <a:lstStyle/>
          <a:p>
            <a:r>
              <a:rPr lang="es-ES" dirty="0" smtClean="0"/>
              <a:t>Indicadores de Desempeño del Programa</a:t>
            </a:r>
          </a:p>
          <a:p>
            <a:pPr algn="just"/>
            <a:endParaRPr lang="es-ES" sz="1400" dirty="0" smtClean="0">
              <a:solidFill>
                <a:srgbClr val="FFFFFF"/>
              </a:solidFill>
            </a:endParaRPr>
          </a:p>
          <a:p>
            <a:pPr algn="just"/>
            <a:r>
              <a:rPr lang="es-ES" sz="1400" dirty="0" smtClean="0">
                <a:solidFill>
                  <a:srgbClr val="FFFFFF"/>
                </a:solidFill>
              </a:rPr>
              <a:t>Propósito .-  </a:t>
            </a:r>
          </a:p>
          <a:p>
            <a:pPr algn="just"/>
            <a:endParaRPr lang="es-ES" sz="1400" dirty="0" smtClean="0">
              <a:solidFill>
                <a:srgbClr val="FFFFFF"/>
              </a:solidFill>
            </a:endParaRPr>
          </a:p>
          <a:p>
            <a:pPr algn="just"/>
            <a:r>
              <a:rPr lang="es-ES" sz="1400" dirty="0" smtClean="0">
                <a:solidFill>
                  <a:srgbClr val="FFFFFF"/>
                </a:solidFill>
              </a:rPr>
              <a:t>Objetivo. </a:t>
            </a:r>
          </a:p>
          <a:p>
            <a:pPr algn="just"/>
            <a:r>
              <a:rPr lang="es-ES" sz="1400" dirty="0" smtClean="0">
                <a:solidFill>
                  <a:srgbClr val="FFFFFF"/>
                </a:solidFill>
              </a:rPr>
              <a:t>Las micro, pequeñas y medianas empresas de los sectores estratégicos son más productivas. </a:t>
            </a:r>
          </a:p>
          <a:p>
            <a:pPr algn="just"/>
            <a:endParaRPr lang="es-ES" sz="1400" dirty="0">
              <a:solidFill>
                <a:srgbClr val="FFFFFF"/>
              </a:solidFill>
            </a:endParaRPr>
          </a:p>
        </p:txBody>
      </p:sp>
      <p:sp>
        <p:nvSpPr>
          <p:cNvPr id="11" name="CuadroTexto 10"/>
          <p:cNvSpPr txBox="1"/>
          <p:nvPr/>
        </p:nvSpPr>
        <p:spPr>
          <a:xfrm>
            <a:off x="4635960" y="481368"/>
            <a:ext cx="2034398" cy="1077218"/>
          </a:xfrm>
          <a:prstGeom prst="rect">
            <a:avLst/>
          </a:prstGeom>
          <a:noFill/>
        </p:spPr>
        <p:txBody>
          <a:bodyPr wrap="square" rtlCol="0">
            <a:spAutoFit/>
          </a:bodyPr>
          <a:lstStyle/>
          <a:p>
            <a:pPr algn="just"/>
            <a:r>
              <a:rPr lang="es-ES" sz="1600" dirty="0">
                <a:solidFill>
                  <a:srgbClr val="FFFFFF"/>
                </a:solidFill>
              </a:rPr>
              <a:t>Indicador. </a:t>
            </a:r>
          </a:p>
          <a:p>
            <a:pPr algn="just"/>
            <a:r>
              <a:rPr lang="es-ES" sz="1200" dirty="0" smtClean="0">
                <a:solidFill>
                  <a:srgbClr val="FFFFFF"/>
                </a:solidFill>
              </a:rPr>
              <a:t>Tasa de variación de la productividad total de los factores en las MIPYMES  apoyadas. </a:t>
            </a:r>
            <a:endParaRPr lang="es-ES" sz="1200" dirty="0">
              <a:solidFill>
                <a:srgbClr val="FFFFFF"/>
              </a:solidFill>
            </a:endParaRPr>
          </a:p>
        </p:txBody>
      </p:sp>
      <p:sp>
        <p:nvSpPr>
          <p:cNvPr id="14" name="CuadroTexto 13"/>
          <p:cNvSpPr txBox="1"/>
          <p:nvPr/>
        </p:nvSpPr>
        <p:spPr>
          <a:xfrm>
            <a:off x="4635960" y="2340268"/>
            <a:ext cx="2034398" cy="1200329"/>
          </a:xfrm>
          <a:prstGeom prst="rect">
            <a:avLst/>
          </a:prstGeom>
          <a:noFill/>
        </p:spPr>
        <p:txBody>
          <a:bodyPr wrap="square" rtlCol="0">
            <a:spAutoFit/>
          </a:bodyPr>
          <a:lstStyle/>
          <a:p>
            <a:pPr algn="ctr"/>
            <a:r>
              <a:rPr lang="es-ES" sz="1200" b="1" dirty="0" smtClean="0"/>
              <a:t>Definición. </a:t>
            </a:r>
          </a:p>
          <a:p>
            <a:pPr algn="just"/>
            <a:r>
              <a:rPr lang="es-ES" sz="1200" dirty="0" smtClean="0"/>
              <a:t>Mide la variación de la productividad total de los factores en las MIPYMES apoyadas en un año respecto a otro. </a:t>
            </a:r>
            <a:endParaRPr lang="es-ES" sz="1200" dirty="0"/>
          </a:p>
        </p:txBody>
      </p:sp>
      <p:sp>
        <p:nvSpPr>
          <p:cNvPr id="7" name="Rectángulo 6"/>
          <p:cNvSpPr/>
          <p:nvPr/>
        </p:nvSpPr>
        <p:spPr>
          <a:xfrm>
            <a:off x="4324915" y="4749277"/>
            <a:ext cx="4572000" cy="1477328"/>
          </a:xfrm>
          <a:prstGeom prst="rect">
            <a:avLst/>
          </a:prstGeom>
        </p:spPr>
        <p:txBody>
          <a:bodyPr>
            <a:spAutoFit/>
          </a:bodyPr>
          <a:lstStyle/>
          <a:p>
            <a:pPr algn="just"/>
            <a:r>
              <a:rPr lang="es-ES" b="1" dirty="0" smtClean="0">
                <a:solidFill>
                  <a:schemeClr val="bg2">
                    <a:lumMod val="50000"/>
                  </a:schemeClr>
                </a:solidFill>
              </a:rPr>
              <a:t>Se presenta en la siguiente diapositiva como se encuentra el avance del indicador de tasas de variación. </a:t>
            </a:r>
          </a:p>
          <a:p>
            <a:pPr algn="just"/>
            <a:r>
              <a:rPr lang="es-ES" dirty="0" smtClean="0">
                <a:solidFill>
                  <a:schemeClr val="bg1">
                    <a:lumMod val="65000"/>
                  </a:schemeClr>
                </a:solidFill>
              </a:rPr>
              <a:t>Metas a 2014 y al Segundo Trimestre 2015.</a:t>
            </a:r>
            <a:endParaRPr lang="es-ES" dirty="0"/>
          </a:p>
        </p:txBody>
      </p:sp>
    </p:spTree>
    <p:extLst>
      <p:ext uri="{BB962C8B-B14F-4D97-AF65-F5344CB8AC3E}">
        <p14:creationId xmlns:p14="http://schemas.microsoft.com/office/powerpoint/2010/main" val="406336508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2015-10-26 a las 15.22.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61" y="172605"/>
            <a:ext cx="8754078" cy="5498728"/>
          </a:xfrm>
          <a:prstGeom prst="rect">
            <a:avLst/>
          </a:prstGeom>
        </p:spPr>
      </p:pic>
    </p:spTree>
    <p:extLst>
      <p:ext uri="{BB962C8B-B14F-4D97-AF65-F5344CB8AC3E}">
        <p14:creationId xmlns:p14="http://schemas.microsoft.com/office/powerpoint/2010/main" val="329462156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14200" y="826042"/>
            <a:ext cx="3973803" cy="1661993"/>
          </a:xfrm>
          <a:prstGeom prst="rect">
            <a:avLst/>
          </a:prstGeom>
          <a:noFill/>
        </p:spPr>
        <p:txBody>
          <a:bodyPr wrap="square" rtlCol="0">
            <a:spAutoFit/>
          </a:bodyPr>
          <a:lstStyle/>
          <a:p>
            <a:r>
              <a:rPr lang="es-ES" sz="4400" dirty="0" smtClean="0">
                <a:solidFill>
                  <a:srgbClr val="FFFFFF"/>
                </a:solidFill>
              </a:rPr>
              <a:t>Componentes del Programa</a:t>
            </a:r>
            <a:endParaRPr lang="es-ES" sz="4400" dirty="0" smtClean="0">
              <a:solidFill>
                <a:srgbClr val="FFFFFF"/>
              </a:solidFill>
            </a:endParaRPr>
          </a:p>
          <a:p>
            <a:pPr algn="just"/>
            <a:endParaRPr lang="es-ES" sz="1400" dirty="0">
              <a:solidFill>
                <a:srgbClr val="FFFFFF"/>
              </a:solidFill>
            </a:endParaRPr>
          </a:p>
        </p:txBody>
      </p:sp>
    </p:spTree>
    <p:extLst>
      <p:ext uri="{BB962C8B-B14F-4D97-AF65-F5344CB8AC3E}">
        <p14:creationId xmlns:p14="http://schemas.microsoft.com/office/powerpoint/2010/main" val="206723786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xmlns:p14="http://schemas.microsoft.com/office/powerpoint/2010/main" spd="slow">
        <p:wip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Ventaja">
  <a:themeElements>
    <a:clrScheme name="Ventaja">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Ventaja">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Ventaja">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Ventaja.thmx</Template>
  <TotalTime>487</TotalTime>
  <Words>3143</Words>
  <Application>Microsoft Macintosh PowerPoint</Application>
  <PresentationFormat>Presentación en pantalla (4:3)</PresentationFormat>
  <Paragraphs>387</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Ventaja</vt:lpstr>
      <vt:lpstr>Secretaría de Economía, Programa “S-020 Fondo Nacional del Emprendedor”</vt:lpstr>
      <vt:lpstr>Objetivo Sectorial:  Impulsar a emprendedores y fortalecer el desarrollo empresarial de las MIPYMES y los organismos del sector social de la economía.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 bien se observa que el programa es exitoso, se puede identificar que muchos de los indicadores aun se encuentran en desarrollo, por lo que se sugiere modificar las fechas de lanzamiento para futuros ejercicios.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Secretaría de Economía, Programa “S-020 Fondo Nacional del Emprendedor”</dc:title>
  <dc:creator>Diego</dc:creator>
  <cp:lastModifiedBy>Diego</cp:lastModifiedBy>
  <cp:revision>30</cp:revision>
  <dcterms:created xsi:type="dcterms:W3CDTF">2015-10-26T18:59:20Z</dcterms:created>
  <dcterms:modified xsi:type="dcterms:W3CDTF">2015-10-27T22:55:36Z</dcterms:modified>
</cp:coreProperties>
</file>