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>
        <p:scale>
          <a:sx n="100" d="100"/>
          <a:sy n="100" d="100"/>
        </p:scale>
        <p:origin x="12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60711-CC07-42AB-BF54-586E89C5397B}" type="datetimeFigureOut">
              <a:rPr lang="es-MX" smtClean="0"/>
              <a:t>11/03/2015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B41C9-2642-4730-83E1-0AB7FC6979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76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B41C9-2642-4730-83E1-0AB7FC69790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28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9B2C-B2B1-44EA-BFF3-B6BA7895DFA0}" type="datetimeFigureOut">
              <a:rPr lang="es-MX" smtClean="0"/>
              <a:t>11/03/2015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B90-8EB8-4B89-914C-FEC4813A84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090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9B2C-B2B1-44EA-BFF3-B6BA7895DFA0}" type="datetimeFigureOut">
              <a:rPr lang="es-MX" smtClean="0"/>
              <a:t>11/03/2015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B90-8EB8-4B89-914C-FEC4813A84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672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9B2C-B2B1-44EA-BFF3-B6BA7895DFA0}" type="datetimeFigureOut">
              <a:rPr lang="es-MX" smtClean="0"/>
              <a:t>11/03/2015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B90-8EB8-4B89-914C-FEC4813A84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9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9B2C-B2B1-44EA-BFF3-B6BA7895DFA0}" type="datetimeFigureOut">
              <a:rPr lang="es-MX" smtClean="0"/>
              <a:t>11/03/2015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B90-8EB8-4B89-914C-FEC4813A84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11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9B2C-B2B1-44EA-BFF3-B6BA7895DFA0}" type="datetimeFigureOut">
              <a:rPr lang="es-MX" smtClean="0"/>
              <a:t>11/03/2015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B90-8EB8-4B89-914C-FEC4813A84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15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9B2C-B2B1-44EA-BFF3-B6BA7895DFA0}" type="datetimeFigureOut">
              <a:rPr lang="es-MX" smtClean="0"/>
              <a:t>11/03/2015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B90-8EB8-4B89-914C-FEC4813A84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55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9B2C-B2B1-44EA-BFF3-B6BA7895DFA0}" type="datetimeFigureOut">
              <a:rPr lang="es-MX" smtClean="0"/>
              <a:t>11/03/2015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B90-8EB8-4B89-914C-FEC4813A84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91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9B2C-B2B1-44EA-BFF3-B6BA7895DFA0}" type="datetimeFigureOut">
              <a:rPr lang="es-MX" smtClean="0"/>
              <a:t>11/03/2015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B90-8EB8-4B89-914C-FEC4813A84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80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9B2C-B2B1-44EA-BFF3-B6BA7895DFA0}" type="datetimeFigureOut">
              <a:rPr lang="es-MX" smtClean="0"/>
              <a:t>11/03/2015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B90-8EB8-4B89-914C-FEC4813A84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4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9B2C-B2B1-44EA-BFF3-B6BA7895DFA0}" type="datetimeFigureOut">
              <a:rPr lang="es-MX" smtClean="0"/>
              <a:t>11/03/2015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B90-8EB8-4B89-914C-FEC4813A84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95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9B2C-B2B1-44EA-BFF3-B6BA7895DFA0}" type="datetimeFigureOut">
              <a:rPr lang="es-MX" smtClean="0"/>
              <a:t>11/03/2015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0B90-8EB8-4B89-914C-FEC4813A84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0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89B2C-B2B1-44EA-BFF3-B6BA7895DFA0}" type="datetimeFigureOut">
              <a:rPr lang="es-MX" smtClean="0"/>
              <a:t>11/03/2015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90B90-8EB8-4B89-914C-FEC4813A84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56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>
            <a:stCxn id="6" idx="2"/>
            <a:endCxn id="5" idx="0"/>
          </p:cNvCxnSpPr>
          <p:nvPr/>
        </p:nvCxnSpPr>
        <p:spPr>
          <a:xfrm flipH="1">
            <a:off x="3639169" y="332655"/>
            <a:ext cx="24002" cy="12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3160127" y="453177"/>
            <a:ext cx="958083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1200" dirty="0" smtClean="0"/>
              <a:t>POLITICA </a:t>
            </a:r>
          </a:p>
          <a:p>
            <a:pPr algn="ctr"/>
            <a:r>
              <a:rPr lang="es-MX" sz="1200" dirty="0" smtClean="0"/>
              <a:t>MONETARIA</a:t>
            </a:r>
            <a:endParaRPr lang="es-MX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037871" y="55656"/>
            <a:ext cx="125059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1200" dirty="0" smtClean="0"/>
              <a:t>Banco de México</a:t>
            </a:r>
            <a:endParaRPr lang="es-MX" sz="1200" dirty="0"/>
          </a:p>
        </p:txBody>
      </p:sp>
      <p:grpSp>
        <p:nvGrpSpPr>
          <p:cNvPr id="99" name="98 Grupo"/>
          <p:cNvGrpSpPr/>
          <p:nvPr/>
        </p:nvGrpSpPr>
        <p:grpSpPr>
          <a:xfrm>
            <a:off x="-181037" y="339059"/>
            <a:ext cx="2289185" cy="4293544"/>
            <a:chOff x="35496" y="404664"/>
            <a:chExt cx="2289185" cy="4293544"/>
          </a:xfrm>
        </p:grpSpPr>
        <p:sp>
          <p:nvSpPr>
            <p:cNvPr id="8" name="7 CuadroTexto"/>
            <p:cNvSpPr txBox="1"/>
            <p:nvPr/>
          </p:nvSpPr>
          <p:spPr>
            <a:xfrm>
              <a:off x="1381923" y="404664"/>
              <a:ext cx="942758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smtClean="0"/>
                <a:t>Indicadores </a:t>
              </a:r>
            </a:p>
            <a:p>
              <a:pPr algn="ctr"/>
              <a:r>
                <a:rPr lang="es-MX" sz="1200" dirty="0" smtClean="0"/>
                <a:t>Económicos</a:t>
              </a:r>
              <a:endParaRPr lang="es-MX" sz="1200" dirty="0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174398" y="1078213"/>
              <a:ext cx="1116459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smtClean="0"/>
                <a:t>Tasa de Interés</a:t>
              </a:r>
              <a:endParaRPr lang="es-MX" sz="1200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125189" y="1557384"/>
              <a:ext cx="1966115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smtClean="0"/>
                <a:t>Regula  el costo de crédito y </a:t>
              </a:r>
            </a:p>
            <a:p>
              <a:pPr algn="ctr"/>
              <a:r>
                <a:rPr lang="es-MX" sz="1200" dirty="0" smtClean="0"/>
                <a:t>De actividad económica</a:t>
              </a:r>
              <a:endParaRPr lang="es-MX" sz="1200" dirty="0"/>
            </a:p>
          </p:txBody>
        </p:sp>
        <p:cxnSp>
          <p:nvCxnSpPr>
            <p:cNvPr id="12" name="11 Conector recto de flecha"/>
            <p:cNvCxnSpPr/>
            <p:nvPr/>
          </p:nvCxnSpPr>
          <p:spPr>
            <a:xfrm flipH="1">
              <a:off x="383925" y="2122740"/>
              <a:ext cx="432048" cy="64807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/>
            <p:nvPr/>
          </p:nvCxnSpPr>
          <p:spPr>
            <a:xfrm>
              <a:off x="1320954" y="2122740"/>
              <a:ext cx="360040" cy="64807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35496" y="2865267"/>
              <a:ext cx="859786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smtClean="0"/>
                <a:t>Eleva para </a:t>
              </a:r>
            </a:p>
            <a:p>
              <a:pPr algn="ctr"/>
              <a:r>
                <a:rPr lang="es-MX" sz="1200" dirty="0" smtClean="0"/>
                <a:t>frenar </a:t>
              </a:r>
            </a:p>
            <a:p>
              <a:pPr algn="ctr"/>
              <a:r>
                <a:rPr lang="es-MX" sz="1200" dirty="0" smtClean="0"/>
                <a:t>inflación</a:t>
              </a:r>
              <a:endParaRPr lang="es-MX" sz="12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1258620" y="2852572"/>
              <a:ext cx="1066061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smtClean="0"/>
                <a:t>Disminuye en </a:t>
              </a:r>
            </a:p>
            <a:p>
              <a:pPr algn="ctr"/>
              <a:r>
                <a:rPr lang="es-MX" sz="1200" dirty="0" smtClean="0"/>
                <a:t>caso de</a:t>
              </a:r>
            </a:p>
            <a:p>
              <a:pPr algn="ctr"/>
              <a:r>
                <a:rPr lang="es-MX" sz="1200" dirty="0" smtClean="0"/>
                <a:t> recesión</a:t>
              </a:r>
              <a:endParaRPr lang="es-MX" sz="1200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168822" y="1246329"/>
              <a:ext cx="939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/>
                <a:t>Importancia</a:t>
              </a:r>
              <a:endParaRPr lang="es-MX" sz="1200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214713" y="4051877"/>
              <a:ext cx="1593770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MX" sz="1200" dirty="0" smtClean="0"/>
                <a:t>Con ello aumenta o</a:t>
              </a:r>
            </a:p>
            <a:p>
              <a:pPr algn="ctr"/>
              <a:r>
                <a:rPr lang="es-MX" sz="1200" dirty="0" smtClean="0"/>
                <a:t>Disminuye el consumo</a:t>
              </a:r>
            </a:p>
            <a:p>
              <a:pPr algn="ctr"/>
              <a:r>
                <a:rPr lang="es-MX" sz="1200" dirty="0" smtClean="0"/>
                <a:t>De bienes y servicios</a:t>
              </a:r>
              <a:endParaRPr lang="es-MX" sz="1200" dirty="0"/>
            </a:p>
          </p:txBody>
        </p:sp>
        <p:cxnSp>
          <p:nvCxnSpPr>
            <p:cNvPr id="19" name="18 Conector recto de flecha"/>
            <p:cNvCxnSpPr/>
            <p:nvPr/>
          </p:nvCxnSpPr>
          <p:spPr>
            <a:xfrm>
              <a:off x="386813" y="3634362"/>
              <a:ext cx="43204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 flipH="1">
              <a:off x="1355141" y="3592634"/>
              <a:ext cx="325853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 de flecha"/>
            <p:cNvCxnSpPr/>
            <p:nvPr/>
          </p:nvCxnSpPr>
          <p:spPr>
            <a:xfrm flipH="1">
              <a:off x="1500974" y="1384829"/>
              <a:ext cx="231653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77 CuadroTexto"/>
          <p:cNvSpPr txBox="1"/>
          <p:nvPr/>
        </p:nvSpPr>
        <p:spPr>
          <a:xfrm>
            <a:off x="2539505" y="6429678"/>
            <a:ext cx="340192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 smtClean="0"/>
              <a:t>Estabilización macroeconómica y Modernización de la economía  nacional. </a:t>
            </a:r>
            <a:endParaRPr lang="es-MX" sz="800" dirty="0"/>
          </a:p>
        </p:txBody>
      </p:sp>
      <p:cxnSp>
        <p:nvCxnSpPr>
          <p:cNvPr id="84" name="83 Conector recto de flecha"/>
          <p:cNvCxnSpPr>
            <a:endCxn id="78" idx="1"/>
          </p:cNvCxnSpPr>
          <p:nvPr/>
        </p:nvCxnSpPr>
        <p:spPr>
          <a:xfrm>
            <a:off x="2327522" y="6537400"/>
            <a:ext cx="2119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99 Grupo"/>
          <p:cNvGrpSpPr/>
          <p:nvPr/>
        </p:nvGrpSpPr>
        <p:grpSpPr>
          <a:xfrm>
            <a:off x="2141946" y="1197420"/>
            <a:ext cx="4467742" cy="5302600"/>
            <a:chOff x="2911516" y="1639833"/>
            <a:chExt cx="4467742" cy="5302600"/>
          </a:xfrm>
        </p:grpSpPr>
        <p:sp>
          <p:nvSpPr>
            <p:cNvPr id="22" name="21 CuadroTexto"/>
            <p:cNvSpPr txBox="1"/>
            <p:nvPr/>
          </p:nvSpPr>
          <p:spPr>
            <a:xfrm>
              <a:off x="2952542" y="1639833"/>
              <a:ext cx="141538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dirty="0" smtClean="0"/>
                <a:t>Modelos en México</a:t>
              </a:r>
              <a:endParaRPr lang="es-MX" sz="1200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3073750" y="4176512"/>
              <a:ext cx="1804405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dirty="0" smtClean="0"/>
                <a:t>2.- Desarrollo Compartido</a:t>
              </a:r>
            </a:p>
            <a:p>
              <a:r>
                <a:rPr lang="es-MX" sz="1200" dirty="0" smtClean="0"/>
                <a:t>(inicio 70 – inicios 80)</a:t>
              </a: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3073750" y="5875087"/>
              <a:ext cx="2107308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dirty="0" smtClean="0"/>
                <a:t>3.- Crecimiento Hacia afuera o </a:t>
              </a:r>
            </a:p>
            <a:p>
              <a:r>
                <a:rPr lang="es-MX" sz="1200" dirty="0" smtClean="0"/>
                <a:t>Neoliberal ( 1983- actual)</a:t>
              </a:r>
              <a:endParaRPr lang="es-MX" sz="1200" dirty="0"/>
            </a:p>
          </p:txBody>
        </p:sp>
        <p:cxnSp>
          <p:nvCxnSpPr>
            <p:cNvPr id="33" name="32 Conector recto"/>
            <p:cNvCxnSpPr/>
            <p:nvPr/>
          </p:nvCxnSpPr>
          <p:spPr>
            <a:xfrm flipH="1">
              <a:off x="2967248" y="1962822"/>
              <a:ext cx="37514" cy="42264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3019571" y="2202183"/>
              <a:ext cx="420509" cy="9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2929734" y="4392536"/>
              <a:ext cx="172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7 CuadroTexto"/>
            <p:cNvSpPr txBox="1"/>
            <p:nvPr/>
          </p:nvSpPr>
          <p:spPr>
            <a:xfrm>
              <a:off x="5203919" y="1970478"/>
              <a:ext cx="10919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 smtClean="0"/>
                <a:t>Objetivo promover la </a:t>
              </a:r>
            </a:p>
            <a:p>
              <a:r>
                <a:rPr lang="es-MX" sz="1000" dirty="0" smtClean="0"/>
                <a:t>industrialización.</a:t>
              </a:r>
              <a:endParaRPr lang="es-MX" sz="1000" dirty="0"/>
            </a:p>
          </p:txBody>
        </p:sp>
        <p:cxnSp>
          <p:nvCxnSpPr>
            <p:cNvPr id="50" name="49 Conector recto de flecha"/>
            <p:cNvCxnSpPr>
              <a:stCxn id="23" idx="3"/>
            </p:cNvCxnSpPr>
            <p:nvPr/>
          </p:nvCxnSpPr>
          <p:spPr>
            <a:xfrm flipV="1">
              <a:off x="4926501" y="2222726"/>
              <a:ext cx="277418" cy="90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52 CuadroTexto"/>
            <p:cNvSpPr txBox="1"/>
            <p:nvPr/>
          </p:nvSpPr>
          <p:spPr>
            <a:xfrm>
              <a:off x="6277674" y="1932540"/>
              <a:ext cx="1101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 smtClean="0"/>
                <a:t>Urbanización país</a:t>
              </a:r>
              <a:endParaRPr lang="es-MX" sz="1000" dirty="0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6293207" y="2215229"/>
              <a:ext cx="9925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000" dirty="0" smtClean="0"/>
                <a:t>Obtener divisas</a:t>
              </a:r>
              <a:endParaRPr lang="es-MX" sz="1000" dirty="0"/>
            </a:p>
          </p:txBody>
        </p:sp>
        <p:sp>
          <p:nvSpPr>
            <p:cNvPr id="55" name="54 Abrir llave"/>
            <p:cNvSpPr/>
            <p:nvPr/>
          </p:nvSpPr>
          <p:spPr>
            <a:xfrm>
              <a:off x="6133658" y="1933232"/>
              <a:ext cx="144016" cy="4915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073750" y="2000967"/>
              <a:ext cx="1852751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200" dirty="0" smtClean="0"/>
                <a:t>1.-Desarrollo Estabilizador </a:t>
              </a:r>
            </a:p>
            <a:p>
              <a:r>
                <a:rPr lang="es-MX" sz="1200" dirty="0" smtClean="0"/>
                <a:t>(mediados 40 finales 60)</a:t>
              </a:r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3388723" y="2532883"/>
              <a:ext cx="3937296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800" dirty="0" smtClean="0"/>
                <a:t>Principales políticas:</a:t>
              </a:r>
            </a:p>
            <a:p>
              <a:r>
                <a:rPr lang="es-MX" sz="800" dirty="0" smtClean="0"/>
                <a:t>1 Política fiscal (disminuyendo inflación) (favorecer inversión y reinversión de utilidades)</a:t>
              </a:r>
            </a:p>
            <a:p>
              <a:r>
                <a:rPr lang="es-MX" sz="800" dirty="0" smtClean="0"/>
                <a:t>2. Política monetaria (mantener sin cambio la paridad del dólar respecto al peso)</a:t>
              </a:r>
            </a:p>
            <a:p>
              <a:r>
                <a:rPr lang="es-MX" sz="800" dirty="0" smtClean="0"/>
                <a:t>3. Política comercial (Proteccionista= Permiso Previo de Importación) (elevados aranceles)</a:t>
              </a:r>
            </a:p>
            <a:p>
              <a:r>
                <a:rPr lang="es-MX" sz="800" dirty="0" smtClean="0"/>
                <a:t>4. Política agropecuaria (precios bajos bienes salarios e insumos en el mercado interno)</a:t>
              </a:r>
            </a:p>
            <a:p>
              <a:r>
                <a:rPr lang="es-MX" sz="800" dirty="0" smtClean="0"/>
                <a:t>5. Política salarial (oferta de fuerza de trabajo)</a:t>
              </a:r>
            </a:p>
            <a:p>
              <a:r>
                <a:rPr lang="es-MX" sz="800" dirty="0" smtClean="0"/>
                <a:t>6. P. fomento a la inversión extranjera ( abastecer la demanda de bienes y servicios para</a:t>
              </a:r>
            </a:p>
            <a:p>
              <a:r>
                <a:rPr lang="es-MX" sz="800" dirty="0" smtClean="0"/>
                <a:t>      el mercado interno. </a:t>
              </a:r>
            </a:p>
          </p:txBody>
        </p:sp>
        <p:sp>
          <p:nvSpPr>
            <p:cNvPr id="59" name="58 CuadroTexto"/>
            <p:cNvSpPr txBox="1"/>
            <p:nvPr/>
          </p:nvSpPr>
          <p:spPr>
            <a:xfrm>
              <a:off x="3327293" y="3672456"/>
              <a:ext cx="399374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800" dirty="0" smtClean="0"/>
                <a:t>Resultados: Creció PIB, tasa inflación descendente, </a:t>
              </a:r>
            </a:p>
            <a:p>
              <a:r>
                <a:rPr lang="es-MX" sz="800" dirty="0" smtClean="0"/>
                <a:t>Empleo aumento, poder adquisitivo en canasta se triplico.</a:t>
              </a:r>
              <a:endParaRPr lang="es-MX" sz="800" dirty="0"/>
            </a:p>
          </p:txBody>
        </p:sp>
        <p:cxnSp>
          <p:nvCxnSpPr>
            <p:cNvPr id="61" name="60 Conector recto"/>
            <p:cNvCxnSpPr/>
            <p:nvPr/>
          </p:nvCxnSpPr>
          <p:spPr>
            <a:xfrm>
              <a:off x="3217766" y="2462632"/>
              <a:ext cx="0" cy="1588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>
              <a:endCxn id="57" idx="1"/>
            </p:cNvCxnSpPr>
            <p:nvPr/>
          </p:nvCxnSpPr>
          <p:spPr>
            <a:xfrm flipV="1">
              <a:off x="3282078" y="3071492"/>
              <a:ext cx="106645" cy="61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65 CuadroTexto"/>
            <p:cNvSpPr txBox="1"/>
            <p:nvPr/>
          </p:nvSpPr>
          <p:spPr>
            <a:xfrm>
              <a:off x="3424875" y="4824584"/>
              <a:ext cx="129394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800" dirty="0" smtClean="0"/>
                <a:t>Políticas cambio radical: </a:t>
              </a:r>
            </a:p>
            <a:p>
              <a:pPr marL="342900" indent="-342900">
                <a:buAutoNum type="arabicPeriod"/>
              </a:pPr>
              <a:r>
                <a:rPr lang="es-MX" sz="800" dirty="0" smtClean="0"/>
                <a:t>Política fiscal  </a:t>
              </a:r>
            </a:p>
            <a:p>
              <a:pPr marL="342900" indent="-342900">
                <a:buAutoNum type="arabicPeriod"/>
              </a:pPr>
              <a:r>
                <a:rPr lang="es-MX" sz="800" dirty="0" smtClean="0"/>
                <a:t>Política monetaria</a:t>
              </a:r>
            </a:p>
          </p:txBody>
        </p:sp>
        <p:sp>
          <p:nvSpPr>
            <p:cNvPr id="67" name="66 CuadroTexto"/>
            <p:cNvSpPr txBox="1"/>
            <p:nvPr/>
          </p:nvSpPr>
          <p:spPr>
            <a:xfrm>
              <a:off x="4855747" y="4824584"/>
              <a:ext cx="224452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800" dirty="0" smtClean="0"/>
                <a:t>Que financiera la inversión en infraestructura</a:t>
              </a:r>
            </a:p>
            <a:p>
              <a:r>
                <a:rPr lang="es-MX" sz="800" dirty="0" smtClean="0"/>
                <a:t>Productiva, la creación de plantas productoras</a:t>
              </a:r>
            </a:p>
            <a:p>
              <a:r>
                <a:rPr lang="es-MX" sz="800" dirty="0" smtClean="0"/>
                <a:t>Y la ampliación de cobertura de seguridad social. </a:t>
              </a:r>
              <a:endParaRPr lang="es-MX" sz="800" dirty="0"/>
            </a:p>
          </p:txBody>
        </p:sp>
        <p:sp>
          <p:nvSpPr>
            <p:cNvPr id="68" name="67 CuadroTexto"/>
            <p:cNvSpPr txBox="1"/>
            <p:nvPr/>
          </p:nvSpPr>
          <p:spPr>
            <a:xfrm>
              <a:off x="3424045" y="5428080"/>
              <a:ext cx="389699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800" dirty="0" smtClean="0"/>
                <a:t>Crecimiento del sector industrial por encima del agropecuario. </a:t>
              </a:r>
            </a:p>
            <a:p>
              <a:r>
                <a:rPr lang="es-MX" sz="800" dirty="0" smtClean="0"/>
                <a:t>Tasa de inflación a la alza.</a:t>
              </a:r>
            </a:p>
          </p:txBody>
        </p:sp>
        <p:cxnSp>
          <p:nvCxnSpPr>
            <p:cNvPr id="70" name="69 Conector recto"/>
            <p:cNvCxnSpPr/>
            <p:nvPr/>
          </p:nvCxnSpPr>
          <p:spPr>
            <a:xfrm>
              <a:off x="3285489" y="4866137"/>
              <a:ext cx="0" cy="828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71 Conector recto"/>
            <p:cNvCxnSpPr>
              <a:endCxn id="66" idx="1"/>
            </p:cNvCxnSpPr>
            <p:nvPr/>
          </p:nvCxnSpPr>
          <p:spPr>
            <a:xfrm flipV="1">
              <a:off x="3285489" y="5055417"/>
              <a:ext cx="139386" cy="46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73 Conector recto"/>
            <p:cNvCxnSpPr/>
            <p:nvPr/>
          </p:nvCxnSpPr>
          <p:spPr>
            <a:xfrm>
              <a:off x="3335434" y="5661331"/>
              <a:ext cx="81858" cy="11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4 CuadroTexto"/>
            <p:cNvSpPr txBox="1"/>
            <p:nvPr/>
          </p:nvSpPr>
          <p:spPr>
            <a:xfrm>
              <a:off x="5271245" y="5904704"/>
              <a:ext cx="187102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1000" dirty="0" smtClean="0"/>
                <a:t>Crecimiento autosostenido de la</a:t>
              </a:r>
            </a:p>
            <a:p>
              <a:r>
                <a:rPr lang="es-MX" sz="1000" dirty="0" smtClean="0"/>
                <a:t>Economía mexicana.</a:t>
              </a:r>
              <a:endParaRPr lang="es-MX" sz="1000" dirty="0"/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3329144" y="6480768"/>
              <a:ext cx="33874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MX" sz="800" dirty="0" smtClean="0"/>
                <a:t>Se dio papel protagónico a la asignación de recursos para incrementar </a:t>
              </a:r>
            </a:p>
            <a:p>
              <a:r>
                <a:rPr lang="es-MX" sz="800" dirty="0" smtClean="0"/>
                <a:t>Participación agentes privados en decisiones económicas e incorporarse a la </a:t>
              </a:r>
            </a:p>
            <a:p>
              <a:r>
                <a:rPr lang="es-MX" sz="800" dirty="0" smtClean="0"/>
                <a:t>Integración en la Economía Mundial. </a:t>
              </a:r>
            </a:p>
          </p:txBody>
        </p:sp>
        <p:cxnSp>
          <p:nvCxnSpPr>
            <p:cNvPr id="86" name="85 Conector recto de flecha"/>
            <p:cNvCxnSpPr/>
            <p:nvPr/>
          </p:nvCxnSpPr>
          <p:spPr>
            <a:xfrm>
              <a:off x="2911516" y="6105919"/>
              <a:ext cx="22643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89 Conector recto"/>
          <p:cNvCxnSpPr>
            <a:stCxn id="8" idx="3"/>
            <a:endCxn id="5" idx="1"/>
          </p:cNvCxnSpPr>
          <p:nvPr/>
        </p:nvCxnSpPr>
        <p:spPr>
          <a:xfrm>
            <a:off x="2108148" y="569892"/>
            <a:ext cx="1051979" cy="11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 flipH="1">
            <a:off x="3212337" y="906565"/>
            <a:ext cx="1" cy="163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CuadroTexto"/>
          <p:cNvSpPr txBox="1"/>
          <p:nvPr/>
        </p:nvSpPr>
        <p:spPr>
          <a:xfrm>
            <a:off x="7452320" y="554993"/>
            <a:ext cx="11485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400" dirty="0" smtClean="0"/>
              <a:t>Panorama de</a:t>
            </a:r>
          </a:p>
          <a:p>
            <a:r>
              <a:rPr lang="es-MX" sz="1400" dirty="0" smtClean="0"/>
              <a:t>1984 a 2004</a:t>
            </a:r>
            <a:endParaRPr lang="es-MX" sz="1400" dirty="0"/>
          </a:p>
        </p:txBody>
      </p:sp>
      <p:cxnSp>
        <p:nvCxnSpPr>
          <p:cNvPr id="108" name="107 Conector recto"/>
          <p:cNvCxnSpPr>
            <a:stCxn id="5" idx="3"/>
          </p:cNvCxnSpPr>
          <p:nvPr/>
        </p:nvCxnSpPr>
        <p:spPr>
          <a:xfrm>
            <a:off x="4118210" y="684010"/>
            <a:ext cx="3202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recto de flecha"/>
          <p:cNvCxnSpPr/>
          <p:nvPr/>
        </p:nvCxnSpPr>
        <p:spPr>
          <a:xfrm flipH="1">
            <a:off x="1400267" y="816603"/>
            <a:ext cx="363421" cy="179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Rectángulo"/>
          <p:cNvSpPr/>
          <p:nvPr/>
        </p:nvSpPr>
        <p:spPr>
          <a:xfrm>
            <a:off x="9756576" y="66451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1" name="120 Conector recto"/>
          <p:cNvCxnSpPr>
            <a:stCxn id="106" idx="2"/>
          </p:cNvCxnSpPr>
          <p:nvPr/>
        </p:nvCxnSpPr>
        <p:spPr>
          <a:xfrm>
            <a:off x="8026612" y="1078213"/>
            <a:ext cx="14987" cy="450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09 CuadroTexto"/>
          <p:cNvSpPr txBox="1"/>
          <p:nvPr/>
        </p:nvSpPr>
        <p:spPr>
          <a:xfrm>
            <a:off x="6939830" y="1320195"/>
            <a:ext cx="2156679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Miguel de la Madrid. -  busco bajar la </a:t>
            </a:r>
          </a:p>
          <a:p>
            <a:r>
              <a:rPr lang="es-MX" sz="1000" dirty="0" smtClean="0"/>
              <a:t>Deuda externa vinculándola a la tasa Libor y ya No a la tasa prima «mala suerte» que aumento Por primera vez en mucho tiempo. Reducción al poder adquisitivo y del gasto gubernamental. (1982-1988)</a:t>
            </a:r>
          </a:p>
        </p:txBody>
      </p:sp>
      <p:sp>
        <p:nvSpPr>
          <p:cNvPr id="114" name="113 CuadroTexto"/>
          <p:cNvSpPr txBox="1"/>
          <p:nvPr/>
        </p:nvSpPr>
        <p:spPr>
          <a:xfrm>
            <a:off x="6963260" y="2596783"/>
            <a:ext cx="215667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Carlos Salinas .- Continuo con el Pacto</a:t>
            </a:r>
          </a:p>
          <a:p>
            <a:r>
              <a:rPr lang="es-MX" sz="1000" dirty="0" smtClean="0"/>
              <a:t>De Solidaridad Económico, Privatizaron   Algunas empresas  para reducir la deuda  Externa. Tratado de Libre Comercio  de América del Norte.</a:t>
            </a:r>
          </a:p>
          <a:p>
            <a:r>
              <a:rPr lang="es-MX" sz="1000" dirty="0" smtClean="0"/>
              <a:t>(1988-1994)  </a:t>
            </a:r>
            <a:endParaRPr lang="es-MX" sz="1000" dirty="0"/>
          </a:p>
        </p:txBody>
      </p:sp>
      <p:sp>
        <p:nvSpPr>
          <p:cNvPr id="117" name="116 CuadroTexto"/>
          <p:cNvSpPr txBox="1"/>
          <p:nvPr/>
        </p:nvSpPr>
        <p:spPr>
          <a:xfrm>
            <a:off x="6750396" y="3693202"/>
            <a:ext cx="239360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sz="1000" dirty="0" smtClean="0"/>
              <a:t>Ernesto Zedillo.  Elevación de impuestos</a:t>
            </a:r>
          </a:p>
          <a:p>
            <a:r>
              <a:rPr lang="es-MX" sz="1000" dirty="0" smtClean="0"/>
              <a:t>Disminución de gasto del gobierno, </a:t>
            </a:r>
          </a:p>
          <a:p>
            <a:r>
              <a:rPr lang="es-MX" sz="1000" dirty="0" smtClean="0"/>
              <a:t>Reducción de la capacidad de compra, </a:t>
            </a:r>
          </a:p>
          <a:p>
            <a:r>
              <a:rPr lang="es-MX" sz="1000" dirty="0" smtClean="0"/>
              <a:t>Banco de México estableció «el régimen</a:t>
            </a:r>
          </a:p>
          <a:p>
            <a:r>
              <a:rPr lang="es-MX" sz="1000" dirty="0" smtClean="0"/>
              <a:t>De saldos acumulados». Redujo la </a:t>
            </a:r>
          </a:p>
          <a:p>
            <a:r>
              <a:rPr lang="es-MX" sz="1000" dirty="0" smtClean="0"/>
              <a:t>liquidez del Sistema bancario. (1994-2000)</a:t>
            </a:r>
            <a:endParaRPr lang="es-MX" sz="1000" dirty="0"/>
          </a:p>
        </p:txBody>
      </p:sp>
      <p:sp>
        <p:nvSpPr>
          <p:cNvPr id="118" name="117 CuadroTexto"/>
          <p:cNvSpPr txBox="1"/>
          <p:nvPr/>
        </p:nvSpPr>
        <p:spPr>
          <a:xfrm>
            <a:off x="6951763" y="4881874"/>
            <a:ext cx="2132811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Vicente Fox, propuestas de reformas </a:t>
            </a:r>
          </a:p>
          <a:p>
            <a:r>
              <a:rPr lang="es-MX" sz="1000" dirty="0" smtClean="0"/>
              <a:t>fiscales, eléctrica.  Generación de empleos Y crecimientos insuficientes. </a:t>
            </a:r>
            <a:endParaRPr lang="es-MX" sz="1000" dirty="0"/>
          </a:p>
        </p:txBody>
      </p:sp>
      <p:sp>
        <p:nvSpPr>
          <p:cNvPr id="119" name="118 CuadroTexto"/>
          <p:cNvSpPr txBox="1"/>
          <p:nvPr/>
        </p:nvSpPr>
        <p:spPr>
          <a:xfrm>
            <a:off x="6715147" y="5626982"/>
            <a:ext cx="2291012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MX" sz="900" dirty="0" smtClean="0"/>
              <a:t>Las diversas políticas económicas en cada </a:t>
            </a:r>
          </a:p>
          <a:p>
            <a:pPr algn="ctr"/>
            <a:r>
              <a:rPr lang="es-MX" sz="900" dirty="0" smtClean="0"/>
              <a:t>Sexenio han tratado de solucionar la </a:t>
            </a:r>
          </a:p>
          <a:p>
            <a:pPr algn="ctr"/>
            <a:r>
              <a:rPr lang="es-MX" sz="900" dirty="0" smtClean="0"/>
              <a:t>Problemática  propia de cada  momento, </a:t>
            </a:r>
          </a:p>
          <a:p>
            <a:pPr algn="ctr"/>
            <a:r>
              <a:rPr lang="es-MX" sz="900" dirty="0" smtClean="0"/>
              <a:t>Sin embargo muchas veces los resultados </a:t>
            </a:r>
          </a:p>
          <a:p>
            <a:pPr algn="ctr"/>
            <a:r>
              <a:rPr lang="es-MX" sz="900" dirty="0" smtClean="0"/>
              <a:t>Han Sido peores.  Y Después de  casi 30 años </a:t>
            </a:r>
          </a:p>
          <a:p>
            <a:pPr algn="ctr"/>
            <a:r>
              <a:rPr lang="es-MX" sz="900" dirty="0" smtClean="0"/>
              <a:t>Seguimos teniendo  una política económica  </a:t>
            </a:r>
          </a:p>
          <a:p>
            <a:pPr algn="ctr"/>
            <a:r>
              <a:rPr lang="es-MX" sz="900" dirty="0" smtClean="0"/>
              <a:t>eficaz para todos los sectores . </a:t>
            </a:r>
            <a:endParaRPr lang="es-MX" sz="900" dirty="0"/>
          </a:p>
        </p:txBody>
      </p:sp>
    </p:spTree>
    <p:extLst>
      <p:ext uri="{BB962C8B-B14F-4D97-AF65-F5344CB8AC3E}">
        <p14:creationId xmlns:p14="http://schemas.microsoft.com/office/powerpoint/2010/main" val="4211436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481</Words>
  <Application>Microsoft Office PowerPoint</Application>
  <PresentationFormat>Presentación en pantalla (4:3)</PresentationFormat>
  <Paragraphs>76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12</cp:revision>
  <dcterms:created xsi:type="dcterms:W3CDTF">2015-03-11T16:03:17Z</dcterms:created>
  <dcterms:modified xsi:type="dcterms:W3CDTF">2015-03-11T18:05:48Z</dcterms:modified>
</cp:coreProperties>
</file>