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2" r:id="rId1"/>
  </p:sldMasterIdLst>
  <p:notesMasterIdLst>
    <p:notesMasterId r:id="rId3"/>
  </p:notesMasterIdLst>
  <p:handoutMasterIdLst>
    <p:handoutMasterId r:id="rId4"/>
  </p:handoutMasterIdLst>
  <p:sldIdLst>
    <p:sldId id="328" r:id="rId2"/>
  </p:sldIdLst>
  <p:sldSz cx="11917363" cy="6858000"/>
  <p:notesSz cx="7077075" cy="9382125"/>
  <p:custDataLst>
    <p:tags r:id="rId5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008000"/>
    <a:srgbClr val="C0C0C0"/>
    <a:srgbClr val="B2B2B2"/>
    <a:srgbClr val="006600"/>
    <a:srgbClr val="969696"/>
    <a:srgbClr val="E4E4E4"/>
    <a:srgbClr val="80808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0" autoAdjust="0"/>
    <p:restoredTop sz="99529" autoAdjust="0"/>
  </p:normalViewPr>
  <p:slideViewPr>
    <p:cSldViewPr snapToGrid="0">
      <p:cViewPr>
        <p:scale>
          <a:sx n="70" d="100"/>
          <a:sy n="70" d="100"/>
        </p:scale>
        <p:origin x="-966" y="-180"/>
      </p:cViewPr>
      <p:guideLst>
        <p:guide orient="horz" pos="2792"/>
        <p:guide pos="3754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08" y="-84"/>
      </p:cViewPr>
      <p:guideLst>
        <p:guide orient="horz" pos="2955"/>
        <p:guide pos="222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08704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200"/>
            </a:lvl1pPr>
          </a:lstStyle>
          <a:p>
            <a:fld id="{0A2DCE50-0553-4518-A981-7A15D7243B95}" type="datetimeFigureOut">
              <a:rPr lang="es-ES" smtClean="0"/>
              <a:pPr/>
              <a:t>02/09/2015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08704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r">
              <a:defRPr sz="1200"/>
            </a:lvl1pPr>
          </a:lstStyle>
          <a:p>
            <a:fld id="{DED564EC-4DDB-46BC-8931-AEB267AF0501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056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08704" y="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/>
          <a:lstStyle>
            <a:lvl1pPr algn="r">
              <a:defRPr sz="1200"/>
            </a:lvl1pPr>
          </a:lstStyle>
          <a:p>
            <a:fld id="{3401D6C5-3D92-4B48-8044-5042E744A7A9}" type="datetimeFigureOut">
              <a:rPr lang="es-ES" smtClean="0"/>
              <a:pPr/>
              <a:t>02/09/2015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03263"/>
            <a:ext cx="61150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5" tIns="47023" rIns="94045" bIns="47023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7708" y="4456509"/>
            <a:ext cx="5661660" cy="4221957"/>
          </a:xfrm>
          <a:prstGeom prst="rect">
            <a:avLst/>
          </a:prstGeom>
        </p:spPr>
        <p:txBody>
          <a:bodyPr vert="horz" lIns="94045" tIns="47023" rIns="94045" bIns="47023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08704" y="8911390"/>
            <a:ext cx="3066733" cy="469107"/>
          </a:xfrm>
          <a:prstGeom prst="rect">
            <a:avLst/>
          </a:prstGeom>
        </p:spPr>
        <p:txBody>
          <a:bodyPr vert="horz" lIns="94045" tIns="47023" rIns="94045" bIns="47023" rtlCol="0" anchor="b"/>
          <a:lstStyle>
            <a:lvl1pPr algn="r">
              <a:defRPr sz="1200"/>
            </a:lvl1pPr>
          </a:lstStyle>
          <a:p>
            <a:fld id="{79984973-7813-47FC-BFC2-91D5519BFD6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23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703263"/>
            <a:ext cx="6115050" cy="3519487"/>
          </a:xfrm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smtClean="0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0C746-65EB-4553-B083-A9FF36F73C0C}" type="slidenum">
              <a:rPr lang="es-ES" smtClean="0"/>
              <a:pPr/>
              <a:t>0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 userDrawn="1"/>
        </p:nvSpPr>
        <p:spPr>
          <a:xfrm>
            <a:off x="0" y="238302"/>
            <a:ext cx="9337207" cy="700756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ctángulo"/>
          <p:cNvSpPr/>
          <p:nvPr userDrawn="1"/>
        </p:nvSpPr>
        <p:spPr>
          <a:xfrm>
            <a:off x="9431055" y="238302"/>
            <a:ext cx="162422" cy="699472"/>
          </a:xfrm>
          <a:prstGeom prst="rect">
            <a:avLst/>
          </a:prstGeom>
          <a:solidFill>
            <a:srgbClr val="00B050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" name="3 Rectángulo"/>
          <p:cNvSpPr/>
          <p:nvPr userDrawn="1"/>
        </p:nvSpPr>
        <p:spPr>
          <a:xfrm>
            <a:off x="9707685" y="238302"/>
            <a:ext cx="2209678" cy="700756"/>
          </a:xfrm>
          <a:prstGeom prst="rect">
            <a:avLst/>
          </a:prstGeom>
          <a:solidFill>
            <a:srgbClr val="B2B2B2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7" name="6 Grupo"/>
          <p:cNvGrpSpPr/>
          <p:nvPr userDrawn="1"/>
        </p:nvGrpSpPr>
        <p:grpSpPr>
          <a:xfrm>
            <a:off x="122519" y="1016951"/>
            <a:ext cx="1472463" cy="77356"/>
            <a:chOff x="6509878" y="60386"/>
            <a:chExt cx="1129797" cy="77356"/>
          </a:xfrm>
          <a:solidFill>
            <a:srgbClr val="B5B5B5"/>
          </a:solidFill>
        </p:grpSpPr>
        <p:sp>
          <p:nvSpPr>
            <p:cNvPr id="8" name="7 Rectángulo"/>
            <p:cNvSpPr/>
            <p:nvPr userDrawn="1"/>
          </p:nvSpPr>
          <p:spPr>
            <a:xfrm flipH="1">
              <a:off x="7561779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9" name="8 Rectángulo"/>
            <p:cNvSpPr/>
            <p:nvPr userDrawn="1"/>
          </p:nvSpPr>
          <p:spPr>
            <a:xfrm flipH="1">
              <a:off x="720672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0" name="9 Rectángulo"/>
            <p:cNvSpPr/>
            <p:nvPr userDrawn="1"/>
          </p:nvSpPr>
          <p:spPr>
            <a:xfrm flipH="1">
              <a:off x="68516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1" name="10 Rectángulo"/>
            <p:cNvSpPr/>
            <p:nvPr userDrawn="1"/>
          </p:nvSpPr>
          <p:spPr>
            <a:xfrm flipH="1">
              <a:off x="7384254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2" name="11 Rectángulo"/>
            <p:cNvSpPr/>
            <p:nvPr userDrawn="1"/>
          </p:nvSpPr>
          <p:spPr>
            <a:xfrm flipH="1">
              <a:off x="702920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3" name="12 Rectángulo"/>
            <p:cNvSpPr/>
            <p:nvPr userDrawn="1"/>
          </p:nvSpPr>
          <p:spPr>
            <a:xfrm flipH="1">
              <a:off x="667415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4" name="13 Rectángulo"/>
            <p:cNvSpPr/>
            <p:nvPr userDrawn="1"/>
          </p:nvSpPr>
          <p:spPr>
            <a:xfrm flipH="1">
              <a:off x="65098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15" name="14 Rectángulo"/>
          <p:cNvSpPr/>
          <p:nvPr userDrawn="1"/>
        </p:nvSpPr>
        <p:spPr>
          <a:xfrm>
            <a:off x="1704073" y="1008404"/>
            <a:ext cx="10213291" cy="7691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7" name="16 Grupo"/>
          <p:cNvGrpSpPr/>
          <p:nvPr userDrawn="1"/>
        </p:nvGrpSpPr>
        <p:grpSpPr>
          <a:xfrm>
            <a:off x="10181839" y="44624"/>
            <a:ext cx="1472463" cy="77356"/>
            <a:chOff x="6509878" y="60386"/>
            <a:chExt cx="1129797" cy="77356"/>
          </a:xfrm>
          <a:solidFill>
            <a:srgbClr val="91945A"/>
          </a:solidFill>
        </p:grpSpPr>
        <p:sp>
          <p:nvSpPr>
            <p:cNvPr id="18" name="17 Rectángulo"/>
            <p:cNvSpPr/>
            <p:nvPr userDrawn="1"/>
          </p:nvSpPr>
          <p:spPr>
            <a:xfrm flipH="1">
              <a:off x="7561779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19" name="18 Rectángulo"/>
            <p:cNvSpPr/>
            <p:nvPr userDrawn="1"/>
          </p:nvSpPr>
          <p:spPr>
            <a:xfrm flipH="1">
              <a:off x="720672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0" name="19 Rectángulo"/>
            <p:cNvSpPr/>
            <p:nvPr userDrawn="1"/>
          </p:nvSpPr>
          <p:spPr>
            <a:xfrm flipH="1">
              <a:off x="68516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1" name="20 Rectángulo"/>
            <p:cNvSpPr/>
            <p:nvPr userDrawn="1"/>
          </p:nvSpPr>
          <p:spPr>
            <a:xfrm flipH="1">
              <a:off x="7384254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2" name="21 Rectángulo"/>
            <p:cNvSpPr/>
            <p:nvPr userDrawn="1"/>
          </p:nvSpPr>
          <p:spPr>
            <a:xfrm flipH="1">
              <a:off x="702920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3" name="22 Rectángulo"/>
            <p:cNvSpPr/>
            <p:nvPr userDrawn="1"/>
          </p:nvSpPr>
          <p:spPr>
            <a:xfrm flipH="1">
              <a:off x="6674153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  <p:sp>
          <p:nvSpPr>
            <p:cNvPr id="24" name="23 Rectángulo"/>
            <p:cNvSpPr/>
            <p:nvPr userDrawn="1"/>
          </p:nvSpPr>
          <p:spPr>
            <a:xfrm flipH="1">
              <a:off x="6509878" y="60386"/>
              <a:ext cx="77896" cy="77356"/>
            </a:xfrm>
            <a:prstGeom prst="rect">
              <a:avLst/>
            </a:prstGeom>
            <a:grpFill/>
            <a:ln w="9525">
              <a:noFill/>
              <a:round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MX"/>
            </a:p>
          </p:txBody>
        </p:sp>
      </p:grpSp>
      <p:sp>
        <p:nvSpPr>
          <p:cNvPr id="16" name="15 Rectángulo"/>
          <p:cNvSpPr/>
          <p:nvPr userDrawn="1"/>
        </p:nvSpPr>
        <p:spPr>
          <a:xfrm>
            <a:off x="-2" y="19586"/>
            <a:ext cx="11917364" cy="18864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lumOff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algn="l" defTabSz="914400" rtl="0" eaLnBrk="1" latinLnBrk="0" hangingPunct="1"/>
            <a:endParaRPr lang="es-MX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4" name="8 Imagen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866" y="281675"/>
            <a:ext cx="1756435" cy="642652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1800" b="1" kern="1200">
          <a:solidFill>
            <a:schemeClr val="tx1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effectLst/>
          <a:latin typeface="Arial" pitchFamily="34" charset="0"/>
          <a:ea typeface="+mn-ea"/>
          <a:cs typeface="Arial" pitchFamily="34" charset="0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62320" y="6450467"/>
            <a:ext cx="11087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000" dirty="0"/>
              <a:t>Material para uso exclusivo del presente programa educativo, sin fines de lucro. </a:t>
            </a:r>
            <a:r>
              <a:rPr lang="es-MX" sz="1000" dirty="0" smtClean="0"/>
              <a:t>Queda prohibido </a:t>
            </a:r>
            <a:r>
              <a:rPr lang="es-MX" sz="1000" dirty="0"/>
              <a:t>su uso, la edición, modificación o reproducción total o parcial de los materiales, </a:t>
            </a:r>
            <a:r>
              <a:rPr lang="es-MX" sz="1000" dirty="0" smtClean="0"/>
              <a:t>sin </a:t>
            </a:r>
            <a:r>
              <a:rPr lang="es-MX" sz="1000" dirty="0"/>
              <a:t>previa autorización escrita por parte del IAP, Chiapas.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14186"/>
              </p:ext>
            </p:extLst>
          </p:nvPr>
        </p:nvGraphicFramePr>
        <p:xfrm>
          <a:off x="409852" y="1517586"/>
          <a:ext cx="11192932" cy="4759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01752"/>
                <a:gridCol w="56911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>
                          <a:solidFill>
                            <a:srgbClr val="FFFFFF"/>
                          </a:solidFill>
                        </a:rPr>
                        <a:t>INSTITUCIONES</a:t>
                      </a:r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 ENFERMAS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solidFill>
                            <a:srgbClr val="FFFFFF"/>
                          </a:solidFill>
                        </a:rPr>
                        <a:t>INSTITUCIONES</a:t>
                      </a:r>
                      <a:r>
                        <a:rPr lang="es-MX" baseline="0" dirty="0" smtClean="0">
                          <a:solidFill>
                            <a:srgbClr val="FFFFFF"/>
                          </a:solidFill>
                        </a:rPr>
                        <a:t> SANAS</a:t>
                      </a:r>
                      <a:endParaRPr lang="es-MX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La alta dirección toma decisiones con base a jerarquías, información</a:t>
                      </a:r>
                      <a:r>
                        <a:rPr lang="es-MX" sz="1400" baseline="0" dirty="0" smtClean="0"/>
                        <a:t> e importancia, sabe delegar responsabilidades y atender las suyas. </a:t>
                      </a:r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Los</a:t>
                      </a:r>
                      <a:r>
                        <a:rPr lang="es-MX" sz="1400" baseline="0" dirty="0" smtClean="0"/>
                        <a:t> mandos medios actúan por su cuenta y para su beneficio, sin atender el beneficio de la organización.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El jefe confía en su equipo de trabajo,</a:t>
                      </a:r>
                      <a:r>
                        <a:rPr lang="es-MX" sz="1400" baseline="0" dirty="0" smtClean="0"/>
                        <a:t> y va a capacitarlos o hacer cambios para eliminar malas actividades y falta de compañerismo y responsabilidades. </a:t>
                      </a:r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10944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Cuando hay crisis</a:t>
                      </a:r>
                      <a:r>
                        <a:rPr lang="es-MX" sz="1400" baseline="0" dirty="0" smtClean="0"/>
                        <a:t> no cooperan o se inculpan entre los compañeros funcionarios.</a:t>
                      </a:r>
                      <a:endParaRPr lang="es-MX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Algunos</a:t>
                      </a:r>
                      <a:r>
                        <a:rPr lang="es-MX" sz="1400" baseline="0" dirty="0" smtClean="0"/>
                        <a:t> funcionarios ven mal la situación y no hacen nada por cambiarla. Se trabajara con ellos para que cambien sus valores y sentido de honestidad y servicio.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Algunos funcionarios  si tienen sentido de equipo en la planeación, ejecución y desempeño</a:t>
                      </a:r>
                      <a:r>
                        <a:rPr lang="es-MX" sz="1400" baseline="0" dirty="0" smtClean="0"/>
                        <a:t> en su labor. Se trabajará para que esa misma actitud se extienda a todo el equipo de trabajo, que por ser una nueva cabeza en la organización, se requiere de adaptación e implementación de nuevos sistemas de trabajo para el  logro de objetivos. </a:t>
                      </a:r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Tecnología</a:t>
                      </a:r>
                      <a:r>
                        <a:rPr lang="es-MX" sz="1400" baseline="0" dirty="0" smtClean="0"/>
                        <a:t> de información es deficiente, se requiere innovación en sistemas de información y comunicación. 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s-MX" sz="1400" dirty="0" smtClean="0"/>
                        <a:t>La cultura de trabajo esta maleada,</a:t>
                      </a:r>
                      <a:r>
                        <a:rPr lang="es-MX" sz="1400" baseline="0" dirty="0" smtClean="0"/>
                        <a:t> se necesita trabajar en una reorganización en la cultura de trabajo, trabajo en equipo, responsabilidad. </a:t>
                      </a:r>
                      <a:endParaRPr lang="es-MX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891399" y="1148254"/>
            <a:ext cx="987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SINTOMAS EN LAS ORGANIZACIONES PÚBLICAS (MALLO, 2003)</a:t>
            </a:r>
            <a:endParaRPr lang="es-MX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291748" y="271596"/>
            <a:ext cx="89341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9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ACTIVIDAD 5 CUADRO SINÓPTICO DE </a:t>
            </a:r>
            <a:r>
              <a:rPr lang="es-MX" sz="1900" b="1" dirty="0" smtClean="0">
                <a:solidFill>
                  <a:srgbClr val="FFFFFF"/>
                </a:solidFill>
              </a:rPr>
              <a:t>SÍNTOMAS ORGANIZACIONALES DE </a:t>
            </a:r>
            <a:r>
              <a:rPr lang="es-MX" sz="1900" b="1" smtClean="0">
                <a:solidFill>
                  <a:srgbClr val="FFFFFF"/>
                </a:solidFill>
              </a:rPr>
              <a:t>LAS INSTITUCIONES</a:t>
            </a:r>
            <a:endParaRPr lang="es-MX" sz="19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920962"/>
      </p:ext>
    </p:extLst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836c1f5d1a3f2a854211312fd47e20a8389e7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Personalizado 1">
      <a:dk1>
        <a:sysClr val="windowText" lastClr="000000"/>
      </a:dk1>
      <a:lt1>
        <a:srgbClr val="0000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9234</TotalTime>
  <Words>281</Words>
  <Application>Microsoft Office PowerPoint</Application>
  <PresentationFormat>Personalizado</PresentationFormat>
  <Paragraphs>14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Aspecto</vt:lpstr>
      <vt:lpstr>Presentación de PowerPoint</vt:lpstr>
    </vt:vector>
  </TitlesOfParts>
  <Company>H. AYUNTAMIENTO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PLANEACION</dc:creator>
  <cp:lastModifiedBy>Luffi</cp:lastModifiedBy>
  <cp:revision>722</cp:revision>
  <dcterms:created xsi:type="dcterms:W3CDTF">2009-05-12T18:27:50Z</dcterms:created>
  <dcterms:modified xsi:type="dcterms:W3CDTF">2015-09-02T16:39:04Z</dcterms:modified>
</cp:coreProperties>
</file>