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96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25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9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946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93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804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766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82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419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03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890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626E3-AADC-4DAF-A8A5-F20557EC706F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793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635362" y="260648"/>
            <a:ext cx="2496477" cy="792088"/>
          </a:xfrm>
          <a:prstGeom prst="roundRect">
            <a:avLst/>
          </a:prstGeom>
          <a:ln>
            <a:solidFill>
              <a:schemeClr val="tx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Eras Bold ITC" panose="020B0907030504020204" pitchFamily="34" charset="0"/>
              </a:rPr>
              <a:t>GESTIÓN PARA RESULTADOS </a:t>
            </a:r>
          </a:p>
          <a:p>
            <a:pPr algn="ctr"/>
            <a:r>
              <a:rPr lang="es-MX" sz="1600" dirty="0" smtClean="0">
                <a:latin typeface="Eras Bold ITC" panose="020B0907030504020204" pitchFamily="34" charset="0"/>
              </a:rPr>
              <a:t>EN EL DESARROLLO</a:t>
            </a:r>
            <a:endParaRPr lang="es-MX" sz="1600" dirty="0">
              <a:latin typeface="Eras Bold ITC" panose="020B0907030504020204" pitchFamily="34" charset="0"/>
            </a:endParaRPr>
          </a:p>
        </p:txBody>
      </p:sp>
      <p:sp>
        <p:nvSpPr>
          <p:cNvPr id="8" name="7 Redondear rectángulo de esquina sencilla"/>
          <p:cNvSpPr/>
          <p:nvPr/>
        </p:nvSpPr>
        <p:spPr>
          <a:xfrm>
            <a:off x="10476656" y="4797152"/>
            <a:ext cx="914400" cy="9144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 redondeado"/>
          <p:cNvSpPr/>
          <p:nvPr/>
        </p:nvSpPr>
        <p:spPr>
          <a:xfrm>
            <a:off x="179512" y="1340768"/>
            <a:ext cx="1722052" cy="648071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RESPONSABLES (</a:t>
            </a:r>
            <a:r>
              <a:rPr lang="es-MX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entrega de resultados a la ciudadanía que pretende ayudar)</a:t>
            </a:r>
            <a:r>
              <a:rPr lang="es-MX" sz="1000" dirty="0" smtClean="0">
                <a:latin typeface="+mj-lt"/>
              </a:rPr>
              <a:t> </a:t>
            </a:r>
            <a:endParaRPr lang="es-MX" sz="1000" dirty="0">
              <a:latin typeface="+mj-lt"/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1336268" y="1052737"/>
            <a:ext cx="216024" cy="288032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07504" y="2002232"/>
            <a:ext cx="19912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Eras Bold ITC" panose="020B0907030504020204" pitchFamily="34" charset="0"/>
              </a:rPr>
              <a:t>Agencias Internacionales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Eras Bold ITC" panose="020B0907030504020204" pitchFamily="34" charset="0"/>
              </a:rPr>
              <a:t>Gobierno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Eras Bold ITC" panose="020B0907030504020204" pitchFamily="34" charset="0"/>
              </a:rPr>
              <a:t>Individuos</a:t>
            </a:r>
            <a:endParaRPr lang="es-MX" sz="1000" dirty="0">
              <a:latin typeface="Eras Bold ITC" panose="020B0907030504020204" pitchFamily="34" charset="0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4067944" y="404666"/>
            <a:ext cx="1722052" cy="6480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MEJORAR LA EFICACIA  DE GESTION PUBLICA</a:t>
            </a:r>
            <a:endParaRPr lang="es-MX" sz="1000" dirty="0">
              <a:latin typeface="+mj-lt"/>
            </a:endParaRPr>
          </a:p>
        </p:txBody>
      </p:sp>
      <p:cxnSp>
        <p:nvCxnSpPr>
          <p:cNvPr id="17" name="16 Conector recto de flecha"/>
          <p:cNvCxnSpPr/>
          <p:nvPr/>
        </p:nvCxnSpPr>
        <p:spPr>
          <a:xfrm flipV="1">
            <a:off x="3347862" y="710700"/>
            <a:ext cx="720081" cy="3600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298431" y="40466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SURGE</a:t>
            </a:r>
            <a:endParaRPr lang="es-MX" dirty="0"/>
          </a:p>
        </p:txBody>
      </p:sp>
      <p:cxnSp>
        <p:nvCxnSpPr>
          <p:cNvPr id="20" name="19 Conector recto de flecha"/>
          <p:cNvCxnSpPr/>
          <p:nvPr/>
        </p:nvCxnSpPr>
        <p:spPr>
          <a:xfrm flipV="1">
            <a:off x="5789996" y="799925"/>
            <a:ext cx="720081" cy="3600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5807698" y="40574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APLICA</a:t>
            </a:r>
            <a:endParaRPr lang="es-MX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6668547" y="449962"/>
            <a:ext cx="1722052" cy="64807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PAISES EN DESARROLLO </a:t>
            </a:r>
          </a:p>
          <a:p>
            <a:pPr algn="ctr"/>
            <a:r>
              <a:rPr lang="es-MX" sz="10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OCDE</a:t>
            </a:r>
            <a:endParaRPr lang="es-MX" sz="1000" dirty="0">
              <a:latin typeface="+mj-lt"/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617723" y="2696422"/>
            <a:ext cx="1437089" cy="44686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5 ETAPAS</a:t>
            </a:r>
            <a:endParaRPr lang="es-MX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4" name="23 Conector recto de flecha"/>
          <p:cNvCxnSpPr/>
          <p:nvPr/>
        </p:nvCxnSpPr>
        <p:spPr>
          <a:xfrm flipH="1">
            <a:off x="1922884" y="1152074"/>
            <a:ext cx="385013" cy="151216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-15246" y="3098611"/>
            <a:ext cx="30780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Eras Bold ITC" panose="020B0907030504020204" pitchFamily="34" charset="0"/>
              </a:rPr>
              <a:t>Fijar Metas, objetivos y estrategias.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Eras Bold ITC" panose="020B0907030504020204" pitchFamily="34" charset="0"/>
              </a:rPr>
              <a:t>Asignar recursos disponibles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Eras Bold ITC" panose="020B0907030504020204" pitchFamily="34" charset="0"/>
              </a:rPr>
              <a:t>Monitorear y evaluar si se produce cambio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Eras Bold ITC" panose="020B0907030504020204" pitchFamily="34" charset="0"/>
              </a:rPr>
              <a:t>Informar del desempeño al público</a:t>
            </a:r>
            <a:endParaRPr lang="es-MX" sz="1000" dirty="0">
              <a:latin typeface="Eras Bold ITC" panose="020B0907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Eras Bold ITC" panose="020B0907030504020204" pitchFamily="34" charset="0"/>
              </a:rPr>
              <a:t>Retroalimentar para toma de decisiones</a:t>
            </a: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3174764" y="1090306"/>
            <a:ext cx="1331158" cy="126762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 redondeado"/>
          <p:cNvSpPr/>
          <p:nvPr/>
        </p:nvSpPr>
        <p:spPr>
          <a:xfrm>
            <a:off x="4505922" y="2224384"/>
            <a:ext cx="1303194" cy="52795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ESFUERZO DIRIGIDOS A</a:t>
            </a:r>
            <a:endParaRPr lang="es-MX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30 Rectángulo redondeado"/>
          <p:cNvSpPr/>
          <p:nvPr/>
        </p:nvSpPr>
        <p:spPr>
          <a:xfrm>
            <a:off x="6705141" y="1966095"/>
            <a:ext cx="1303194" cy="90396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</a:rPr>
              <a:t>Recurso Humano, Financiero, Tecnológico y Naturales. </a:t>
            </a:r>
            <a:endParaRPr lang="es-MX" sz="1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3" name="32 Conector recto de flecha"/>
          <p:cNvCxnSpPr/>
          <p:nvPr/>
        </p:nvCxnSpPr>
        <p:spPr>
          <a:xfrm flipV="1">
            <a:off x="5847184" y="2418080"/>
            <a:ext cx="857957" cy="36004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2555776" y="1196753"/>
            <a:ext cx="607474" cy="307746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Rectángulo redondeado"/>
          <p:cNvSpPr/>
          <p:nvPr/>
        </p:nvSpPr>
        <p:spPr>
          <a:xfrm>
            <a:off x="2404708" y="4513747"/>
            <a:ext cx="1303194" cy="7944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2">
                    <a:lumMod val="75000"/>
                  </a:schemeClr>
                </a:solidFill>
                <a:latin typeface="Eras Bold ITC" panose="020B0907030504020204" pitchFamily="34" charset="0"/>
              </a:rPr>
              <a:t>METAS SE MIDEN TERMINOS  “HUMANOS “ </a:t>
            </a:r>
            <a:endParaRPr lang="es-MX" sz="10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1549383" y="5311442"/>
            <a:ext cx="3009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Eras Bold ITC" panose="020B0907030504020204" pitchFamily="34" charset="0"/>
              </a:rPr>
              <a:t>Cuantos niños tienen mejor educación.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Eras Bold ITC" panose="020B0907030504020204" pitchFamily="34" charset="0"/>
              </a:rPr>
              <a:t>Cuanto han mejorado la salud ciudadano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Eras Bold ITC" panose="020B0907030504020204" pitchFamily="34" charset="0"/>
              </a:rPr>
              <a:t>YA NO EN INSUMOS.</a:t>
            </a:r>
          </a:p>
        </p:txBody>
      </p:sp>
      <p:sp>
        <p:nvSpPr>
          <p:cNvPr id="42" name="41 Rectángulo redondeado"/>
          <p:cNvSpPr/>
          <p:nvPr/>
        </p:nvSpPr>
        <p:spPr>
          <a:xfrm>
            <a:off x="524345" y="4549852"/>
            <a:ext cx="1157568" cy="89998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2">
                    <a:lumMod val="75000"/>
                  </a:schemeClr>
                </a:solidFill>
                <a:latin typeface="Eras Bold ITC" panose="020B0907030504020204" pitchFamily="34" charset="0"/>
              </a:rPr>
              <a:t>Claras, Concretas, Mensurables. </a:t>
            </a:r>
          </a:p>
          <a:p>
            <a:pPr algn="ctr"/>
            <a:r>
              <a:rPr lang="es-MX" sz="1000" dirty="0" smtClean="0">
                <a:solidFill>
                  <a:schemeClr val="accent2">
                    <a:lumMod val="75000"/>
                  </a:schemeClr>
                </a:solidFill>
                <a:latin typeface="Eras Bold ITC" panose="020B0907030504020204" pitchFamily="34" charset="0"/>
              </a:rPr>
              <a:t>Limitadas en números. </a:t>
            </a:r>
            <a:endParaRPr lang="es-MX" sz="10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4" name="43 Conector recto de flecha"/>
          <p:cNvCxnSpPr/>
          <p:nvPr/>
        </p:nvCxnSpPr>
        <p:spPr>
          <a:xfrm flipH="1">
            <a:off x="1861060" y="4963837"/>
            <a:ext cx="387504" cy="3600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Rectángulo redondeado"/>
          <p:cNvSpPr/>
          <p:nvPr/>
        </p:nvSpPr>
        <p:spPr>
          <a:xfrm>
            <a:off x="5511173" y="1090306"/>
            <a:ext cx="1722052" cy="64807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Buen Gobierno, Transparente , </a:t>
            </a:r>
          </a:p>
          <a:p>
            <a:pPr algn="ctr"/>
            <a:r>
              <a:rPr lang="es-MX" sz="10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Mejora Continua</a:t>
            </a:r>
            <a:endParaRPr lang="es-MX" sz="1000" dirty="0">
              <a:latin typeface="+mj-lt"/>
            </a:endParaRPr>
          </a:p>
        </p:txBody>
      </p:sp>
      <p:cxnSp>
        <p:nvCxnSpPr>
          <p:cNvPr id="51" name="50 Conector recto de flecha"/>
          <p:cNvCxnSpPr/>
          <p:nvPr/>
        </p:nvCxnSpPr>
        <p:spPr>
          <a:xfrm>
            <a:off x="4916653" y="1152074"/>
            <a:ext cx="441856" cy="41816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5335407" y="2882198"/>
            <a:ext cx="909178" cy="41838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Rectángulo redondeado"/>
          <p:cNvSpPr/>
          <p:nvPr/>
        </p:nvSpPr>
        <p:spPr>
          <a:xfrm>
            <a:off x="6276162" y="2919856"/>
            <a:ext cx="1427270" cy="7791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</a:rPr>
              <a:t>Responder necesidades urgentes.</a:t>
            </a:r>
          </a:p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</a:rPr>
              <a:t>Demostrar resultados. </a:t>
            </a:r>
            <a:endParaRPr lang="es-MX" sz="1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58 Rectángulo redondeado"/>
          <p:cNvSpPr/>
          <p:nvPr/>
        </p:nvSpPr>
        <p:spPr>
          <a:xfrm>
            <a:off x="8095006" y="2033897"/>
            <a:ext cx="1008112" cy="64807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</a:rPr>
              <a:t>Resultados de Desarrollo esperados.</a:t>
            </a:r>
            <a:endParaRPr lang="es-MX" sz="1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61" name="60 Conector recto de flecha"/>
          <p:cNvCxnSpPr/>
          <p:nvPr/>
        </p:nvCxnSpPr>
        <p:spPr>
          <a:xfrm>
            <a:off x="5223597" y="2969090"/>
            <a:ext cx="1286480" cy="138850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Rectángulo redondeado"/>
          <p:cNvSpPr/>
          <p:nvPr/>
        </p:nvSpPr>
        <p:spPr>
          <a:xfrm>
            <a:off x="6581065" y="3902493"/>
            <a:ext cx="1427270" cy="7791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</a:rPr>
              <a:t>Países con presupuestos ajustados</a:t>
            </a:r>
            <a:endParaRPr lang="es-MX" sz="1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65 Rectángulo redondeado"/>
          <p:cNvSpPr/>
          <p:nvPr/>
        </p:nvSpPr>
        <p:spPr>
          <a:xfrm>
            <a:off x="3131839" y="2589855"/>
            <a:ext cx="1330731" cy="85626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</a:rPr>
              <a:t>PAISES DONANTES Y RECEPTORES DE AYUDA</a:t>
            </a:r>
            <a:endParaRPr lang="es-MX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69" name="68 Conector recto de flecha"/>
          <p:cNvCxnSpPr/>
          <p:nvPr/>
        </p:nvCxnSpPr>
        <p:spPr>
          <a:xfrm>
            <a:off x="3056305" y="1242706"/>
            <a:ext cx="522120" cy="126762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>
            <a:off x="3327164" y="1242706"/>
            <a:ext cx="1331158" cy="126762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401370" y="3985229"/>
            <a:ext cx="1109803" cy="74472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</a:rPr>
              <a:t>Liderazgo firme y voluntad política </a:t>
            </a:r>
            <a:endParaRPr lang="es-MX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74" name="73 Conector recto de flecha"/>
          <p:cNvCxnSpPr/>
          <p:nvPr/>
        </p:nvCxnSpPr>
        <p:spPr>
          <a:xfrm>
            <a:off x="4248341" y="3531326"/>
            <a:ext cx="257581" cy="37116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66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143</Words>
  <Application>Microsoft Office PowerPoint</Application>
  <PresentationFormat>Presentación en pantalla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4</cp:revision>
  <dcterms:created xsi:type="dcterms:W3CDTF">2015-10-01T00:46:46Z</dcterms:created>
  <dcterms:modified xsi:type="dcterms:W3CDTF">2015-10-01T01:26:37Z</dcterms:modified>
</cp:coreProperties>
</file>