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290" autoAdjust="0"/>
  </p:normalViewPr>
  <p:slideViewPr>
    <p:cSldViewPr showGuides="1">
      <p:cViewPr>
        <p:scale>
          <a:sx n="80" d="100"/>
          <a:sy n="80" d="100"/>
        </p:scale>
        <p:origin x="-10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0003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69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7449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84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37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749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8639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3573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92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861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116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BE7CB-2728-4A11-BFAE-617C62D0D6DE}" type="datetimeFigureOut">
              <a:rPr lang="es-MX" smtClean="0"/>
              <a:t>18/10/2015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20063-A1DC-4EF4-9B03-396D56F72C7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65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81 Conector recto"/>
          <p:cNvCxnSpPr/>
          <p:nvPr/>
        </p:nvCxnSpPr>
        <p:spPr>
          <a:xfrm>
            <a:off x="1461704" y="5376701"/>
            <a:ext cx="4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"/>
          <p:cNvCxnSpPr>
            <a:stCxn id="15" idx="3"/>
            <a:endCxn id="38" idx="1"/>
          </p:cNvCxnSpPr>
          <p:nvPr/>
        </p:nvCxnSpPr>
        <p:spPr>
          <a:xfrm flipV="1">
            <a:off x="2700344" y="1643437"/>
            <a:ext cx="4311348" cy="106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46 Conector recto"/>
          <p:cNvCxnSpPr>
            <a:stCxn id="5" idx="2"/>
            <a:endCxn id="19" idx="0"/>
          </p:cNvCxnSpPr>
          <p:nvPr/>
        </p:nvCxnSpPr>
        <p:spPr>
          <a:xfrm flipH="1">
            <a:off x="4572000" y="404664"/>
            <a:ext cx="352137" cy="1238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Rectángulo redondeado"/>
          <p:cNvSpPr/>
          <p:nvPr/>
        </p:nvSpPr>
        <p:spPr>
          <a:xfrm>
            <a:off x="3388688" y="0"/>
            <a:ext cx="3070897" cy="40466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ORIENTACIÓN A RESULTADOS </a:t>
            </a:r>
            <a:endParaRPr lang="es-MX" sz="1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1639689" y="4869160"/>
            <a:ext cx="2041889" cy="9647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u="sng" dirty="0">
                <a:solidFill>
                  <a:schemeClr val="tx1"/>
                </a:solidFill>
                <a:latin typeface="Arial Rounded MT Bold" panose="020F0704030504030204" pitchFamily="34" charset="0"/>
              </a:rPr>
              <a:t>Formulación </a:t>
            </a:r>
            <a:r>
              <a:rPr lang="es-MX" sz="1000" u="sng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Directa.</a:t>
            </a:r>
            <a:r>
              <a:rPr lang="es-MX" sz="10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El</a:t>
            </a:r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desempeño es traducido en niveles de gasto. Propósito es racionalización de la asignación </a:t>
            </a:r>
            <a:r>
              <a:rPr lang="es-MX" sz="10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presupuesta.l</a:t>
            </a:r>
            <a:endParaRPr lang="es-MX" sz="1000" u="sng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6998765" y="404664"/>
            <a:ext cx="1167371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Rounded MT Bold" panose="020F0704030504030204" pitchFamily="34" charset="0"/>
              </a:rPr>
              <a:t>distributiva</a:t>
            </a:r>
            <a:endParaRPr lang="es-MX" sz="1400" dirty="0">
              <a:latin typeface="Arial Rounded MT Bold" panose="020F0704030504030204" pitchFamily="34" charset="0"/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6998765" y="743497"/>
            <a:ext cx="100527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Arial Rounded MT Bold" panose="020F0704030504030204" pitchFamily="34" charset="0"/>
              </a:rPr>
              <a:t>operativa</a:t>
            </a:r>
            <a:endParaRPr lang="es-MX" sz="1400" dirty="0">
              <a:latin typeface="Arial Rounded MT Bold" panose="020F0704030504030204" pitchFamily="34" charset="0"/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3265963" y="538808"/>
            <a:ext cx="3394269" cy="39509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MEJORAR LA CALIDAD Y EFICIENCIA  ( siempre y cuando exista una evaluación de desempeño).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5" name="14 Rectángulo redondeado"/>
          <p:cNvSpPr/>
          <p:nvPr/>
        </p:nvSpPr>
        <p:spPr>
          <a:xfrm>
            <a:off x="1263255" y="1526010"/>
            <a:ext cx="1437089" cy="4468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OCDE</a:t>
            </a:r>
            <a:endParaRPr lang="es-MX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276582" y="2134017"/>
            <a:ext cx="2958400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000" dirty="0" smtClean="0">
                <a:latin typeface="Arial Rounded MT Bold" panose="020F0704030504030204" pitchFamily="34" charset="0"/>
              </a:rPr>
              <a:t>Conjunto de mecanismos mediante los cuales es posible establecer una relación entre las decisiones y asignaciones futuras del gasto  </a:t>
            </a:r>
            <a:r>
              <a:rPr lang="es-MX" sz="1000" dirty="0">
                <a:latin typeface="Arial Rounded MT Bold" panose="020F0704030504030204" pitchFamily="34" charset="0"/>
              </a:rPr>
              <a:t>p</a:t>
            </a:r>
            <a:r>
              <a:rPr lang="es-MX" sz="1000" dirty="0" smtClean="0">
                <a:latin typeface="Arial Rounded MT Bold" panose="020F0704030504030204" pitchFamily="34" charset="0"/>
              </a:rPr>
              <a:t>ublico y una serie de resultados medibles. </a:t>
            </a:r>
            <a:endParaRPr lang="es-MX" sz="1000" dirty="0" smtClean="0">
              <a:latin typeface="Arial Rounded MT Bold" panose="020F0704030504030204" pitchFamily="34" charset="0"/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3920403" y="1643437"/>
            <a:ext cx="1303194" cy="52795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err="1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PbR</a:t>
            </a:r>
            <a:endParaRPr lang="es-MX" sz="24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22 Rectángulo redondeado"/>
          <p:cNvSpPr/>
          <p:nvPr/>
        </p:nvSpPr>
        <p:spPr>
          <a:xfrm>
            <a:off x="1907704" y="3205450"/>
            <a:ext cx="1790308" cy="79441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u="sng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Presentacional </a:t>
            </a:r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(anexa solo cierta información, y no hay relación entre el gasto y desempeño.). 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4" name="23 Rectángulo redondeado"/>
          <p:cNvSpPr/>
          <p:nvPr/>
        </p:nvSpPr>
        <p:spPr>
          <a:xfrm>
            <a:off x="1907704" y="4098771"/>
            <a:ext cx="1790307" cy="71956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u="sng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Informado </a:t>
            </a:r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 Resultados de evaluación no son criterio para asignación del gasto..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6" name="25 Rectángulo redondeado"/>
          <p:cNvSpPr/>
          <p:nvPr/>
        </p:nvSpPr>
        <p:spPr>
          <a:xfrm>
            <a:off x="3343104" y="982970"/>
            <a:ext cx="3317128" cy="39771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Nueva Lógica y Racionalidad en el Proceso Presupuestario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0" name="29 Rectángulo redondeado"/>
          <p:cNvSpPr/>
          <p:nvPr/>
        </p:nvSpPr>
        <p:spPr>
          <a:xfrm>
            <a:off x="5604397" y="2564904"/>
            <a:ext cx="2301980" cy="216381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Esquema Descentralizado..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2" name="31 Rectángulo redondeado"/>
          <p:cNvSpPr/>
          <p:nvPr/>
        </p:nvSpPr>
        <p:spPr>
          <a:xfrm>
            <a:off x="5568741" y="2780928"/>
            <a:ext cx="3341817" cy="49839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Dependencias coordinadoras: SHCP, SFP Y Coneval.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32 Rectángulo redondeado"/>
          <p:cNvSpPr/>
          <p:nvPr/>
        </p:nvSpPr>
        <p:spPr>
          <a:xfrm>
            <a:off x="172504" y="3285492"/>
            <a:ext cx="1133471" cy="428133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FORMATOS </a:t>
            </a:r>
          </a:p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GENERICOS 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8" name="37 Rectángulo redondeado"/>
          <p:cNvSpPr/>
          <p:nvPr/>
        </p:nvSpPr>
        <p:spPr>
          <a:xfrm>
            <a:off x="7011692" y="1420003"/>
            <a:ext cx="1437089" cy="44686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Panorama en México </a:t>
            </a:r>
            <a:endParaRPr lang="es-MX" sz="12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9" name="38 Rectángulo redondeado"/>
          <p:cNvSpPr/>
          <p:nvPr/>
        </p:nvSpPr>
        <p:spPr>
          <a:xfrm>
            <a:off x="5628206" y="5264764"/>
            <a:ext cx="3272631" cy="22387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Se busca implementación tipo Presentacional. 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0" name="39 Rectángulo redondeado"/>
          <p:cNvSpPr/>
          <p:nvPr/>
        </p:nvSpPr>
        <p:spPr>
          <a:xfrm>
            <a:off x="5631945" y="5559175"/>
            <a:ext cx="3268892" cy="73192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Ajustar las etapas de planeación (alineadas al PND) , programación  (obligación de sujetarse a cambios en la estructura) (metas y calendarios) y aprobación final. 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1" name="40 Rectángulo redondeado"/>
          <p:cNvSpPr/>
          <p:nvPr/>
        </p:nvSpPr>
        <p:spPr>
          <a:xfrm>
            <a:off x="5631946" y="6305193"/>
            <a:ext cx="3278612" cy="447748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Abandonar la asignación del gasto incremental. SED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2" name="41 Rectángulo redondeado"/>
          <p:cNvSpPr/>
          <p:nvPr/>
        </p:nvSpPr>
        <p:spPr>
          <a:xfrm>
            <a:off x="5558852" y="2046789"/>
            <a:ext cx="3345166" cy="320316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2009 con Zedillo tuvo un impacto mínimo. (SED Y NEP)  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3" name="42 Rectángulo redondeado"/>
          <p:cNvSpPr/>
          <p:nvPr/>
        </p:nvSpPr>
        <p:spPr>
          <a:xfrm>
            <a:off x="5583155" y="2367105"/>
            <a:ext cx="2854964" cy="19779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Con Calderón mayor interés. 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4" name="43 Rectángulo redondeado"/>
          <p:cNvSpPr/>
          <p:nvPr/>
        </p:nvSpPr>
        <p:spPr>
          <a:xfrm>
            <a:off x="5505624" y="3284984"/>
            <a:ext cx="3398393" cy="876019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Creación de reglas, normativas, métodos, procedimientos que buscan ajustar instrumentalmente la forma en la que se realizaba el proceso de presupuestación del Ejecutivo.. </a:t>
            </a:r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(SHCP)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5" name="44 Rectángulo redondeado"/>
          <p:cNvSpPr/>
          <p:nvPr/>
        </p:nvSpPr>
        <p:spPr>
          <a:xfrm>
            <a:off x="5434450" y="4118376"/>
            <a:ext cx="3529961" cy="1110824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s-MX" sz="1000" dirty="0" smtClean="0">
                <a:solidFill>
                  <a:schemeClr val="tx1"/>
                </a:solidFill>
                <a:latin typeface="Arial Rounded MT Bold" panose="020F0704030504030204" pitchFamily="34" charset="0"/>
              </a:rPr>
              <a:t>Permite apoyar las decisiones presupuestarias en información que sistemáticamente incorpora consideraciones sobre resultados del ejercicio de los recursos, para mejorar la calidad del gasto público federal y promover una más adecuada rendición de cuentas. (SHCP)</a:t>
            </a:r>
            <a:endParaRPr lang="es-MX" sz="1000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55" name="54 Conector recto"/>
          <p:cNvCxnSpPr/>
          <p:nvPr/>
        </p:nvCxnSpPr>
        <p:spPr>
          <a:xfrm>
            <a:off x="5293978" y="1972878"/>
            <a:ext cx="0" cy="4332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5293978" y="1972878"/>
            <a:ext cx="2137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"/>
          <p:cNvCxnSpPr/>
          <p:nvPr/>
        </p:nvCxnSpPr>
        <p:spPr>
          <a:xfrm flipV="1">
            <a:off x="7512340" y="1866871"/>
            <a:ext cx="147787" cy="106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62 Conector recto"/>
          <p:cNvCxnSpPr>
            <a:endCxn id="42" idx="1"/>
          </p:cNvCxnSpPr>
          <p:nvPr/>
        </p:nvCxnSpPr>
        <p:spPr>
          <a:xfrm>
            <a:off x="5293978" y="2171386"/>
            <a:ext cx="264874" cy="35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5315800" y="2450220"/>
            <a:ext cx="2648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64 Conector recto"/>
          <p:cNvCxnSpPr/>
          <p:nvPr/>
        </p:nvCxnSpPr>
        <p:spPr>
          <a:xfrm>
            <a:off x="5318281" y="2651268"/>
            <a:ext cx="2648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5293978" y="2996952"/>
            <a:ext cx="2648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66 Conector recto"/>
          <p:cNvCxnSpPr/>
          <p:nvPr/>
        </p:nvCxnSpPr>
        <p:spPr>
          <a:xfrm>
            <a:off x="5302013" y="3713624"/>
            <a:ext cx="2648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67 Conector recto"/>
          <p:cNvCxnSpPr/>
          <p:nvPr/>
        </p:nvCxnSpPr>
        <p:spPr>
          <a:xfrm>
            <a:off x="5292080" y="4692207"/>
            <a:ext cx="2648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68 Conector recto"/>
          <p:cNvCxnSpPr/>
          <p:nvPr/>
        </p:nvCxnSpPr>
        <p:spPr>
          <a:xfrm>
            <a:off x="5373187" y="5376701"/>
            <a:ext cx="2648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"/>
          <p:cNvCxnSpPr>
            <a:endCxn id="40" idx="1"/>
          </p:cNvCxnSpPr>
          <p:nvPr/>
        </p:nvCxnSpPr>
        <p:spPr>
          <a:xfrm>
            <a:off x="5293978" y="5783050"/>
            <a:ext cx="337967" cy="142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72 Conector recto"/>
          <p:cNvCxnSpPr/>
          <p:nvPr/>
        </p:nvCxnSpPr>
        <p:spPr>
          <a:xfrm>
            <a:off x="5322034" y="6291105"/>
            <a:ext cx="337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74 Conector recto"/>
          <p:cNvCxnSpPr>
            <a:stCxn id="15" idx="2"/>
          </p:cNvCxnSpPr>
          <p:nvPr/>
        </p:nvCxnSpPr>
        <p:spPr>
          <a:xfrm flipH="1">
            <a:off x="1907704" y="1972878"/>
            <a:ext cx="74096" cy="145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76 Conector recto"/>
          <p:cNvCxnSpPr/>
          <p:nvPr/>
        </p:nvCxnSpPr>
        <p:spPr>
          <a:xfrm>
            <a:off x="1461705" y="3429000"/>
            <a:ext cx="0" cy="1922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79 Conector recto"/>
          <p:cNvCxnSpPr/>
          <p:nvPr/>
        </p:nvCxnSpPr>
        <p:spPr>
          <a:xfrm>
            <a:off x="1305975" y="3429000"/>
            <a:ext cx="60172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"/>
          <p:cNvCxnSpPr/>
          <p:nvPr/>
        </p:nvCxnSpPr>
        <p:spPr>
          <a:xfrm>
            <a:off x="1498753" y="4385311"/>
            <a:ext cx="44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"/>
          <p:cNvCxnSpPr>
            <a:stCxn id="15" idx="1"/>
          </p:cNvCxnSpPr>
          <p:nvPr/>
        </p:nvCxnSpPr>
        <p:spPr>
          <a:xfrm flipH="1">
            <a:off x="172504" y="1749444"/>
            <a:ext cx="1090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87 Conector recto"/>
          <p:cNvCxnSpPr/>
          <p:nvPr/>
        </p:nvCxnSpPr>
        <p:spPr>
          <a:xfrm>
            <a:off x="172504" y="1749444"/>
            <a:ext cx="0" cy="17501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"/>
          <p:cNvCxnSpPr>
            <a:stCxn id="14" idx="3"/>
            <a:endCxn id="11" idx="1"/>
          </p:cNvCxnSpPr>
          <p:nvPr/>
        </p:nvCxnSpPr>
        <p:spPr>
          <a:xfrm flipV="1">
            <a:off x="6660232" y="558553"/>
            <a:ext cx="338533" cy="177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93 Conector recto"/>
          <p:cNvCxnSpPr>
            <a:stCxn id="14" idx="3"/>
            <a:endCxn id="13" idx="1"/>
          </p:cNvCxnSpPr>
          <p:nvPr/>
        </p:nvCxnSpPr>
        <p:spPr>
          <a:xfrm>
            <a:off x="6660232" y="736357"/>
            <a:ext cx="338533" cy="16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1613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252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6</cp:revision>
  <dcterms:created xsi:type="dcterms:W3CDTF">2015-10-19T03:04:07Z</dcterms:created>
  <dcterms:modified xsi:type="dcterms:W3CDTF">2015-10-19T04:21:49Z</dcterms:modified>
</cp:coreProperties>
</file>