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57" r:id="rId3"/>
    <p:sldId id="258" r:id="rId4"/>
    <p:sldId id="259" r:id="rId5"/>
    <p:sldId id="261" r:id="rId6"/>
    <p:sldId id="262" r:id="rId7"/>
    <p:sldId id="263" r:id="rId8"/>
    <p:sldId id="267" r:id="rId9"/>
    <p:sldId id="266" r:id="rId10"/>
    <p:sldId id="268" r:id="rId1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61044D-56BD-4535-94ED-0E94FFA01B2D}"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s-MX"/>
        </a:p>
      </dgm:t>
    </dgm:pt>
    <dgm:pt modelId="{E05D4B09-94C4-4EC4-A946-9F156A16ACF9}">
      <dgm:prSet phldrT="[Texto]"/>
      <dgm:spPr/>
      <dgm:t>
        <a:bodyPr/>
        <a:lstStyle/>
        <a:p>
          <a:r>
            <a:rPr lang="es-MX" b="1" dirty="0" smtClean="0"/>
            <a:t>Actividades</a:t>
          </a:r>
          <a:endParaRPr lang="es-MX" b="1" dirty="0"/>
        </a:p>
      </dgm:t>
    </dgm:pt>
    <dgm:pt modelId="{546BF44F-16AC-4964-B901-4FCBDF4503A9}" type="parTrans" cxnId="{8F783D34-24C8-4AAC-8650-9B09239ADCD1}">
      <dgm:prSet/>
      <dgm:spPr/>
      <dgm:t>
        <a:bodyPr/>
        <a:lstStyle/>
        <a:p>
          <a:endParaRPr lang="es-MX"/>
        </a:p>
      </dgm:t>
    </dgm:pt>
    <dgm:pt modelId="{B2A64F22-BA7B-4EE8-9A96-E7FF9D5A681A}" type="sibTrans" cxnId="{8F783D34-24C8-4AAC-8650-9B09239ADCD1}">
      <dgm:prSet/>
      <dgm:spPr/>
      <dgm:t>
        <a:bodyPr/>
        <a:lstStyle/>
        <a:p>
          <a:endParaRPr lang="es-MX"/>
        </a:p>
      </dgm:t>
    </dgm:pt>
    <dgm:pt modelId="{F75321E4-215B-452A-9721-19F33482A42A}">
      <dgm:prSet phldrT="[Texto]"/>
      <dgm:spPr/>
      <dgm:t>
        <a:bodyPr/>
        <a:lstStyle/>
        <a:p>
          <a:r>
            <a:rPr lang="es-MX" dirty="0" smtClean="0"/>
            <a:t>Formación de temas específicos al personal, para visualizar las principales problemáticas de desigualdad de género. </a:t>
          </a:r>
          <a:endParaRPr lang="es-MX" dirty="0"/>
        </a:p>
      </dgm:t>
    </dgm:pt>
    <dgm:pt modelId="{879B090A-4444-40AC-B67B-3BE158C13E7D}" type="parTrans" cxnId="{10E8FA52-ECFF-4F11-9D6A-8760F89635A5}">
      <dgm:prSet/>
      <dgm:spPr/>
      <dgm:t>
        <a:bodyPr/>
        <a:lstStyle/>
        <a:p>
          <a:endParaRPr lang="es-MX"/>
        </a:p>
      </dgm:t>
    </dgm:pt>
    <dgm:pt modelId="{D4C70E8A-D567-41B8-8BC5-9C67B02F8D0C}" type="sibTrans" cxnId="{10E8FA52-ECFF-4F11-9D6A-8760F89635A5}">
      <dgm:prSet/>
      <dgm:spPr/>
      <dgm:t>
        <a:bodyPr/>
        <a:lstStyle/>
        <a:p>
          <a:endParaRPr lang="es-MX"/>
        </a:p>
      </dgm:t>
    </dgm:pt>
    <dgm:pt modelId="{868D45C3-47D6-412D-956F-3E07A85F648F}">
      <dgm:prSet phldrT="[Texto]"/>
      <dgm:spPr/>
      <dgm:t>
        <a:bodyPr/>
        <a:lstStyle/>
        <a:p>
          <a:r>
            <a:rPr lang="es-MX" dirty="0" smtClean="0"/>
            <a:t>suscripción de convenios</a:t>
          </a:r>
          <a:endParaRPr lang="es-MX" dirty="0"/>
        </a:p>
      </dgm:t>
    </dgm:pt>
    <dgm:pt modelId="{E8B66502-E736-4CDA-80C0-BA7FF5391958}" type="parTrans" cxnId="{2617021E-4707-437B-A57C-B7214261FCA2}">
      <dgm:prSet/>
      <dgm:spPr/>
      <dgm:t>
        <a:bodyPr/>
        <a:lstStyle/>
        <a:p>
          <a:endParaRPr lang="es-MX"/>
        </a:p>
      </dgm:t>
    </dgm:pt>
    <dgm:pt modelId="{1A5B054D-2A30-4E86-9285-6BF7934F143A}" type="sibTrans" cxnId="{2617021E-4707-437B-A57C-B7214261FCA2}">
      <dgm:prSet/>
      <dgm:spPr/>
      <dgm:t>
        <a:bodyPr/>
        <a:lstStyle/>
        <a:p>
          <a:endParaRPr lang="es-MX"/>
        </a:p>
      </dgm:t>
    </dgm:pt>
    <dgm:pt modelId="{6FF99CD5-BA63-4636-ADC0-E7EFB916F0BC}">
      <dgm:prSet phldrT="[Texto]"/>
      <dgm:spPr/>
      <dgm:t>
        <a:bodyPr/>
        <a:lstStyle/>
        <a:p>
          <a:r>
            <a:rPr lang="es-MX" dirty="0" smtClean="0"/>
            <a:t>Autorización de recursos</a:t>
          </a:r>
          <a:endParaRPr lang="es-MX" dirty="0"/>
        </a:p>
      </dgm:t>
    </dgm:pt>
    <dgm:pt modelId="{4CA62088-CE74-4359-953E-E03F89ABA071}" type="parTrans" cxnId="{BE85496D-A0CD-4654-ACC3-0367FCAD2DD4}">
      <dgm:prSet/>
      <dgm:spPr/>
      <dgm:t>
        <a:bodyPr/>
        <a:lstStyle/>
        <a:p>
          <a:endParaRPr lang="es-MX"/>
        </a:p>
      </dgm:t>
    </dgm:pt>
    <dgm:pt modelId="{4D2D6EC0-2FB3-41A8-BA74-842EE59DDE4E}" type="sibTrans" cxnId="{BE85496D-A0CD-4654-ACC3-0367FCAD2DD4}">
      <dgm:prSet/>
      <dgm:spPr/>
      <dgm:t>
        <a:bodyPr/>
        <a:lstStyle/>
        <a:p>
          <a:endParaRPr lang="es-MX"/>
        </a:p>
      </dgm:t>
    </dgm:pt>
    <dgm:pt modelId="{27D7E730-38B8-47E4-9263-6A430BFA7A68}">
      <dgm:prSet phldrT="[Texto]"/>
      <dgm:spPr/>
      <dgm:t>
        <a:bodyPr/>
        <a:lstStyle/>
        <a:p>
          <a:r>
            <a:rPr lang="es-MX" dirty="0" smtClean="0"/>
            <a:t>Asesoría para la elaboración y ejecución del proyecto. </a:t>
          </a:r>
          <a:endParaRPr lang="es-MX" dirty="0"/>
        </a:p>
      </dgm:t>
    </dgm:pt>
    <dgm:pt modelId="{075B9020-83C9-4DB5-B9B1-6613B3B7605C}" type="parTrans" cxnId="{4C3CCA95-51E8-45ED-81D9-0465B70C7E1E}">
      <dgm:prSet/>
      <dgm:spPr/>
      <dgm:t>
        <a:bodyPr/>
        <a:lstStyle/>
        <a:p>
          <a:endParaRPr lang="es-MX"/>
        </a:p>
      </dgm:t>
    </dgm:pt>
    <dgm:pt modelId="{2E1419DF-D91A-4823-BA00-DAD03415A054}" type="sibTrans" cxnId="{4C3CCA95-51E8-45ED-81D9-0465B70C7E1E}">
      <dgm:prSet/>
      <dgm:spPr/>
      <dgm:t>
        <a:bodyPr/>
        <a:lstStyle/>
        <a:p>
          <a:endParaRPr lang="es-MX"/>
        </a:p>
      </dgm:t>
    </dgm:pt>
    <dgm:pt modelId="{4AE63A90-FCC7-499F-8724-8CC6E7608B34}">
      <dgm:prSet phldrT="[Texto]"/>
      <dgm:spPr/>
      <dgm:t>
        <a:bodyPr/>
        <a:lstStyle/>
        <a:p>
          <a:r>
            <a:rPr lang="es-MX" dirty="0" smtClean="0"/>
            <a:t>Capacitación para operación. </a:t>
          </a:r>
          <a:endParaRPr lang="es-MX" dirty="0"/>
        </a:p>
      </dgm:t>
    </dgm:pt>
    <dgm:pt modelId="{45CCD278-36C1-45FF-80BF-B9E24BAED90A}" type="parTrans" cxnId="{195D8005-753B-4D91-98FA-96784B29070C}">
      <dgm:prSet/>
      <dgm:spPr/>
      <dgm:t>
        <a:bodyPr/>
        <a:lstStyle/>
        <a:p>
          <a:endParaRPr lang="es-MX"/>
        </a:p>
      </dgm:t>
    </dgm:pt>
    <dgm:pt modelId="{70788584-1AC1-446C-BEEE-B696C386FFBB}" type="sibTrans" cxnId="{195D8005-753B-4D91-98FA-96784B29070C}">
      <dgm:prSet/>
      <dgm:spPr/>
      <dgm:t>
        <a:bodyPr/>
        <a:lstStyle/>
        <a:p>
          <a:endParaRPr lang="es-MX"/>
        </a:p>
      </dgm:t>
    </dgm:pt>
    <dgm:pt modelId="{D0D2CBE1-7E91-4E62-87A8-2B475EEBDD0F}">
      <dgm:prSet phldrT="[Texto]"/>
      <dgm:spPr/>
      <dgm:t>
        <a:bodyPr/>
        <a:lstStyle/>
        <a:p>
          <a:r>
            <a:rPr lang="es-MX" dirty="0" smtClean="0"/>
            <a:t>Construcción de redes entre actores estratégicos e instancias de las mujeres. </a:t>
          </a:r>
          <a:endParaRPr lang="es-MX" dirty="0"/>
        </a:p>
      </dgm:t>
    </dgm:pt>
    <dgm:pt modelId="{E40E0433-9A71-4B66-A1D6-2C35F127A070}" type="parTrans" cxnId="{575CA615-98FE-4D17-99FE-D8E51585FC74}">
      <dgm:prSet/>
      <dgm:spPr/>
      <dgm:t>
        <a:bodyPr/>
        <a:lstStyle/>
        <a:p>
          <a:endParaRPr lang="es-MX"/>
        </a:p>
      </dgm:t>
    </dgm:pt>
    <dgm:pt modelId="{861F5DB5-FB9A-4640-B806-E9DE3052F797}" type="sibTrans" cxnId="{575CA615-98FE-4D17-99FE-D8E51585FC74}">
      <dgm:prSet/>
      <dgm:spPr/>
      <dgm:t>
        <a:bodyPr/>
        <a:lstStyle/>
        <a:p>
          <a:endParaRPr lang="es-MX"/>
        </a:p>
      </dgm:t>
    </dgm:pt>
    <dgm:pt modelId="{A8C97374-6FD1-49A4-B006-DBA73D9711D5}" type="pres">
      <dgm:prSet presAssocID="{7161044D-56BD-4535-94ED-0E94FFA01B2D}" presName="vert0" presStyleCnt="0">
        <dgm:presLayoutVars>
          <dgm:dir/>
          <dgm:animOne val="branch"/>
          <dgm:animLvl val="lvl"/>
        </dgm:presLayoutVars>
      </dgm:prSet>
      <dgm:spPr/>
    </dgm:pt>
    <dgm:pt modelId="{5121CB8A-7C24-44E7-AC0D-BDE01CE3C2D3}" type="pres">
      <dgm:prSet presAssocID="{E05D4B09-94C4-4EC4-A946-9F156A16ACF9}" presName="thickLine" presStyleLbl="alignNode1" presStyleIdx="0" presStyleCnt="1"/>
      <dgm:spPr/>
    </dgm:pt>
    <dgm:pt modelId="{F053510E-A0A7-4BD0-A1A1-BC7332EF2C2B}" type="pres">
      <dgm:prSet presAssocID="{E05D4B09-94C4-4EC4-A946-9F156A16ACF9}" presName="horz1" presStyleCnt="0"/>
      <dgm:spPr/>
    </dgm:pt>
    <dgm:pt modelId="{6AC3629A-2241-4EB9-BA75-EDAFE1D1B247}" type="pres">
      <dgm:prSet presAssocID="{E05D4B09-94C4-4EC4-A946-9F156A16ACF9}" presName="tx1" presStyleLbl="revTx" presStyleIdx="0" presStyleCnt="7"/>
      <dgm:spPr/>
      <dgm:t>
        <a:bodyPr/>
        <a:lstStyle/>
        <a:p>
          <a:endParaRPr lang="es-MX"/>
        </a:p>
      </dgm:t>
    </dgm:pt>
    <dgm:pt modelId="{75FED9D6-5245-4136-9835-A58AF7C2FC2B}" type="pres">
      <dgm:prSet presAssocID="{E05D4B09-94C4-4EC4-A946-9F156A16ACF9}" presName="vert1" presStyleCnt="0"/>
      <dgm:spPr/>
    </dgm:pt>
    <dgm:pt modelId="{C1169F99-D8F0-4818-8E45-ED6DA12413F2}" type="pres">
      <dgm:prSet presAssocID="{F75321E4-215B-452A-9721-19F33482A42A}" presName="vertSpace2a" presStyleCnt="0"/>
      <dgm:spPr/>
    </dgm:pt>
    <dgm:pt modelId="{D5D4DB21-5765-43C3-9F80-76555C7869CC}" type="pres">
      <dgm:prSet presAssocID="{F75321E4-215B-452A-9721-19F33482A42A}" presName="horz2" presStyleCnt="0"/>
      <dgm:spPr/>
    </dgm:pt>
    <dgm:pt modelId="{F4DACC12-B4D3-4B55-A153-DD4209FC861A}" type="pres">
      <dgm:prSet presAssocID="{F75321E4-215B-452A-9721-19F33482A42A}" presName="horzSpace2" presStyleCnt="0"/>
      <dgm:spPr/>
    </dgm:pt>
    <dgm:pt modelId="{8587A779-98E9-4B09-A357-7E956DB626A8}" type="pres">
      <dgm:prSet presAssocID="{F75321E4-215B-452A-9721-19F33482A42A}" presName="tx2" presStyleLbl="revTx" presStyleIdx="1" presStyleCnt="7"/>
      <dgm:spPr/>
      <dgm:t>
        <a:bodyPr/>
        <a:lstStyle/>
        <a:p>
          <a:endParaRPr lang="es-MX"/>
        </a:p>
      </dgm:t>
    </dgm:pt>
    <dgm:pt modelId="{2F938DF6-C939-434E-8BD4-A95A612E95CA}" type="pres">
      <dgm:prSet presAssocID="{F75321E4-215B-452A-9721-19F33482A42A}" presName="vert2" presStyleCnt="0"/>
      <dgm:spPr/>
    </dgm:pt>
    <dgm:pt modelId="{13C4EBCF-A8B8-4C29-864E-EDEA4EC2C8CB}" type="pres">
      <dgm:prSet presAssocID="{F75321E4-215B-452A-9721-19F33482A42A}" presName="thinLine2b" presStyleLbl="callout" presStyleIdx="0" presStyleCnt="6"/>
      <dgm:spPr/>
    </dgm:pt>
    <dgm:pt modelId="{230451DA-3A4D-4D01-AFC3-92CB896A8FC9}" type="pres">
      <dgm:prSet presAssocID="{F75321E4-215B-452A-9721-19F33482A42A}" presName="vertSpace2b" presStyleCnt="0"/>
      <dgm:spPr/>
    </dgm:pt>
    <dgm:pt modelId="{BF914917-1084-4D09-8D85-0A0655A84B23}" type="pres">
      <dgm:prSet presAssocID="{27D7E730-38B8-47E4-9263-6A430BFA7A68}" presName="horz2" presStyleCnt="0"/>
      <dgm:spPr/>
    </dgm:pt>
    <dgm:pt modelId="{F6F1CC0F-1CA9-4785-8B8E-5DE62FDB55A5}" type="pres">
      <dgm:prSet presAssocID="{27D7E730-38B8-47E4-9263-6A430BFA7A68}" presName="horzSpace2" presStyleCnt="0"/>
      <dgm:spPr/>
    </dgm:pt>
    <dgm:pt modelId="{CE852E2B-F150-4C26-85F8-12D8EE31D6AC}" type="pres">
      <dgm:prSet presAssocID="{27D7E730-38B8-47E4-9263-6A430BFA7A68}" presName="tx2" presStyleLbl="revTx" presStyleIdx="2" presStyleCnt="7"/>
      <dgm:spPr/>
      <dgm:t>
        <a:bodyPr/>
        <a:lstStyle/>
        <a:p>
          <a:endParaRPr lang="es-MX"/>
        </a:p>
      </dgm:t>
    </dgm:pt>
    <dgm:pt modelId="{C40518E2-B386-43AB-9FB5-7925DB404460}" type="pres">
      <dgm:prSet presAssocID="{27D7E730-38B8-47E4-9263-6A430BFA7A68}" presName="vert2" presStyleCnt="0"/>
      <dgm:spPr/>
    </dgm:pt>
    <dgm:pt modelId="{D0DA5CDF-8BB4-4D0C-BD1B-52B7673D360C}" type="pres">
      <dgm:prSet presAssocID="{27D7E730-38B8-47E4-9263-6A430BFA7A68}" presName="thinLine2b" presStyleLbl="callout" presStyleIdx="1" presStyleCnt="6"/>
      <dgm:spPr/>
    </dgm:pt>
    <dgm:pt modelId="{648CB595-A037-4A6F-A21B-9D24083764FD}" type="pres">
      <dgm:prSet presAssocID="{27D7E730-38B8-47E4-9263-6A430BFA7A68}" presName="vertSpace2b" presStyleCnt="0"/>
      <dgm:spPr/>
    </dgm:pt>
    <dgm:pt modelId="{C25102FF-CB90-4C82-B2A1-B90806E0DA5D}" type="pres">
      <dgm:prSet presAssocID="{4AE63A90-FCC7-499F-8724-8CC6E7608B34}" presName="horz2" presStyleCnt="0"/>
      <dgm:spPr/>
    </dgm:pt>
    <dgm:pt modelId="{4EBC7E02-EF1B-4F36-8939-C696A20D1E79}" type="pres">
      <dgm:prSet presAssocID="{4AE63A90-FCC7-499F-8724-8CC6E7608B34}" presName="horzSpace2" presStyleCnt="0"/>
      <dgm:spPr/>
    </dgm:pt>
    <dgm:pt modelId="{B4B29881-0F01-4135-8965-DF90715DE23D}" type="pres">
      <dgm:prSet presAssocID="{4AE63A90-FCC7-499F-8724-8CC6E7608B34}" presName="tx2" presStyleLbl="revTx" presStyleIdx="3" presStyleCnt="7"/>
      <dgm:spPr/>
      <dgm:t>
        <a:bodyPr/>
        <a:lstStyle/>
        <a:p>
          <a:endParaRPr lang="es-MX"/>
        </a:p>
      </dgm:t>
    </dgm:pt>
    <dgm:pt modelId="{C60A78BB-3807-4BC5-9EAE-44EDE7574355}" type="pres">
      <dgm:prSet presAssocID="{4AE63A90-FCC7-499F-8724-8CC6E7608B34}" presName="vert2" presStyleCnt="0"/>
      <dgm:spPr/>
    </dgm:pt>
    <dgm:pt modelId="{178D961C-3641-4458-903F-C0F3D75A41B1}" type="pres">
      <dgm:prSet presAssocID="{4AE63A90-FCC7-499F-8724-8CC6E7608B34}" presName="thinLine2b" presStyleLbl="callout" presStyleIdx="2" presStyleCnt="6"/>
      <dgm:spPr/>
    </dgm:pt>
    <dgm:pt modelId="{6FCD9D18-9803-4C38-B3F9-DA14C952986B}" type="pres">
      <dgm:prSet presAssocID="{4AE63A90-FCC7-499F-8724-8CC6E7608B34}" presName="vertSpace2b" presStyleCnt="0"/>
      <dgm:spPr/>
    </dgm:pt>
    <dgm:pt modelId="{57510E48-C2CC-48D8-82C5-598992B65986}" type="pres">
      <dgm:prSet presAssocID="{D0D2CBE1-7E91-4E62-87A8-2B475EEBDD0F}" presName="horz2" presStyleCnt="0"/>
      <dgm:spPr/>
    </dgm:pt>
    <dgm:pt modelId="{DF9AFFED-48F4-4E88-91EF-F5414E4FFFFA}" type="pres">
      <dgm:prSet presAssocID="{D0D2CBE1-7E91-4E62-87A8-2B475EEBDD0F}" presName="horzSpace2" presStyleCnt="0"/>
      <dgm:spPr/>
    </dgm:pt>
    <dgm:pt modelId="{F891E223-6821-4010-97AA-34386722B6E3}" type="pres">
      <dgm:prSet presAssocID="{D0D2CBE1-7E91-4E62-87A8-2B475EEBDD0F}" presName="tx2" presStyleLbl="revTx" presStyleIdx="4" presStyleCnt="7"/>
      <dgm:spPr/>
      <dgm:t>
        <a:bodyPr/>
        <a:lstStyle/>
        <a:p>
          <a:endParaRPr lang="es-MX"/>
        </a:p>
      </dgm:t>
    </dgm:pt>
    <dgm:pt modelId="{C2875E52-7725-45E3-A5A3-0F9CFD735D07}" type="pres">
      <dgm:prSet presAssocID="{D0D2CBE1-7E91-4E62-87A8-2B475EEBDD0F}" presName="vert2" presStyleCnt="0"/>
      <dgm:spPr/>
    </dgm:pt>
    <dgm:pt modelId="{F26D6E6D-B9E8-4080-9FE3-760CE7FB398E}" type="pres">
      <dgm:prSet presAssocID="{D0D2CBE1-7E91-4E62-87A8-2B475EEBDD0F}" presName="thinLine2b" presStyleLbl="callout" presStyleIdx="3" presStyleCnt="6"/>
      <dgm:spPr/>
    </dgm:pt>
    <dgm:pt modelId="{B4ABEB03-8C33-404D-9152-43C3B660635D}" type="pres">
      <dgm:prSet presAssocID="{D0D2CBE1-7E91-4E62-87A8-2B475EEBDD0F}" presName="vertSpace2b" presStyleCnt="0"/>
      <dgm:spPr/>
    </dgm:pt>
    <dgm:pt modelId="{216860FA-4A88-495B-98A3-01025E5C2A61}" type="pres">
      <dgm:prSet presAssocID="{6FF99CD5-BA63-4636-ADC0-E7EFB916F0BC}" presName="horz2" presStyleCnt="0"/>
      <dgm:spPr/>
    </dgm:pt>
    <dgm:pt modelId="{81D4E1A8-A927-4FE8-AA19-A2A6B0ED8354}" type="pres">
      <dgm:prSet presAssocID="{6FF99CD5-BA63-4636-ADC0-E7EFB916F0BC}" presName="horzSpace2" presStyleCnt="0"/>
      <dgm:spPr/>
    </dgm:pt>
    <dgm:pt modelId="{079B838D-7FED-4E2E-A45A-40FC0508EDA1}" type="pres">
      <dgm:prSet presAssocID="{6FF99CD5-BA63-4636-ADC0-E7EFB916F0BC}" presName="tx2" presStyleLbl="revTx" presStyleIdx="5" presStyleCnt="7"/>
      <dgm:spPr/>
      <dgm:t>
        <a:bodyPr/>
        <a:lstStyle/>
        <a:p>
          <a:endParaRPr lang="es-MX"/>
        </a:p>
      </dgm:t>
    </dgm:pt>
    <dgm:pt modelId="{BCE33FF4-8CB2-4AB9-9C72-B42A035D4C65}" type="pres">
      <dgm:prSet presAssocID="{6FF99CD5-BA63-4636-ADC0-E7EFB916F0BC}" presName="vert2" presStyleCnt="0"/>
      <dgm:spPr/>
    </dgm:pt>
    <dgm:pt modelId="{1FBED1E0-4050-4E9B-9BB9-F55F6DE1D008}" type="pres">
      <dgm:prSet presAssocID="{6FF99CD5-BA63-4636-ADC0-E7EFB916F0BC}" presName="thinLine2b" presStyleLbl="callout" presStyleIdx="4" presStyleCnt="6"/>
      <dgm:spPr/>
    </dgm:pt>
    <dgm:pt modelId="{72F2FCBF-1EBA-4D00-A0E8-C542D61DD7D9}" type="pres">
      <dgm:prSet presAssocID="{6FF99CD5-BA63-4636-ADC0-E7EFB916F0BC}" presName="vertSpace2b" presStyleCnt="0"/>
      <dgm:spPr/>
    </dgm:pt>
    <dgm:pt modelId="{5327EBF3-1CFF-4300-BE55-539CF10FA1AC}" type="pres">
      <dgm:prSet presAssocID="{868D45C3-47D6-412D-956F-3E07A85F648F}" presName="horz2" presStyleCnt="0"/>
      <dgm:spPr/>
    </dgm:pt>
    <dgm:pt modelId="{B994B6F5-20FB-491D-97BB-A924DF787486}" type="pres">
      <dgm:prSet presAssocID="{868D45C3-47D6-412D-956F-3E07A85F648F}" presName="horzSpace2" presStyleCnt="0"/>
      <dgm:spPr/>
    </dgm:pt>
    <dgm:pt modelId="{D5A324A1-6636-4056-B6F5-5903713BF0B2}" type="pres">
      <dgm:prSet presAssocID="{868D45C3-47D6-412D-956F-3E07A85F648F}" presName="tx2" presStyleLbl="revTx" presStyleIdx="6" presStyleCnt="7"/>
      <dgm:spPr/>
      <dgm:t>
        <a:bodyPr/>
        <a:lstStyle/>
        <a:p>
          <a:endParaRPr lang="es-MX"/>
        </a:p>
      </dgm:t>
    </dgm:pt>
    <dgm:pt modelId="{BFB368B5-EC3D-45BE-A3B5-B720863D4C0B}" type="pres">
      <dgm:prSet presAssocID="{868D45C3-47D6-412D-956F-3E07A85F648F}" presName="vert2" presStyleCnt="0"/>
      <dgm:spPr/>
    </dgm:pt>
    <dgm:pt modelId="{4D37A67A-D940-4521-B9D5-9D76711EB79C}" type="pres">
      <dgm:prSet presAssocID="{868D45C3-47D6-412D-956F-3E07A85F648F}" presName="thinLine2b" presStyleLbl="callout" presStyleIdx="5" presStyleCnt="6"/>
      <dgm:spPr/>
    </dgm:pt>
    <dgm:pt modelId="{2E163DB0-225E-4BB6-95C9-FF7884DA0F09}" type="pres">
      <dgm:prSet presAssocID="{868D45C3-47D6-412D-956F-3E07A85F648F}" presName="vertSpace2b" presStyleCnt="0"/>
      <dgm:spPr/>
    </dgm:pt>
  </dgm:ptLst>
  <dgm:cxnLst>
    <dgm:cxn modelId="{195D8005-753B-4D91-98FA-96784B29070C}" srcId="{E05D4B09-94C4-4EC4-A946-9F156A16ACF9}" destId="{4AE63A90-FCC7-499F-8724-8CC6E7608B34}" srcOrd="2" destOrd="0" parTransId="{45CCD278-36C1-45FF-80BF-B9E24BAED90A}" sibTransId="{70788584-1AC1-446C-BEEE-B696C386FFBB}"/>
    <dgm:cxn modelId="{86B8ABF0-DFEB-4FE1-9738-ACA7A502E25A}" type="presOf" srcId="{7161044D-56BD-4535-94ED-0E94FFA01B2D}" destId="{A8C97374-6FD1-49A4-B006-DBA73D9711D5}" srcOrd="0" destOrd="0" presId="urn:microsoft.com/office/officeart/2008/layout/LinedList"/>
    <dgm:cxn modelId="{3A033EDD-A5B3-4E7F-8AF4-A79C7CACDCEB}" type="presOf" srcId="{F75321E4-215B-452A-9721-19F33482A42A}" destId="{8587A779-98E9-4B09-A357-7E956DB626A8}" srcOrd="0" destOrd="0" presId="urn:microsoft.com/office/officeart/2008/layout/LinedList"/>
    <dgm:cxn modelId="{3222DFB3-004A-47C8-93F6-1FA52CB8AC95}" type="presOf" srcId="{868D45C3-47D6-412D-956F-3E07A85F648F}" destId="{D5A324A1-6636-4056-B6F5-5903713BF0B2}" srcOrd="0" destOrd="0" presId="urn:microsoft.com/office/officeart/2008/layout/LinedList"/>
    <dgm:cxn modelId="{575CA615-98FE-4D17-99FE-D8E51585FC74}" srcId="{E05D4B09-94C4-4EC4-A946-9F156A16ACF9}" destId="{D0D2CBE1-7E91-4E62-87A8-2B475EEBDD0F}" srcOrd="3" destOrd="0" parTransId="{E40E0433-9A71-4B66-A1D6-2C35F127A070}" sibTransId="{861F5DB5-FB9A-4640-B806-E9DE3052F797}"/>
    <dgm:cxn modelId="{8C8F0604-3659-4BCB-AF1E-5CD6886C571B}" type="presOf" srcId="{6FF99CD5-BA63-4636-ADC0-E7EFB916F0BC}" destId="{079B838D-7FED-4E2E-A45A-40FC0508EDA1}" srcOrd="0" destOrd="0" presId="urn:microsoft.com/office/officeart/2008/layout/LinedList"/>
    <dgm:cxn modelId="{10E8FA52-ECFF-4F11-9D6A-8760F89635A5}" srcId="{E05D4B09-94C4-4EC4-A946-9F156A16ACF9}" destId="{F75321E4-215B-452A-9721-19F33482A42A}" srcOrd="0" destOrd="0" parTransId="{879B090A-4444-40AC-B67B-3BE158C13E7D}" sibTransId="{D4C70E8A-D567-41B8-8BC5-9C67B02F8D0C}"/>
    <dgm:cxn modelId="{5C97B66A-581B-445D-ACA7-A8E23B5EF688}" type="presOf" srcId="{D0D2CBE1-7E91-4E62-87A8-2B475EEBDD0F}" destId="{F891E223-6821-4010-97AA-34386722B6E3}" srcOrd="0" destOrd="0" presId="urn:microsoft.com/office/officeart/2008/layout/LinedList"/>
    <dgm:cxn modelId="{A44E9614-5D13-4B72-8251-B8D2DE154651}" type="presOf" srcId="{4AE63A90-FCC7-499F-8724-8CC6E7608B34}" destId="{B4B29881-0F01-4135-8965-DF90715DE23D}" srcOrd="0" destOrd="0" presId="urn:microsoft.com/office/officeart/2008/layout/LinedList"/>
    <dgm:cxn modelId="{BE85496D-A0CD-4654-ACC3-0367FCAD2DD4}" srcId="{E05D4B09-94C4-4EC4-A946-9F156A16ACF9}" destId="{6FF99CD5-BA63-4636-ADC0-E7EFB916F0BC}" srcOrd="4" destOrd="0" parTransId="{4CA62088-CE74-4359-953E-E03F89ABA071}" sibTransId="{4D2D6EC0-2FB3-41A8-BA74-842EE59DDE4E}"/>
    <dgm:cxn modelId="{8F783D34-24C8-4AAC-8650-9B09239ADCD1}" srcId="{7161044D-56BD-4535-94ED-0E94FFA01B2D}" destId="{E05D4B09-94C4-4EC4-A946-9F156A16ACF9}" srcOrd="0" destOrd="0" parTransId="{546BF44F-16AC-4964-B901-4FCBDF4503A9}" sibTransId="{B2A64F22-BA7B-4EE8-9A96-E7FF9D5A681A}"/>
    <dgm:cxn modelId="{810FDC54-2906-4168-9FEF-4A7F74F8C5E6}" type="presOf" srcId="{E05D4B09-94C4-4EC4-A946-9F156A16ACF9}" destId="{6AC3629A-2241-4EB9-BA75-EDAFE1D1B247}" srcOrd="0" destOrd="0" presId="urn:microsoft.com/office/officeart/2008/layout/LinedList"/>
    <dgm:cxn modelId="{4C3CCA95-51E8-45ED-81D9-0465B70C7E1E}" srcId="{E05D4B09-94C4-4EC4-A946-9F156A16ACF9}" destId="{27D7E730-38B8-47E4-9263-6A430BFA7A68}" srcOrd="1" destOrd="0" parTransId="{075B9020-83C9-4DB5-B9B1-6613B3B7605C}" sibTransId="{2E1419DF-D91A-4823-BA00-DAD03415A054}"/>
    <dgm:cxn modelId="{2617021E-4707-437B-A57C-B7214261FCA2}" srcId="{E05D4B09-94C4-4EC4-A946-9F156A16ACF9}" destId="{868D45C3-47D6-412D-956F-3E07A85F648F}" srcOrd="5" destOrd="0" parTransId="{E8B66502-E736-4CDA-80C0-BA7FF5391958}" sibTransId="{1A5B054D-2A30-4E86-9285-6BF7934F143A}"/>
    <dgm:cxn modelId="{5CD33D18-5976-4CAF-B703-55D1E506520A}" type="presOf" srcId="{27D7E730-38B8-47E4-9263-6A430BFA7A68}" destId="{CE852E2B-F150-4C26-85F8-12D8EE31D6AC}" srcOrd="0" destOrd="0" presId="urn:microsoft.com/office/officeart/2008/layout/LinedList"/>
    <dgm:cxn modelId="{91614DDF-42A6-46D6-A884-E6764A0EA1BB}" type="presParOf" srcId="{A8C97374-6FD1-49A4-B006-DBA73D9711D5}" destId="{5121CB8A-7C24-44E7-AC0D-BDE01CE3C2D3}" srcOrd="0" destOrd="0" presId="urn:microsoft.com/office/officeart/2008/layout/LinedList"/>
    <dgm:cxn modelId="{6D91A630-BDAE-46A0-82B3-E7297245C321}" type="presParOf" srcId="{A8C97374-6FD1-49A4-B006-DBA73D9711D5}" destId="{F053510E-A0A7-4BD0-A1A1-BC7332EF2C2B}" srcOrd="1" destOrd="0" presId="urn:microsoft.com/office/officeart/2008/layout/LinedList"/>
    <dgm:cxn modelId="{27EBF3A8-955E-481D-9B47-15291CB84CF8}" type="presParOf" srcId="{F053510E-A0A7-4BD0-A1A1-BC7332EF2C2B}" destId="{6AC3629A-2241-4EB9-BA75-EDAFE1D1B247}" srcOrd="0" destOrd="0" presId="urn:microsoft.com/office/officeart/2008/layout/LinedList"/>
    <dgm:cxn modelId="{FAD906F3-E654-4DB9-AA22-163FAB682D20}" type="presParOf" srcId="{F053510E-A0A7-4BD0-A1A1-BC7332EF2C2B}" destId="{75FED9D6-5245-4136-9835-A58AF7C2FC2B}" srcOrd="1" destOrd="0" presId="urn:microsoft.com/office/officeart/2008/layout/LinedList"/>
    <dgm:cxn modelId="{EAF5DB1A-44EA-4323-8A74-1C0A97D0A983}" type="presParOf" srcId="{75FED9D6-5245-4136-9835-A58AF7C2FC2B}" destId="{C1169F99-D8F0-4818-8E45-ED6DA12413F2}" srcOrd="0" destOrd="0" presId="urn:microsoft.com/office/officeart/2008/layout/LinedList"/>
    <dgm:cxn modelId="{BE914B3E-EC33-4BDE-A616-2F22EC5A8674}" type="presParOf" srcId="{75FED9D6-5245-4136-9835-A58AF7C2FC2B}" destId="{D5D4DB21-5765-43C3-9F80-76555C7869CC}" srcOrd="1" destOrd="0" presId="urn:microsoft.com/office/officeart/2008/layout/LinedList"/>
    <dgm:cxn modelId="{7BF3511F-44B4-4854-975B-AD9121B80337}" type="presParOf" srcId="{D5D4DB21-5765-43C3-9F80-76555C7869CC}" destId="{F4DACC12-B4D3-4B55-A153-DD4209FC861A}" srcOrd="0" destOrd="0" presId="urn:microsoft.com/office/officeart/2008/layout/LinedList"/>
    <dgm:cxn modelId="{32312017-50CA-4943-A1FC-29CE421791DA}" type="presParOf" srcId="{D5D4DB21-5765-43C3-9F80-76555C7869CC}" destId="{8587A779-98E9-4B09-A357-7E956DB626A8}" srcOrd="1" destOrd="0" presId="urn:microsoft.com/office/officeart/2008/layout/LinedList"/>
    <dgm:cxn modelId="{A8178D2F-9E8D-46AA-80DD-62831D0EA3E8}" type="presParOf" srcId="{D5D4DB21-5765-43C3-9F80-76555C7869CC}" destId="{2F938DF6-C939-434E-8BD4-A95A612E95CA}" srcOrd="2" destOrd="0" presId="urn:microsoft.com/office/officeart/2008/layout/LinedList"/>
    <dgm:cxn modelId="{6306F3D9-1321-4A0F-908C-245B76B47E52}" type="presParOf" srcId="{75FED9D6-5245-4136-9835-A58AF7C2FC2B}" destId="{13C4EBCF-A8B8-4C29-864E-EDEA4EC2C8CB}" srcOrd="2" destOrd="0" presId="urn:microsoft.com/office/officeart/2008/layout/LinedList"/>
    <dgm:cxn modelId="{F0D6B625-D6C9-46A4-ADC0-F48D93F585BC}" type="presParOf" srcId="{75FED9D6-5245-4136-9835-A58AF7C2FC2B}" destId="{230451DA-3A4D-4D01-AFC3-92CB896A8FC9}" srcOrd="3" destOrd="0" presId="urn:microsoft.com/office/officeart/2008/layout/LinedList"/>
    <dgm:cxn modelId="{8417AD24-FB98-41BA-A826-1875CEB07CF7}" type="presParOf" srcId="{75FED9D6-5245-4136-9835-A58AF7C2FC2B}" destId="{BF914917-1084-4D09-8D85-0A0655A84B23}" srcOrd="4" destOrd="0" presId="urn:microsoft.com/office/officeart/2008/layout/LinedList"/>
    <dgm:cxn modelId="{319C23DC-B0E4-44B2-AC0A-D08F34FC35FF}" type="presParOf" srcId="{BF914917-1084-4D09-8D85-0A0655A84B23}" destId="{F6F1CC0F-1CA9-4785-8B8E-5DE62FDB55A5}" srcOrd="0" destOrd="0" presId="urn:microsoft.com/office/officeart/2008/layout/LinedList"/>
    <dgm:cxn modelId="{0B7E87BF-16FD-4F52-AC94-E28467D57B34}" type="presParOf" srcId="{BF914917-1084-4D09-8D85-0A0655A84B23}" destId="{CE852E2B-F150-4C26-85F8-12D8EE31D6AC}" srcOrd="1" destOrd="0" presId="urn:microsoft.com/office/officeart/2008/layout/LinedList"/>
    <dgm:cxn modelId="{3B933A3C-CE8E-47D5-BA80-FE891E27C6A2}" type="presParOf" srcId="{BF914917-1084-4D09-8D85-0A0655A84B23}" destId="{C40518E2-B386-43AB-9FB5-7925DB404460}" srcOrd="2" destOrd="0" presId="urn:microsoft.com/office/officeart/2008/layout/LinedList"/>
    <dgm:cxn modelId="{8EC70992-9CFE-44BF-9EC4-0C083A02D398}" type="presParOf" srcId="{75FED9D6-5245-4136-9835-A58AF7C2FC2B}" destId="{D0DA5CDF-8BB4-4D0C-BD1B-52B7673D360C}" srcOrd="5" destOrd="0" presId="urn:microsoft.com/office/officeart/2008/layout/LinedList"/>
    <dgm:cxn modelId="{FFAD07C3-2B38-4467-B011-8ABD9C9A8A54}" type="presParOf" srcId="{75FED9D6-5245-4136-9835-A58AF7C2FC2B}" destId="{648CB595-A037-4A6F-A21B-9D24083764FD}" srcOrd="6" destOrd="0" presId="urn:microsoft.com/office/officeart/2008/layout/LinedList"/>
    <dgm:cxn modelId="{138F6DB5-A322-430F-BEE1-2E676E8939A2}" type="presParOf" srcId="{75FED9D6-5245-4136-9835-A58AF7C2FC2B}" destId="{C25102FF-CB90-4C82-B2A1-B90806E0DA5D}" srcOrd="7" destOrd="0" presId="urn:microsoft.com/office/officeart/2008/layout/LinedList"/>
    <dgm:cxn modelId="{6085F340-4444-4E21-A4DB-DBC19EDDBB9B}" type="presParOf" srcId="{C25102FF-CB90-4C82-B2A1-B90806E0DA5D}" destId="{4EBC7E02-EF1B-4F36-8939-C696A20D1E79}" srcOrd="0" destOrd="0" presId="urn:microsoft.com/office/officeart/2008/layout/LinedList"/>
    <dgm:cxn modelId="{3E512540-AFC2-4D91-BFD6-BB4EA6CAE700}" type="presParOf" srcId="{C25102FF-CB90-4C82-B2A1-B90806E0DA5D}" destId="{B4B29881-0F01-4135-8965-DF90715DE23D}" srcOrd="1" destOrd="0" presId="urn:microsoft.com/office/officeart/2008/layout/LinedList"/>
    <dgm:cxn modelId="{B4ACF4EE-947B-43A1-9B4B-DCF82425AAAB}" type="presParOf" srcId="{C25102FF-CB90-4C82-B2A1-B90806E0DA5D}" destId="{C60A78BB-3807-4BC5-9EAE-44EDE7574355}" srcOrd="2" destOrd="0" presId="urn:microsoft.com/office/officeart/2008/layout/LinedList"/>
    <dgm:cxn modelId="{C125692D-D31A-4FD0-B5D6-F8E9A5732DE3}" type="presParOf" srcId="{75FED9D6-5245-4136-9835-A58AF7C2FC2B}" destId="{178D961C-3641-4458-903F-C0F3D75A41B1}" srcOrd="8" destOrd="0" presId="urn:microsoft.com/office/officeart/2008/layout/LinedList"/>
    <dgm:cxn modelId="{2A1B45C9-CF4A-4191-A295-D60B545D3386}" type="presParOf" srcId="{75FED9D6-5245-4136-9835-A58AF7C2FC2B}" destId="{6FCD9D18-9803-4C38-B3F9-DA14C952986B}" srcOrd="9" destOrd="0" presId="urn:microsoft.com/office/officeart/2008/layout/LinedList"/>
    <dgm:cxn modelId="{0F3F0526-93A4-45FD-A4D8-07E7B576D061}" type="presParOf" srcId="{75FED9D6-5245-4136-9835-A58AF7C2FC2B}" destId="{57510E48-C2CC-48D8-82C5-598992B65986}" srcOrd="10" destOrd="0" presId="urn:microsoft.com/office/officeart/2008/layout/LinedList"/>
    <dgm:cxn modelId="{6CCB4C24-662E-4245-BBA2-A8FA2579F0E8}" type="presParOf" srcId="{57510E48-C2CC-48D8-82C5-598992B65986}" destId="{DF9AFFED-48F4-4E88-91EF-F5414E4FFFFA}" srcOrd="0" destOrd="0" presId="urn:microsoft.com/office/officeart/2008/layout/LinedList"/>
    <dgm:cxn modelId="{D0E077DE-7652-4013-9364-EFC48E3B1F06}" type="presParOf" srcId="{57510E48-C2CC-48D8-82C5-598992B65986}" destId="{F891E223-6821-4010-97AA-34386722B6E3}" srcOrd="1" destOrd="0" presId="urn:microsoft.com/office/officeart/2008/layout/LinedList"/>
    <dgm:cxn modelId="{141C2D19-B4B7-4EC6-B2D5-2BB4CB5F1342}" type="presParOf" srcId="{57510E48-C2CC-48D8-82C5-598992B65986}" destId="{C2875E52-7725-45E3-A5A3-0F9CFD735D07}" srcOrd="2" destOrd="0" presId="urn:microsoft.com/office/officeart/2008/layout/LinedList"/>
    <dgm:cxn modelId="{2F653A05-90E1-485E-A641-F9CE1228CD28}" type="presParOf" srcId="{75FED9D6-5245-4136-9835-A58AF7C2FC2B}" destId="{F26D6E6D-B9E8-4080-9FE3-760CE7FB398E}" srcOrd="11" destOrd="0" presId="urn:microsoft.com/office/officeart/2008/layout/LinedList"/>
    <dgm:cxn modelId="{21A69844-1126-4552-9FA1-4B9E4396E1FE}" type="presParOf" srcId="{75FED9D6-5245-4136-9835-A58AF7C2FC2B}" destId="{B4ABEB03-8C33-404D-9152-43C3B660635D}" srcOrd="12" destOrd="0" presId="urn:microsoft.com/office/officeart/2008/layout/LinedList"/>
    <dgm:cxn modelId="{27B1F8E8-7D37-4F99-A710-CFFE5B4CAA74}" type="presParOf" srcId="{75FED9D6-5245-4136-9835-A58AF7C2FC2B}" destId="{216860FA-4A88-495B-98A3-01025E5C2A61}" srcOrd="13" destOrd="0" presId="urn:microsoft.com/office/officeart/2008/layout/LinedList"/>
    <dgm:cxn modelId="{5DBCC656-8C12-4A71-931D-A414A1A408D4}" type="presParOf" srcId="{216860FA-4A88-495B-98A3-01025E5C2A61}" destId="{81D4E1A8-A927-4FE8-AA19-A2A6B0ED8354}" srcOrd="0" destOrd="0" presId="urn:microsoft.com/office/officeart/2008/layout/LinedList"/>
    <dgm:cxn modelId="{12BC3BBE-9AED-4437-8557-D4959B0C4A5C}" type="presParOf" srcId="{216860FA-4A88-495B-98A3-01025E5C2A61}" destId="{079B838D-7FED-4E2E-A45A-40FC0508EDA1}" srcOrd="1" destOrd="0" presId="urn:microsoft.com/office/officeart/2008/layout/LinedList"/>
    <dgm:cxn modelId="{2F1CE0DB-AAA4-4F3F-BB05-475BC3548BDF}" type="presParOf" srcId="{216860FA-4A88-495B-98A3-01025E5C2A61}" destId="{BCE33FF4-8CB2-4AB9-9C72-B42A035D4C65}" srcOrd="2" destOrd="0" presId="urn:microsoft.com/office/officeart/2008/layout/LinedList"/>
    <dgm:cxn modelId="{5195C8E9-84D8-4857-BA80-ED8488A1FDEE}" type="presParOf" srcId="{75FED9D6-5245-4136-9835-A58AF7C2FC2B}" destId="{1FBED1E0-4050-4E9B-9BB9-F55F6DE1D008}" srcOrd="14" destOrd="0" presId="urn:microsoft.com/office/officeart/2008/layout/LinedList"/>
    <dgm:cxn modelId="{BB293F2E-BF7B-448F-B7BC-0395080267C5}" type="presParOf" srcId="{75FED9D6-5245-4136-9835-A58AF7C2FC2B}" destId="{72F2FCBF-1EBA-4D00-A0E8-C542D61DD7D9}" srcOrd="15" destOrd="0" presId="urn:microsoft.com/office/officeart/2008/layout/LinedList"/>
    <dgm:cxn modelId="{EB1FF90E-89E9-4F65-9211-9341D3A8E4E1}" type="presParOf" srcId="{75FED9D6-5245-4136-9835-A58AF7C2FC2B}" destId="{5327EBF3-1CFF-4300-BE55-539CF10FA1AC}" srcOrd="16" destOrd="0" presId="urn:microsoft.com/office/officeart/2008/layout/LinedList"/>
    <dgm:cxn modelId="{1C7CB144-7D06-44C3-9517-0B1961A68C77}" type="presParOf" srcId="{5327EBF3-1CFF-4300-BE55-539CF10FA1AC}" destId="{B994B6F5-20FB-491D-97BB-A924DF787486}" srcOrd="0" destOrd="0" presId="urn:microsoft.com/office/officeart/2008/layout/LinedList"/>
    <dgm:cxn modelId="{071A00B0-8371-4860-90CF-DA0795FB44E2}" type="presParOf" srcId="{5327EBF3-1CFF-4300-BE55-539CF10FA1AC}" destId="{D5A324A1-6636-4056-B6F5-5903713BF0B2}" srcOrd="1" destOrd="0" presId="urn:microsoft.com/office/officeart/2008/layout/LinedList"/>
    <dgm:cxn modelId="{74178545-C92E-40DC-A4EF-0498918D5B01}" type="presParOf" srcId="{5327EBF3-1CFF-4300-BE55-539CF10FA1AC}" destId="{BFB368B5-EC3D-45BE-A3B5-B720863D4C0B}" srcOrd="2" destOrd="0" presId="urn:microsoft.com/office/officeart/2008/layout/LinedList"/>
    <dgm:cxn modelId="{C6CD528D-4675-4A02-BEFA-963DEA8F2845}" type="presParOf" srcId="{75FED9D6-5245-4136-9835-A58AF7C2FC2B}" destId="{4D37A67A-D940-4521-B9D5-9D76711EB79C}" srcOrd="17" destOrd="0" presId="urn:microsoft.com/office/officeart/2008/layout/LinedList"/>
    <dgm:cxn modelId="{7FE19312-33A9-434B-9FEF-0C5711318371}" type="presParOf" srcId="{75FED9D6-5245-4136-9835-A58AF7C2FC2B}" destId="{2E163DB0-225E-4BB6-95C9-FF7884DA0F09}" srcOrd="18"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21CB8A-7C24-44E7-AC0D-BDE01CE3C2D3}">
      <dsp:nvSpPr>
        <dsp:cNvPr id="0" name=""/>
        <dsp:cNvSpPr/>
      </dsp:nvSpPr>
      <dsp:spPr>
        <a:xfrm>
          <a:off x="0" y="0"/>
          <a:ext cx="684076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C3629A-2241-4EB9-BA75-EDAFE1D1B247}">
      <dsp:nvSpPr>
        <dsp:cNvPr id="0" name=""/>
        <dsp:cNvSpPr/>
      </dsp:nvSpPr>
      <dsp:spPr>
        <a:xfrm>
          <a:off x="0" y="0"/>
          <a:ext cx="1368152" cy="4896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s-MX" sz="1900" b="1" kern="1200" dirty="0" smtClean="0"/>
            <a:t>Actividades</a:t>
          </a:r>
          <a:endParaRPr lang="es-MX" sz="1900" b="1" kern="1200" dirty="0"/>
        </a:p>
      </dsp:txBody>
      <dsp:txXfrm>
        <a:off x="0" y="0"/>
        <a:ext cx="1368152" cy="4896544"/>
      </dsp:txXfrm>
    </dsp:sp>
    <dsp:sp modelId="{8587A779-98E9-4B09-A357-7E956DB626A8}">
      <dsp:nvSpPr>
        <dsp:cNvPr id="0" name=""/>
        <dsp:cNvSpPr/>
      </dsp:nvSpPr>
      <dsp:spPr>
        <a:xfrm>
          <a:off x="1470763" y="38553"/>
          <a:ext cx="5369996" cy="771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s-MX" sz="1700" kern="1200" dirty="0" smtClean="0"/>
            <a:t>Formación de temas específicos al personal, para visualizar las principales problemáticas de desigualdad de género. </a:t>
          </a:r>
          <a:endParaRPr lang="es-MX" sz="1700" kern="1200" dirty="0"/>
        </a:p>
      </dsp:txBody>
      <dsp:txXfrm>
        <a:off x="1470763" y="38553"/>
        <a:ext cx="5369996" cy="771062"/>
      </dsp:txXfrm>
    </dsp:sp>
    <dsp:sp modelId="{13C4EBCF-A8B8-4C29-864E-EDEA4EC2C8CB}">
      <dsp:nvSpPr>
        <dsp:cNvPr id="0" name=""/>
        <dsp:cNvSpPr/>
      </dsp:nvSpPr>
      <dsp:spPr>
        <a:xfrm>
          <a:off x="1368152" y="809615"/>
          <a:ext cx="547260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852E2B-F150-4C26-85F8-12D8EE31D6AC}">
      <dsp:nvSpPr>
        <dsp:cNvPr id="0" name=""/>
        <dsp:cNvSpPr/>
      </dsp:nvSpPr>
      <dsp:spPr>
        <a:xfrm>
          <a:off x="1470763" y="848168"/>
          <a:ext cx="5369996" cy="771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s-MX" sz="1700" kern="1200" dirty="0" smtClean="0"/>
            <a:t>Asesoría para la elaboración y ejecución del proyecto. </a:t>
          </a:r>
          <a:endParaRPr lang="es-MX" sz="1700" kern="1200" dirty="0"/>
        </a:p>
      </dsp:txBody>
      <dsp:txXfrm>
        <a:off x="1470763" y="848168"/>
        <a:ext cx="5369996" cy="771062"/>
      </dsp:txXfrm>
    </dsp:sp>
    <dsp:sp modelId="{D0DA5CDF-8BB4-4D0C-BD1B-52B7673D360C}">
      <dsp:nvSpPr>
        <dsp:cNvPr id="0" name=""/>
        <dsp:cNvSpPr/>
      </dsp:nvSpPr>
      <dsp:spPr>
        <a:xfrm>
          <a:off x="1368152" y="1619230"/>
          <a:ext cx="547260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29881-0F01-4135-8965-DF90715DE23D}">
      <dsp:nvSpPr>
        <dsp:cNvPr id="0" name=""/>
        <dsp:cNvSpPr/>
      </dsp:nvSpPr>
      <dsp:spPr>
        <a:xfrm>
          <a:off x="1470763" y="1657783"/>
          <a:ext cx="5369996" cy="771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s-MX" sz="1700" kern="1200" dirty="0" smtClean="0"/>
            <a:t>Capacitación para operación. </a:t>
          </a:r>
          <a:endParaRPr lang="es-MX" sz="1700" kern="1200" dirty="0"/>
        </a:p>
      </dsp:txBody>
      <dsp:txXfrm>
        <a:off x="1470763" y="1657783"/>
        <a:ext cx="5369996" cy="771062"/>
      </dsp:txXfrm>
    </dsp:sp>
    <dsp:sp modelId="{178D961C-3641-4458-903F-C0F3D75A41B1}">
      <dsp:nvSpPr>
        <dsp:cNvPr id="0" name=""/>
        <dsp:cNvSpPr/>
      </dsp:nvSpPr>
      <dsp:spPr>
        <a:xfrm>
          <a:off x="1368152" y="2428846"/>
          <a:ext cx="547260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91E223-6821-4010-97AA-34386722B6E3}">
      <dsp:nvSpPr>
        <dsp:cNvPr id="0" name=""/>
        <dsp:cNvSpPr/>
      </dsp:nvSpPr>
      <dsp:spPr>
        <a:xfrm>
          <a:off x="1470763" y="2467399"/>
          <a:ext cx="5369996" cy="771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s-MX" sz="1700" kern="1200" dirty="0" smtClean="0"/>
            <a:t>Construcción de redes entre actores estratégicos e instancias de las mujeres. </a:t>
          </a:r>
          <a:endParaRPr lang="es-MX" sz="1700" kern="1200" dirty="0"/>
        </a:p>
      </dsp:txBody>
      <dsp:txXfrm>
        <a:off x="1470763" y="2467399"/>
        <a:ext cx="5369996" cy="771062"/>
      </dsp:txXfrm>
    </dsp:sp>
    <dsp:sp modelId="{F26D6E6D-B9E8-4080-9FE3-760CE7FB398E}">
      <dsp:nvSpPr>
        <dsp:cNvPr id="0" name=""/>
        <dsp:cNvSpPr/>
      </dsp:nvSpPr>
      <dsp:spPr>
        <a:xfrm>
          <a:off x="1368152" y="3238461"/>
          <a:ext cx="547260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9B838D-7FED-4E2E-A45A-40FC0508EDA1}">
      <dsp:nvSpPr>
        <dsp:cNvPr id="0" name=""/>
        <dsp:cNvSpPr/>
      </dsp:nvSpPr>
      <dsp:spPr>
        <a:xfrm>
          <a:off x="1470763" y="3277014"/>
          <a:ext cx="5369996" cy="771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s-MX" sz="1700" kern="1200" dirty="0" smtClean="0"/>
            <a:t>Autorización de recursos</a:t>
          </a:r>
          <a:endParaRPr lang="es-MX" sz="1700" kern="1200" dirty="0"/>
        </a:p>
      </dsp:txBody>
      <dsp:txXfrm>
        <a:off x="1470763" y="3277014"/>
        <a:ext cx="5369996" cy="771062"/>
      </dsp:txXfrm>
    </dsp:sp>
    <dsp:sp modelId="{1FBED1E0-4050-4E9B-9BB9-F55F6DE1D008}">
      <dsp:nvSpPr>
        <dsp:cNvPr id="0" name=""/>
        <dsp:cNvSpPr/>
      </dsp:nvSpPr>
      <dsp:spPr>
        <a:xfrm>
          <a:off x="1368152" y="4048076"/>
          <a:ext cx="547260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A324A1-6636-4056-B6F5-5903713BF0B2}">
      <dsp:nvSpPr>
        <dsp:cNvPr id="0" name=""/>
        <dsp:cNvSpPr/>
      </dsp:nvSpPr>
      <dsp:spPr>
        <a:xfrm>
          <a:off x="1470763" y="4086629"/>
          <a:ext cx="5369996" cy="771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s-MX" sz="1700" kern="1200" dirty="0" smtClean="0"/>
            <a:t>suscripción de convenios</a:t>
          </a:r>
          <a:endParaRPr lang="es-MX" sz="1700" kern="1200" dirty="0"/>
        </a:p>
      </dsp:txBody>
      <dsp:txXfrm>
        <a:off x="1470763" y="4086629"/>
        <a:ext cx="5369996" cy="771062"/>
      </dsp:txXfrm>
    </dsp:sp>
    <dsp:sp modelId="{4D37A67A-D940-4521-B9D5-9D76711EB79C}">
      <dsp:nvSpPr>
        <dsp:cNvPr id="0" name=""/>
        <dsp:cNvSpPr/>
      </dsp:nvSpPr>
      <dsp:spPr>
        <a:xfrm>
          <a:off x="1368152" y="4857692"/>
          <a:ext cx="547260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23F747-78B0-4D2D-8523-52CE0F1DA179}" type="datetimeFigureOut">
              <a:rPr lang="es-MX" smtClean="0"/>
              <a:t>27/10/2015</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5BED59-3E47-42B5-A950-4A03A5082056}" type="slidenum">
              <a:rPr lang="es-MX" smtClean="0"/>
              <a:t>‹Nº›</a:t>
            </a:fld>
            <a:endParaRPr lang="es-MX"/>
          </a:p>
        </p:txBody>
      </p:sp>
    </p:spTree>
    <p:extLst>
      <p:ext uri="{BB962C8B-B14F-4D97-AF65-F5344CB8AC3E}">
        <p14:creationId xmlns:p14="http://schemas.microsoft.com/office/powerpoint/2010/main" val="1425240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C85BED59-3E47-42B5-A950-4A03A5082056}" type="slidenum">
              <a:rPr lang="es-MX" smtClean="0"/>
              <a:t>6</a:t>
            </a:fld>
            <a:endParaRPr lang="es-MX"/>
          </a:p>
        </p:txBody>
      </p:sp>
    </p:spTree>
    <p:extLst>
      <p:ext uri="{BB962C8B-B14F-4D97-AF65-F5344CB8AC3E}">
        <p14:creationId xmlns:p14="http://schemas.microsoft.com/office/powerpoint/2010/main" val="3366716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C85BED59-3E47-42B5-A950-4A03A5082056}" type="slidenum">
              <a:rPr lang="es-MX" smtClean="0"/>
              <a:t>7</a:t>
            </a:fld>
            <a:endParaRPr lang="es-MX"/>
          </a:p>
        </p:txBody>
      </p:sp>
    </p:spTree>
    <p:extLst>
      <p:ext uri="{BB962C8B-B14F-4D97-AF65-F5344CB8AC3E}">
        <p14:creationId xmlns:p14="http://schemas.microsoft.com/office/powerpoint/2010/main" val="336671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C85BED59-3E47-42B5-A950-4A03A5082056}" type="slidenum">
              <a:rPr lang="es-MX" smtClean="0"/>
              <a:t>8</a:t>
            </a:fld>
            <a:endParaRPr lang="es-MX"/>
          </a:p>
        </p:txBody>
      </p:sp>
    </p:spTree>
    <p:extLst>
      <p:ext uri="{BB962C8B-B14F-4D97-AF65-F5344CB8AC3E}">
        <p14:creationId xmlns:p14="http://schemas.microsoft.com/office/powerpoint/2010/main" val="3366716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C85BED59-3E47-42B5-A950-4A03A5082056}" type="slidenum">
              <a:rPr lang="es-MX" smtClean="0"/>
              <a:t>9</a:t>
            </a:fld>
            <a:endParaRPr lang="es-MX"/>
          </a:p>
        </p:txBody>
      </p:sp>
    </p:spTree>
    <p:extLst>
      <p:ext uri="{BB962C8B-B14F-4D97-AF65-F5344CB8AC3E}">
        <p14:creationId xmlns:p14="http://schemas.microsoft.com/office/powerpoint/2010/main" val="3366716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C85BED59-3E47-42B5-A950-4A03A5082056}" type="slidenum">
              <a:rPr lang="es-MX" smtClean="0"/>
              <a:t>10</a:t>
            </a:fld>
            <a:endParaRPr lang="es-MX"/>
          </a:p>
        </p:txBody>
      </p:sp>
    </p:spTree>
    <p:extLst>
      <p:ext uri="{BB962C8B-B14F-4D97-AF65-F5344CB8AC3E}">
        <p14:creationId xmlns:p14="http://schemas.microsoft.com/office/powerpoint/2010/main" val="3366716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17CE4646-76E5-4F75-BB1B-EAD2359DBBF8}" type="datetimeFigureOut">
              <a:rPr lang="es-MX" smtClean="0"/>
              <a:t>27/10/2015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7D304F-7AC5-4035-BE7A-3749DDF41A62}" type="slidenum">
              <a:rPr lang="es-MX" smtClean="0"/>
              <a:t>‹Nº›</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7CE4646-76E5-4F75-BB1B-EAD2359DBBF8}" type="datetimeFigureOut">
              <a:rPr lang="es-MX" smtClean="0"/>
              <a:t>27/10/2015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7D304F-7AC5-4035-BE7A-3749DDF41A62}"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7CE4646-76E5-4F75-BB1B-EAD2359DBBF8}" type="datetimeFigureOut">
              <a:rPr lang="es-MX" smtClean="0"/>
              <a:t>27/10/2015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7D304F-7AC5-4035-BE7A-3749DDF41A62}"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7CE4646-76E5-4F75-BB1B-EAD2359DBBF8}" type="datetimeFigureOut">
              <a:rPr lang="es-MX" smtClean="0"/>
              <a:t>27/10/2015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7D304F-7AC5-4035-BE7A-3749DDF41A62}"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7CE4646-76E5-4F75-BB1B-EAD2359DBBF8}" type="datetimeFigureOut">
              <a:rPr lang="es-MX" smtClean="0"/>
              <a:t>27/10/2015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BD7D304F-7AC5-4035-BE7A-3749DDF41A62}"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7CE4646-76E5-4F75-BB1B-EAD2359DBBF8}" type="datetimeFigureOut">
              <a:rPr lang="es-MX" smtClean="0"/>
              <a:t>27/10/2015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D7D304F-7AC5-4035-BE7A-3749DDF41A62}"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17CE4646-76E5-4F75-BB1B-EAD2359DBBF8}" type="datetimeFigureOut">
              <a:rPr lang="es-MX" smtClean="0"/>
              <a:t>27/10/2015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BD7D304F-7AC5-4035-BE7A-3749DDF41A62}"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17CE4646-76E5-4F75-BB1B-EAD2359DBBF8}" type="datetimeFigureOut">
              <a:rPr lang="es-MX" smtClean="0"/>
              <a:t>27/10/2015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BD7D304F-7AC5-4035-BE7A-3749DDF41A62}"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CE4646-76E5-4F75-BB1B-EAD2359DBBF8}" type="datetimeFigureOut">
              <a:rPr lang="es-MX" smtClean="0"/>
              <a:t>27/10/2015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BD7D304F-7AC5-4035-BE7A-3749DDF41A62}"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7CE4646-76E5-4F75-BB1B-EAD2359DBBF8}" type="datetimeFigureOut">
              <a:rPr lang="es-MX" smtClean="0"/>
              <a:t>27/10/2015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BD7D304F-7AC5-4035-BE7A-3749DDF41A62}" type="slidenum">
              <a:rPr lang="es-MX" smtClean="0"/>
              <a:t>‹Nº›</a:t>
            </a:fld>
            <a:endParaRPr lang="es-MX"/>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17CE4646-76E5-4F75-BB1B-EAD2359DBBF8}" type="datetimeFigureOut">
              <a:rPr lang="es-MX" smtClean="0"/>
              <a:t>27/10/2015</a:t>
            </a:fld>
            <a:endParaRPr lang="es-MX"/>
          </a:p>
        </p:txBody>
      </p:sp>
      <p:sp>
        <p:nvSpPr>
          <p:cNvPr id="9" name="Slide Number Placeholder 8"/>
          <p:cNvSpPr>
            <a:spLocks noGrp="1"/>
          </p:cNvSpPr>
          <p:nvPr>
            <p:ph type="sldNum" sz="quarter" idx="11"/>
          </p:nvPr>
        </p:nvSpPr>
        <p:spPr/>
        <p:txBody>
          <a:bodyPr/>
          <a:lstStyle/>
          <a:p>
            <a:fld id="{BD7D304F-7AC5-4035-BE7A-3749DDF41A62}" type="slidenum">
              <a:rPr lang="es-MX" smtClean="0"/>
              <a:t>‹Nº›</a:t>
            </a:fld>
            <a:endParaRPr lang="es-MX"/>
          </a:p>
        </p:txBody>
      </p:sp>
      <p:sp>
        <p:nvSpPr>
          <p:cNvPr id="10" name="Footer Placeholder 9"/>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D7D304F-7AC5-4035-BE7A-3749DDF41A62}" type="slidenum">
              <a:rPr lang="es-MX" smtClean="0"/>
              <a:t>‹Nº›</a:t>
            </a:fld>
            <a:endParaRPr lang="es-MX"/>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MX"/>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17CE4646-76E5-4F75-BB1B-EAD2359DBBF8}" type="datetimeFigureOut">
              <a:rPr lang="es-MX" smtClean="0"/>
              <a:t>27/10/2015</a:t>
            </a:fld>
            <a:endParaRPr lang="es-MX"/>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23529" y="2132856"/>
            <a:ext cx="7992888" cy="2711152"/>
          </a:xfrm>
        </p:spPr>
        <p:txBody>
          <a:bodyPr>
            <a:normAutofit fontScale="92500" lnSpcReduction="10000"/>
          </a:bodyPr>
          <a:lstStyle/>
          <a:p>
            <a:pPr algn="ctr"/>
            <a:r>
              <a:rPr lang="es-MX" sz="2800" b="1" dirty="0" smtClean="0">
                <a:solidFill>
                  <a:schemeClr val="tx1"/>
                </a:solidFill>
                <a:latin typeface="Agency FB" pitchFamily="34" charset="0"/>
              </a:rPr>
              <a:t>Programa de Fortalecimiento a </a:t>
            </a:r>
            <a:r>
              <a:rPr lang="es-MX" sz="2800" b="1" dirty="0">
                <a:solidFill>
                  <a:schemeClr val="tx1"/>
                </a:solidFill>
                <a:latin typeface="Agency FB" pitchFamily="34" charset="0"/>
              </a:rPr>
              <a:t>l</a:t>
            </a:r>
            <a:r>
              <a:rPr lang="es-MX" sz="2800" b="1" dirty="0" smtClean="0">
                <a:solidFill>
                  <a:schemeClr val="tx1"/>
                </a:solidFill>
                <a:latin typeface="Agency FB" pitchFamily="34" charset="0"/>
              </a:rPr>
              <a:t>a Transversalidad de </a:t>
            </a:r>
            <a:r>
              <a:rPr lang="es-MX" sz="2800" b="1" dirty="0">
                <a:solidFill>
                  <a:schemeClr val="tx1"/>
                </a:solidFill>
                <a:latin typeface="Agency FB" pitchFamily="34" charset="0"/>
              </a:rPr>
              <a:t>l</a:t>
            </a:r>
            <a:r>
              <a:rPr lang="es-MX" sz="2800" b="1" dirty="0" smtClean="0">
                <a:solidFill>
                  <a:schemeClr val="tx1"/>
                </a:solidFill>
                <a:latin typeface="Agency FB" pitchFamily="34" charset="0"/>
              </a:rPr>
              <a:t>a Perspectiva de Género.</a:t>
            </a:r>
          </a:p>
          <a:p>
            <a:endParaRPr lang="es-MX" sz="2800" dirty="0" smtClean="0">
              <a:solidFill>
                <a:schemeClr val="tx1"/>
              </a:solidFill>
              <a:latin typeface="Agency FB" pitchFamily="34" charset="0"/>
            </a:endParaRPr>
          </a:p>
          <a:p>
            <a:pPr algn="ctr"/>
            <a:r>
              <a:rPr lang="es-MX" sz="2800" dirty="0" smtClean="0">
                <a:solidFill>
                  <a:schemeClr val="tx1"/>
                </a:solidFill>
                <a:latin typeface="Agency FB" pitchFamily="34" charset="0"/>
              </a:rPr>
              <a:t>LCC . Ana Karen Ortega Guillén</a:t>
            </a:r>
          </a:p>
          <a:p>
            <a:pPr algn="ctr"/>
            <a:endParaRPr lang="es-MX" sz="2800" dirty="0">
              <a:solidFill>
                <a:schemeClr val="tx1"/>
              </a:solidFill>
              <a:latin typeface="Agency FB" pitchFamily="34" charset="0"/>
            </a:endParaRPr>
          </a:p>
          <a:p>
            <a:pPr algn="ctr"/>
            <a:r>
              <a:rPr lang="es-MX" sz="2800" dirty="0">
                <a:latin typeface="Agency FB" pitchFamily="34" charset="0"/>
              </a:rPr>
              <a:t>-Gestión para Resultados- </a:t>
            </a:r>
            <a:endParaRPr lang="es-MX" sz="2800" dirty="0">
              <a:solidFill>
                <a:schemeClr val="tx1"/>
              </a:solidFill>
              <a:latin typeface="Agency FB" pitchFamily="34" charset="0"/>
            </a:endParaRPr>
          </a:p>
        </p:txBody>
      </p:sp>
      <p:pic>
        <p:nvPicPr>
          <p:cNvPr id="1026" name="Picture 2" descr="http://iapchiapas.org.mx/wp-content/uploads/2013/07/logopng21-300x1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404664"/>
            <a:ext cx="4050446"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47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188640"/>
            <a:ext cx="6768752" cy="6264696"/>
          </a:xfrm>
        </p:spPr>
        <p:txBody>
          <a:bodyPr/>
          <a:lstStyle/>
          <a:p>
            <a:pPr algn="just">
              <a:lnSpc>
                <a:spcPct val="150000"/>
              </a:lnSpc>
            </a:pPr>
            <a:r>
              <a:rPr lang="es-MX" sz="2800" dirty="0" smtClean="0">
                <a:latin typeface="Agency FB" pitchFamily="34" charset="0"/>
              </a:rPr>
              <a:t>CONCLUSIÓN</a:t>
            </a:r>
            <a:br>
              <a:rPr lang="es-MX" sz="2800" dirty="0" smtClean="0">
                <a:latin typeface="Agency FB" pitchFamily="34" charset="0"/>
              </a:rPr>
            </a:br>
            <a:r>
              <a:rPr lang="es-MX" sz="2800" dirty="0">
                <a:latin typeface="Agency FB" pitchFamily="34" charset="0"/>
              </a:rPr>
              <a:t/>
            </a:r>
            <a:br>
              <a:rPr lang="es-MX" sz="2800" dirty="0">
                <a:latin typeface="Agency FB" pitchFamily="34" charset="0"/>
              </a:rPr>
            </a:br>
            <a:r>
              <a:rPr lang="es-MX" sz="2800" dirty="0" smtClean="0"/>
              <a:t> </a:t>
            </a:r>
            <a:r>
              <a:rPr lang="es-MX" sz="2400" cap="none" dirty="0" smtClean="0">
                <a:latin typeface="Agency FB" pitchFamily="34" charset="0"/>
              </a:rPr>
              <a:t>Al programa la hace falta de una estrategia de capacitación para las instancias ejecutoras acorde a sus necesidades y perfiles, además es necesario que haya coordinación con las áreas operativas de las instituciones para lograr fortalecer las estrategias operativas implementadas. En especifico los Estados y Municipios tienden a resistirse a implementar acciones a favor de la igualdad de género; y como en toda debilidad constante en los programas federales, es la constante rotación de personal que da seguimiento a los proyectos en las instancias ejecutoras. </a:t>
            </a:r>
            <a:br>
              <a:rPr lang="es-MX" sz="2400" cap="none" dirty="0" smtClean="0">
                <a:latin typeface="Agency FB" pitchFamily="34" charset="0"/>
              </a:rPr>
            </a:br>
            <a:r>
              <a:rPr lang="es-MX" sz="2400" b="0" cap="none" dirty="0" smtClean="0">
                <a:latin typeface="Agency FB" pitchFamily="34" charset="0"/>
              </a:rPr>
              <a:t/>
            </a:r>
            <a:br>
              <a:rPr lang="es-MX" sz="2400" b="0" cap="none" dirty="0" smtClean="0">
                <a:latin typeface="Agency FB" pitchFamily="34" charset="0"/>
              </a:rPr>
            </a:br>
            <a:endParaRPr lang="es-MX" sz="3200" cap="none" dirty="0">
              <a:latin typeface="Agency FB" pitchFamily="34" charset="0"/>
            </a:endParaRPr>
          </a:p>
        </p:txBody>
      </p:sp>
    </p:spTree>
    <p:extLst>
      <p:ext uri="{BB962C8B-B14F-4D97-AF65-F5344CB8AC3E}">
        <p14:creationId xmlns:p14="http://schemas.microsoft.com/office/powerpoint/2010/main" val="2123226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188640"/>
            <a:ext cx="7772400" cy="1362075"/>
          </a:xfrm>
        </p:spPr>
        <p:txBody>
          <a:bodyPr/>
          <a:lstStyle/>
          <a:p>
            <a:r>
              <a:rPr lang="es-MX" dirty="0" smtClean="0">
                <a:latin typeface="Agency FB" pitchFamily="34" charset="0"/>
              </a:rPr>
              <a:t>descripción:</a:t>
            </a:r>
            <a:endParaRPr lang="es-MX" dirty="0">
              <a:latin typeface="Agency FB" pitchFamily="34" charset="0"/>
            </a:endParaRPr>
          </a:p>
        </p:txBody>
      </p:sp>
      <p:sp>
        <p:nvSpPr>
          <p:cNvPr id="5" name="4 Marcador de texto"/>
          <p:cNvSpPr>
            <a:spLocks noGrp="1"/>
          </p:cNvSpPr>
          <p:nvPr>
            <p:ph type="body" idx="1"/>
          </p:nvPr>
        </p:nvSpPr>
        <p:spPr>
          <a:xfrm>
            <a:off x="467544" y="1628800"/>
            <a:ext cx="7632848" cy="2016224"/>
          </a:xfrm>
        </p:spPr>
        <p:txBody>
          <a:bodyPr>
            <a:noAutofit/>
          </a:bodyPr>
          <a:lstStyle/>
          <a:p>
            <a:pPr algn="just">
              <a:lnSpc>
                <a:spcPct val="150000"/>
              </a:lnSpc>
            </a:pPr>
            <a:r>
              <a:rPr lang="es-MX" sz="2800" dirty="0" smtClean="0">
                <a:solidFill>
                  <a:schemeClr val="tx1"/>
                </a:solidFill>
                <a:latin typeface="Agency FB" pitchFamily="34" charset="0"/>
              </a:rPr>
              <a:t>El Programa promueve la coordinación de acciones afirmativas y mecanismos, que impulsen a las Instancias de las Mujeres en las Entidades Federativas y en los Municipios. </a:t>
            </a:r>
            <a:endParaRPr lang="es-MX" sz="2800" dirty="0">
              <a:solidFill>
                <a:schemeClr val="tx1"/>
              </a:solidFill>
              <a:latin typeface="Agency FB" pitchFamily="34" charset="0"/>
            </a:endParaRPr>
          </a:p>
        </p:txBody>
      </p:sp>
    </p:spTree>
    <p:extLst>
      <p:ext uri="{BB962C8B-B14F-4D97-AF65-F5344CB8AC3E}">
        <p14:creationId xmlns:p14="http://schemas.microsoft.com/office/powerpoint/2010/main" val="828605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188640"/>
            <a:ext cx="7772400" cy="1362075"/>
          </a:xfrm>
        </p:spPr>
        <p:txBody>
          <a:bodyPr/>
          <a:lstStyle/>
          <a:p>
            <a:r>
              <a:rPr lang="es-MX" dirty="0" smtClean="0">
                <a:latin typeface="Agency FB" pitchFamily="34" charset="0"/>
              </a:rPr>
              <a:t>objetivo:</a:t>
            </a:r>
            <a:endParaRPr lang="es-MX" dirty="0">
              <a:latin typeface="Agency FB" pitchFamily="34" charset="0"/>
            </a:endParaRPr>
          </a:p>
        </p:txBody>
      </p:sp>
      <p:sp>
        <p:nvSpPr>
          <p:cNvPr id="5" name="4 Marcador de texto"/>
          <p:cNvSpPr>
            <a:spLocks noGrp="1"/>
          </p:cNvSpPr>
          <p:nvPr>
            <p:ph type="body" idx="1"/>
          </p:nvPr>
        </p:nvSpPr>
        <p:spPr>
          <a:xfrm>
            <a:off x="467544" y="1052736"/>
            <a:ext cx="7992888" cy="4464496"/>
          </a:xfrm>
        </p:spPr>
        <p:txBody>
          <a:bodyPr>
            <a:noAutofit/>
          </a:bodyPr>
          <a:lstStyle/>
          <a:p>
            <a:pPr algn="just">
              <a:lnSpc>
                <a:spcPct val="150000"/>
              </a:lnSpc>
            </a:pPr>
            <a:r>
              <a:rPr lang="es-MX" sz="2600" dirty="0">
                <a:solidFill>
                  <a:schemeClr val="tx1"/>
                </a:solidFill>
                <a:latin typeface="Agency FB" pitchFamily="34" charset="0"/>
              </a:rPr>
              <a:t>F</a:t>
            </a:r>
            <a:r>
              <a:rPr lang="es-MX" sz="2600" dirty="0" smtClean="0">
                <a:solidFill>
                  <a:schemeClr val="tx1"/>
                </a:solidFill>
                <a:latin typeface="Agency FB" pitchFamily="34" charset="0"/>
              </a:rPr>
              <a:t>omentar e impulsar la igualdad sustantiva entre mujeres y hombres contribuyendo a la incorporación transversal de la perspectiva de género en las políticas públicas y en la cultura organizacional de la administración pública estatal, municipal y de las delegaciones del Distrito Federal, para institucionalizarla y dar así cumplimiento a la Política Nacional de Igualdad definida en el Plan Nacional de Desarrollo, al </a:t>
            </a:r>
            <a:r>
              <a:rPr lang="es-MX" sz="2600" dirty="0" err="1" smtClean="0">
                <a:solidFill>
                  <a:schemeClr val="tx1"/>
                </a:solidFill>
                <a:latin typeface="Agency FB" pitchFamily="34" charset="0"/>
              </a:rPr>
              <a:t>Proigualdad</a:t>
            </a:r>
            <a:r>
              <a:rPr lang="es-MX" sz="2600" dirty="0" smtClean="0">
                <a:solidFill>
                  <a:schemeClr val="tx1"/>
                </a:solidFill>
                <a:latin typeface="Agency FB" pitchFamily="34" charset="0"/>
              </a:rPr>
              <a:t> y a la Ley General para la Igualdad entre Mujeres y Hombres. . </a:t>
            </a:r>
            <a:endParaRPr lang="es-MX" sz="2600" dirty="0">
              <a:solidFill>
                <a:schemeClr val="tx1"/>
              </a:solidFill>
              <a:latin typeface="Agency FB" pitchFamily="34" charset="0"/>
            </a:endParaRPr>
          </a:p>
        </p:txBody>
      </p:sp>
    </p:spTree>
    <p:extLst>
      <p:ext uri="{BB962C8B-B14F-4D97-AF65-F5344CB8AC3E}">
        <p14:creationId xmlns:p14="http://schemas.microsoft.com/office/powerpoint/2010/main" val="2126328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188640"/>
            <a:ext cx="7772400" cy="1362075"/>
          </a:xfrm>
        </p:spPr>
        <p:txBody>
          <a:bodyPr/>
          <a:lstStyle/>
          <a:p>
            <a:r>
              <a:rPr lang="es-MX" dirty="0" smtClean="0">
                <a:latin typeface="Agency FB" pitchFamily="34" charset="0"/>
              </a:rPr>
              <a:t>Alcance :</a:t>
            </a:r>
            <a:endParaRPr lang="es-MX" dirty="0">
              <a:latin typeface="Agency FB" pitchFamily="34" charset="0"/>
            </a:endParaRPr>
          </a:p>
        </p:txBody>
      </p:sp>
      <p:sp>
        <p:nvSpPr>
          <p:cNvPr id="5" name="4 Marcador de texto"/>
          <p:cNvSpPr>
            <a:spLocks noGrp="1"/>
          </p:cNvSpPr>
          <p:nvPr>
            <p:ph type="body" idx="1"/>
          </p:nvPr>
        </p:nvSpPr>
        <p:spPr>
          <a:xfrm>
            <a:off x="467544" y="1124744"/>
            <a:ext cx="7920880" cy="4896544"/>
          </a:xfrm>
        </p:spPr>
        <p:txBody>
          <a:bodyPr>
            <a:noAutofit/>
          </a:bodyPr>
          <a:lstStyle/>
          <a:p>
            <a:pPr algn="just">
              <a:lnSpc>
                <a:spcPct val="150000"/>
              </a:lnSpc>
            </a:pPr>
            <a:r>
              <a:rPr lang="es-MX" sz="2800" dirty="0" smtClean="0">
                <a:solidFill>
                  <a:schemeClr val="tx1"/>
                </a:solidFill>
                <a:latin typeface="Agency FB" pitchFamily="34" charset="0"/>
              </a:rPr>
              <a:t>Las 31 Instancias de las Mujeres en las Entidades Federativas y la del Distrito Federal. Las Delegaciones del Distrito Federal. Las Instancias Municipales de las Mujeres centralizadas y descentralizadas. Los municipios y delegaciones identificados como prioritarios por el Sistema Nacional para la Cruzada contra el Hambreo en otras estrategias de atención que defina el gobierno federal que coincidan con los objetivos del PFTPG.  </a:t>
            </a:r>
            <a:endParaRPr lang="es-MX" sz="2800" dirty="0">
              <a:solidFill>
                <a:schemeClr val="tx1"/>
              </a:solidFill>
              <a:latin typeface="Agency FB" pitchFamily="34" charset="0"/>
            </a:endParaRPr>
          </a:p>
        </p:txBody>
      </p:sp>
    </p:spTree>
    <p:extLst>
      <p:ext uri="{BB962C8B-B14F-4D97-AF65-F5344CB8AC3E}">
        <p14:creationId xmlns:p14="http://schemas.microsoft.com/office/powerpoint/2010/main" val="510808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188640"/>
            <a:ext cx="7772400" cy="1362075"/>
          </a:xfrm>
        </p:spPr>
        <p:txBody>
          <a:bodyPr/>
          <a:lstStyle/>
          <a:p>
            <a:r>
              <a:rPr lang="es-MX" dirty="0" smtClean="0">
                <a:latin typeface="Agency FB" pitchFamily="34" charset="0"/>
              </a:rPr>
              <a:t>Matriz de indicadores de resultados:</a:t>
            </a:r>
            <a:endParaRPr lang="es-MX" dirty="0">
              <a:latin typeface="Agency FB" pitchFamily="34" charset="0"/>
            </a:endParaRPr>
          </a:p>
        </p:txBody>
      </p:sp>
      <p:sp>
        <p:nvSpPr>
          <p:cNvPr id="5" name="4 Marcador de texto"/>
          <p:cNvSpPr>
            <a:spLocks noGrp="1"/>
          </p:cNvSpPr>
          <p:nvPr>
            <p:ph type="body" idx="1"/>
          </p:nvPr>
        </p:nvSpPr>
        <p:spPr>
          <a:xfrm>
            <a:off x="395536" y="1700808"/>
            <a:ext cx="7920880" cy="4392488"/>
          </a:xfrm>
        </p:spPr>
        <p:txBody>
          <a:bodyPr>
            <a:noAutofit/>
          </a:bodyPr>
          <a:lstStyle/>
          <a:p>
            <a:pPr marL="457200" indent="-457200" algn="just">
              <a:lnSpc>
                <a:spcPct val="150000"/>
              </a:lnSpc>
              <a:buFont typeface="Arial" pitchFamily="34" charset="0"/>
              <a:buChar char="•"/>
            </a:pPr>
            <a:r>
              <a:rPr lang="es-MX" sz="2800" b="1" dirty="0" smtClean="0">
                <a:solidFill>
                  <a:schemeClr val="tx1"/>
                </a:solidFill>
                <a:latin typeface="Agency FB" pitchFamily="34" charset="0"/>
              </a:rPr>
              <a:t>Fin: </a:t>
            </a:r>
            <a:r>
              <a:rPr lang="es-MX" sz="2800" dirty="0" smtClean="0">
                <a:solidFill>
                  <a:schemeClr val="tx1"/>
                </a:solidFill>
                <a:latin typeface="Agency FB" pitchFamily="34" charset="0"/>
              </a:rPr>
              <a:t>Contribuir a la igualdad entre mujeres y hombres en las Entidades Federativas, mediante la incorporación de la Perspectiva de Género en las Políticas Públicas y en la Cultura Institucional.</a:t>
            </a:r>
          </a:p>
          <a:p>
            <a:pPr algn="just">
              <a:lnSpc>
                <a:spcPct val="150000"/>
              </a:lnSpc>
            </a:pPr>
            <a:endParaRPr lang="es-MX" sz="2800" dirty="0" smtClean="0">
              <a:solidFill>
                <a:schemeClr val="tx1"/>
              </a:solidFill>
              <a:latin typeface="Agency FB" pitchFamily="34" charset="0"/>
            </a:endParaRPr>
          </a:p>
          <a:p>
            <a:pPr marL="457200" indent="-457200" algn="just">
              <a:lnSpc>
                <a:spcPct val="150000"/>
              </a:lnSpc>
              <a:buFont typeface="Arial" pitchFamily="34" charset="0"/>
              <a:buChar char="•"/>
            </a:pPr>
            <a:r>
              <a:rPr lang="es-MX" sz="2800" b="1" dirty="0" smtClean="0">
                <a:solidFill>
                  <a:schemeClr val="tx1"/>
                </a:solidFill>
                <a:latin typeface="Agency FB" pitchFamily="34" charset="0"/>
              </a:rPr>
              <a:t>Propósito</a:t>
            </a:r>
            <a:r>
              <a:rPr lang="es-MX" sz="2800" dirty="0" smtClean="0">
                <a:solidFill>
                  <a:schemeClr val="tx1"/>
                </a:solidFill>
                <a:latin typeface="Agency FB" pitchFamily="34" charset="0"/>
              </a:rPr>
              <a:t>: Políticas Públicas en las Entidades Federativas con perspectiva de género incorporada.</a:t>
            </a:r>
            <a:endParaRPr lang="es-MX" sz="2800" dirty="0">
              <a:solidFill>
                <a:schemeClr val="tx1"/>
              </a:solidFill>
              <a:latin typeface="Agency FB" pitchFamily="34" charset="0"/>
            </a:endParaRPr>
          </a:p>
        </p:txBody>
      </p:sp>
    </p:spTree>
    <p:extLst>
      <p:ext uri="{BB962C8B-B14F-4D97-AF65-F5344CB8AC3E}">
        <p14:creationId xmlns:p14="http://schemas.microsoft.com/office/powerpoint/2010/main" val="361034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188640"/>
            <a:ext cx="7772400" cy="1362075"/>
          </a:xfrm>
        </p:spPr>
        <p:txBody>
          <a:bodyPr/>
          <a:lstStyle/>
          <a:p>
            <a:r>
              <a:rPr lang="es-MX" sz="2800" b="1" dirty="0" smtClean="0">
                <a:latin typeface="Agency FB" pitchFamily="34" charset="0"/>
              </a:rPr>
              <a:t>Componentes</a:t>
            </a:r>
            <a:r>
              <a:rPr lang="es-MX" sz="2800" b="0" dirty="0" smtClean="0">
                <a:latin typeface="Agency FB" pitchFamily="34" charset="0"/>
              </a:rPr>
              <a:t>:</a:t>
            </a:r>
            <a:br>
              <a:rPr lang="es-MX" sz="2800" b="0" dirty="0" smtClean="0">
                <a:latin typeface="Agency FB" pitchFamily="34" charset="0"/>
              </a:rPr>
            </a:br>
            <a:r>
              <a:rPr lang="es-MX" sz="2800" dirty="0">
                <a:latin typeface="Agency FB" pitchFamily="34" charset="0"/>
              </a:rPr>
              <a:t/>
            </a:r>
            <a:br>
              <a:rPr lang="es-MX" sz="2800" dirty="0">
                <a:latin typeface="Agency FB" pitchFamily="34" charset="0"/>
              </a:rPr>
            </a:br>
            <a:r>
              <a:rPr lang="es-MX" sz="2800" b="0" dirty="0" smtClean="0">
                <a:latin typeface="Agency FB" pitchFamily="34" charset="0"/>
              </a:rPr>
              <a:t/>
            </a:r>
            <a:br>
              <a:rPr lang="es-MX" sz="2800" b="0" dirty="0" smtClean="0">
                <a:latin typeface="Agency FB" pitchFamily="34" charset="0"/>
              </a:rPr>
            </a:br>
            <a:r>
              <a:rPr lang="es-MX" sz="3200" cap="none" dirty="0" smtClean="0">
                <a:latin typeface="Agency FB" pitchFamily="34" charset="0"/>
              </a:rPr>
              <a:t>1. Proyectos de las instancias de las mujeres en las entidades federativas (IMEF), orientados a la incorporación de la perspectiva de género (PEG).</a:t>
            </a:r>
            <a:br>
              <a:rPr lang="es-MX" sz="3200" cap="none" dirty="0" smtClean="0">
                <a:latin typeface="Agency FB" pitchFamily="34" charset="0"/>
              </a:rPr>
            </a:br>
            <a:r>
              <a:rPr lang="es-MX" sz="3200" cap="none" dirty="0" smtClean="0">
                <a:latin typeface="Agency FB" pitchFamily="34" charset="0"/>
              </a:rPr>
              <a:t/>
            </a:r>
            <a:br>
              <a:rPr lang="es-MX" sz="3200" cap="none" dirty="0" smtClean="0">
                <a:latin typeface="Agency FB" pitchFamily="34" charset="0"/>
              </a:rPr>
            </a:br>
            <a:r>
              <a:rPr lang="es-MX" sz="3200" cap="none" dirty="0" smtClean="0">
                <a:latin typeface="Agency FB" pitchFamily="34" charset="0"/>
              </a:rPr>
              <a:t> 2. Líneas estratégicas establecidas por el programa por entidad federativa atendidas</a:t>
            </a:r>
            <a:endParaRPr lang="es-MX" sz="3200" cap="none" dirty="0">
              <a:latin typeface="Agency FB" pitchFamily="34" charset="0"/>
            </a:endParaRPr>
          </a:p>
        </p:txBody>
      </p:sp>
    </p:spTree>
    <p:extLst>
      <p:ext uri="{BB962C8B-B14F-4D97-AF65-F5344CB8AC3E}">
        <p14:creationId xmlns:p14="http://schemas.microsoft.com/office/powerpoint/2010/main" val="104363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188640"/>
            <a:ext cx="7772400" cy="1362075"/>
          </a:xfrm>
        </p:spPr>
        <p:txBody>
          <a:bodyPr/>
          <a:lstStyle/>
          <a:p>
            <a:pPr algn="ctr"/>
            <a:r>
              <a:rPr lang="es-MX" sz="2800" b="0" dirty="0" smtClean="0">
                <a:latin typeface="Agency FB" pitchFamily="34" charset="0"/>
              </a:rPr>
              <a:t>Planificación:</a:t>
            </a:r>
            <a:br>
              <a:rPr lang="es-MX" sz="2800" b="0" dirty="0" smtClean="0">
                <a:latin typeface="Agency FB" pitchFamily="34" charset="0"/>
              </a:rPr>
            </a:br>
            <a:r>
              <a:rPr lang="es-MX" sz="2800" dirty="0">
                <a:latin typeface="Agency FB" pitchFamily="34" charset="0"/>
              </a:rPr>
              <a:t/>
            </a:r>
            <a:br>
              <a:rPr lang="es-MX" sz="2800" dirty="0">
                <a:latin typeface="Agency FB" pitchFamily="34" charset="0"/>
              </a:rPr>
            </a:br>
            <a:r>
              <a:rPr lang="es-MX" sz="2800" b="0" dirty="0" smtClean="0">
                <a:latin typeface="Agency FB" pitchFamily="34" charset="0"/>
              </a:rPr>
              <a:t/>
            </a:r>
            <a:br>
              <a:rPr lang="es-MX" sz="2800" b="0" dirty="0" smtClean="0">
                <a:latin typeface="Agency FB" pitchFamily="34" charset="0"/>
              </a:rPr>
            </a:br>
            <a:endParaRPr lang="es-MX" sz="3200" cap="none" dirty="0">
              <a:latin typeface="Agency FB" pitchFamily="34" charset="0"/>
            </a:endParaRPr>
          </a:p>
        </p:txBody>
      </p:sp>
      <p:graphicFrame>
        <p:nvGraphicFramePr>
          <p:cNvPr id="2" name="1 Diagrama"/>
          <p:cNvGraphicFramePr/>
          <p:nvPr>
            <p:extLst>
              <p:ext uri="{D42A27DB-BD31-4B8C-83A1-F6EECF244321}">
                <p14:modId xmlns:p14="http://schemas.microsoft.com/office/powerpoint/2010/main" val="2273809916"/>
              </p:ext>
            </p:extLst>
          </p:nvPr>
        </p:nvGraphicFramePr>
        <p:xfrm>
          <a:off x="827584" y="908720"/>
          <a:ext cx="6840760"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6397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188640"/>
            <a:ext cx="7772400" cy="6552728"/>
          </a:xfrm>
        </p:spPr>
        <p:txBody>
          <a:bodyPr/>
          <a:lstStyle/>
          <a:p>
            <a:pPr>
              <a:lnSpc>
                <a:spcPct val="150000"/>
              </a:lnSpc>
            </a:pPr>
            <a:r>
              <a:rPr lang="es-MX" sz="3200" cap="none" dirty="0" smtClean="0">
                <a:latin typeface="Agency FB" pitchFamily="34" charset="0"/>
              </a:rPr>
              <a:t>EVALUACIÓN</a:t>
            </a:r>
            <a:r>
              <a:rPr lang="es-MX" sz="3200" cap="none" dirty="0">
                <a:latin typeface="Agency FB" pitchFamily="34" charset="0"/>
              </a:rPr>
              <a:t/>
            </a:r>
            <a:br>
              <a:rPr lang="es-MX" sz="3200" cap="none" dirty="0">
                <a:latin typeface="Agency FB" pitchFamily="34" charset="0"/>
              </a:rPr>
            </a:br>
            <a:r>
              <a:rPr lang="es-MX" sz="2400" b="1" cap="none" dirty="0" smtClean="0">
                <a:latin typeface="Agency FB" pitchFamily="34" charset="0"/>
              </a:rPr>
              <a:t> La evaluación en el año 2014, estuvo a cargo del Consejo Nacional de Evaluación de la Política de Desarrollo, el cual recomienda: </a:t>
            </a:r>
            <a:r>
              <a:rPr lang="es-MX" sz="3200" cap="none" dirty="0" smtClean="0">
                <a:latin typeface="Agency FB" pitchFamily="34" charset="0"/>
              </a:rPr>
              <a:t/>
            </a:r>
            <a:br>
              <a:rPr lang="es-MX" sz="3200" cap="none" dirty="0" smtClean="0">
                <a:latin typeface="Agency FB" pitchFamily="34" charset="0"/>
              </a:rPr>
            </a:br>
            <a:r>
              <a:rPr lang="es-MX" sz="2400" cap="none" dirty="0" smtClean="0">
                <a:latin typeface="Agency FB" pitchFamily="34" charset="0"/>
              </a:rPr>
              <a:t>1. Diseñar un manual de procedimientos que regule los procesos del programa.</a:t>
            </a:r>
            <a:br>
              <a:rPr lang="es-MX" sz="2400" cap="none" dirty="0" smtClean="0">
                <a:latin typeface="Agency FB" pitchFamily="34" charset="0"/>
              </a:rPr>
            </a:br>
            <a:r>
              <a:rPr lang="es-MX" sz="2400" cap="none" dirty="0" smtClean="0">
                <a:latin typeface="Agency FB" pitchFamily="34" charset="0"/>
              </a:rPr>
              <a:t>2. Tener un sistema integral de información que permita la toma de decisiones informada del programa para su mejora continua. </a:t>
            </a:r>
            <a:br>
              <a:rPr lang="es-MX" sz="2400" cap="none" dirty="0" smtClean="0">
                <a:latin typeface="Agency FB" pitchFamily="34" charset="0"/>
              </a:rPr>
            </a:br>
            <a:r>
              <a:rPr lang="es-MX" sz="2400" cap="none" dirty="0" smtClean="0">
                <a:latin typeface="Agency FB" pitchFamily="34" charset="0"/>
              </a:rPr>
              <a:t>3. Propiciar el desarrollo y aplicación de una estrategia de capacitación en coordinación con el área de capacitación del INMUJERES, que brinde al personal de las IMEF e IMM herramientas para el desarrollo de proyectos con calidad y su adecuado seguimiento.</a:t>
            </a:r>
            <a:br>
              <a:rPr lang="es-MX" sz="2400" cap="none" dirty="0" smtClean="0">
                <a:latin typeface="Agency FB" pitchFamily="34" charset="0"/>
              </a:rPr>
            </a:br>
            <a:r>
              <a:rPr lang="es-MX" sz="2400" cap="none" dirty="0" smtClean="0">
                <a:latin typeface="Agency FB" pitchFamily="34" charset="0"/>
              </a:rPr>
              <a:t> 4. Implementar actividades específicas que promuevan la aplicación de los productos generados en las administraciones públicas.</a:t>
            </a:r>
            <a:endParaRPr lang="es-MX" sz="2400" cap="none" dirty="0">
              <a:latin typeface="Agency FB" pitchFamily="34" charset="0"/>
            </a:endParaRPr>
          </a:p>
        </p:txBody>
      </p:sp>
    </p:spTree>
    <p:extLst>
      <p:ext uri="{BB962C8B-B14F-4D97-AF65-F5344CB8AC3E}">
        <p14:creationId xmlns:p14="http://schemas.microsoft.com/office/powerpoint/2010/main" val="2123226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467544" y="188640"/>
            <a:ext cx="7772400" cy="6408712"/>
          </a:xfrm>
        </p:spPr>
        <p:txBody>
          <a:bodyPr/>
          <a:lstStyle/>
          <a:p>
            <a:r>
              <a:rPr lang="es-MX" sz="2800" dirty="0" smtClean="0">
                <a:latin typeface="Agency FB" pitchFamily="34" charset="0"/>
              </a:rPr>
              <a:t>RESULTADOS OBTENIDOS</a:t>
            </a:r>
            <a:r>
              <a:rPr lang="es-MX" sz="2800" dirty="0">
                <a:latin typeface="Agency FB" pitchFamily="34" charset="0"/>
              </a:rPr>
              <a:t/>
            </a:r>
            <a:br>
              <a:rPr lang="es-MX" sz="2800" dirty="0">
                <a:latin typeface="Agency FB" pitchFamily="34" charset="0"/>
              </a:rPr>
            </a:br>
            <a:r>
              <a:rPr lang="es-MX" sz="2800" dirty="0" smtClean="0">
                <a:latin typeface="Agency FB" pitchFamily="34" charset="0"/>
              </a:rPr>
              <a:t/>
            </a:r>
            <a:br>
              <a:rPr lang="es-MX" sz="2800" dirty="0" smtClean="0">
                <a:latin typeface="Agency FB" pitchFamily="34" charset="0"/>
              </a:rPr>
            </a:br>
            <a:r>
              <a:rPr lang="es-MX" sz="2800" dirty="0" smtClean="0"/>
              <a:t> </a:t>
            </a:r>
            <a:r>
              <a:rPr lang="es-MX" sz="2800" cap="none" dirty="0"/>
              <a:t/>
            </a:r>
            <a:br>
              <a:rPr lang="es-MX" sz="2800" cap="none" dirty="0"/>
            </a:br>
            <a:r>
              <a:rPr lang="es-MX" sz="2800" cap="none" dirty="0">
                <a:latin typeface="Agency FB" pitchFamily="34" charset="0"/>
              </a:rPr>
              <a:t>E</a:t>
            </a:r>
            <a:r>
              <a:rPr lang="es-MX" sz="2800" cap="none" dirty="0" smtClean="0">
                <a:latin typeface="Agency FB" pitchFamily="34" charset="0"/>
              </a:rPr>
              <a:t>l programa no cuenta con evaluaciones de impacto debido a cuestiones relacionadas con: </a:t>
            </a:r>
            <a:br>
              <a:rPr lang="es-MX" sz="2800" cap="none" dirty="0" smtClean="0">
                <a:latin typeface="Agency FB" pitchFamily="34" charset="0"/>
              </a:rPr>
            </a:br>
            <a:r>
              <a:rPr lang="es-MX" sz="2800" cap="none" dirty="0" smtClean="0">
                <a:latin typeface="Agency FB" pitchFamily="34" charset="0"/>
              </a:rPr>
              <a:t/>
            </a:r>
            <a:br>
              <a:rPr lang="es-MX" sz="2800" cap="none" dirty="0" smtClean="0">
                <a:latin typeface="Agency FB" pitchFamily="34" charset="0"/>
              </a:rPr>
            </a:br>
            <a:r>
              <a:rPr lang="es-MX" sz="2800" b="1" cap="none" dirty="0" smtClean="0">
                <a:latin typeface="Agency FB" pitchFamily="34" charset="0"/>
              </a:rPr>
              <a:t>1. El diseño y las características del programa.</a:t>
            </a:r>
            <a:br>
              <a:rPr lang="es-MX" sz="2800" b="1" cap="none" dirty="0" smtClean="0">
                <a:latin typeface="Agency FB" pitchFamily="34" charset="0"/>
              </a:rPr>
            </a:br>
            <a:r>
              <a:rPr lang="es-MX" sz="2800" b="1" cap="none" dirty="0" smtClean="0">
                <a:latin typeface="Agency FB" pitchFamily="34" charset="0"/>
              </a:rPr>
              <a:t/>
            </a:r>
            <a:br>
              <a:rPr lang="es-MX" sz="2800" b="1" cap="none" dirty="0" smtClean="0">
                <a:latin typeface="Agency FB" pitchFamily="34" charset="0"/>
              </a:rPr>
            </a:br>
            <a:r>
              <a:rPr lang="es-MX" sz="2800" b="1" cap="none" dirty="0" smtClean="0">
                <a:latin typeface="Agency FB" pitchFamily="34" charset="0"/>
              </a:rPr>
              <a:t>2. La insuficiencia de información.</a:t>
            </a:r>
            <a:br>
              <a:rPr lang="es-MX" sz="2800" b="1" cap="none" dirty="0" smtClean="0">
                <a:latin typeface="Agency FB" pitchFamily="34" charset="0"/>
              </a:rPr>
            </a:br>
            <a:r>
              <a:rPr lang="es-MX" sz="2800" b="1" cap="none" dirty="0" smtClean="0">
                <a:latin typeface="Agency FB" pitchFamily="34" charset="0"/>
              </a:rPr>
              <a:t/>
            </a:r>
            <a:br>
              <a:rPr lang="es-MX" sz="2800" b="1" cap="none" dirty="0" smtClean="0">
                <a:latin typeface="Agency FB" pitchFamily="34" charset="0"/>
              </a:rPr>
            </a:br>
            <a:r>
              <a:rPr lang="es-MX" sz="2400" cap="none" dirty="0" smtClean="0">
                <a:latin typeface="Agency FB" pitchFamily="34" charset="0"/>
              </a:rPr>
              <a:t>El PFTPG ha experimentado importantes transformaciones que fundamentan la realización de un diagnóstico que defina claramente la problemática a atender, una justificación teórica-empírica sobre el tipo de intervención o solución que se pretende realizar, un rediseño de la lógica vertical y horizontal de la </a:t>
            </a:r>
            <a:r>
              <a:rPr lang="es-MX" sz="2400" b="1" cap="none" dirty="0" smtClean="0">
                <a:latin typeface="Agency FB" pitchFamily="34" charset="0"/>
              </a:rPr>
              <a:t>MIR </a:t>
            </a:r>
            <a:r>
              <a:rPr lang="es-MX" sz="2400" cap="none" dirty="0" smtClean="0">
                <a:latin typeface="Agency FB" pitchFamily="34" charset="0"/>
              </a:rPr>
              <a:t>que  corresponda con los objetivos específicos y una planeación de la cobertura del programa.</a:t>
            </a:r>
            <a:endParaRPr lang="es-MX" sz="2400" b="1" cap="none" dirty="0">
              <a:latin typeface="Agency FB" pitchFamily="34" charset="0"/>
            </a:endParaRPr>
          </a:p>
        </p:txBody>
      </p:sp>
    </p:spTree>
    <p:extLst>
      <p:ext uri="{BB962C8B-B14F-4D97-AF65-F5344CB8AC3E}">
        <p14:creationId xmlns:p14="http://schemas.microsoft.com/office/powerpoint/2010/main" val="1572344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Adyacencia">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238</TotalTime>
  <Words>318</Words>
  <Application>Microsoft Office PowerPoint</Application>
  <PresentationFormat>Presentación en pantalla (4:3)</PresentationFormat>
  <Paragraphs>32</Paragraphs>
  <Slides>10</Slides>
  <Notes>5</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Adyacencia</vt:lpstr>
      <vt:lpstr>Presentación de PowerPoint</vt:lpstr>
      <vt:lpstr>descripción:</vt:lpstr>
      <vt:lpstr>objetivo:</vt:lpstr>
      <vt:lpstr>Alcance :</vt:lpstr>
      <vt:lpstr>Matriz de indicadores de resultados:</vt:lpstr>
      <vt:lpstr>Componentes:   1. Proyectos de las instancias de las mujeres en las entidades federativas (IMEF), orientados a la incorporación de la perspectiva de género (PEG).   2. Líneas estratégicas establecidas por el programa por entidad federativa atendidas</vt:lpstr>
      <vt:lpstr>Planificación:   </vt:lpstr>
      <vt:lpstr>EVALUACIÓN  La evaluación en el año 2014, estuvo a cargo del Consejo Nacional de Evaluación de la Política de Desarrollo, el cual recomienda:  1. Diseñar un manual de procedimientos que regule los procesos del programa. 2. Tener un sistema integral de información que permita la toma de decisiones informada del programa para su mejora continua.  3. Propiciar el desarrollo y aplicación de una estrategia de capacitación en coordinación con el área de capacitación del INMUJERES, que brinde al personal de las IMEF e IMM herramientas para el desarrollo de proyectos con calidad y su adecuado seguimiento.  4. Implementar actividades específicas que promuevan la aplicación de los productos generados en las administraciones públicas.</vt:lpstr>
      <vt:lpstr>RESULTADOS OBTENIDOS    El programa no cuenta con evaluaciones de impacto debido a cuestiones relacionadas con:   1. El diseño y las características del programa.  2. La insuficiencia de información.  El PFTPG ha experimentado importantes transformaciones que fundamentan la realización de un diagnóstico que defina claramente la problemática a atender, una justificación teórica-empírica sobre el tipo de intervención o solución que se pretende realizar, un rediseño de la lógica vertical y horizontal de la MIR que  corresponda con los objetivos específicos y una planeación de la cobertura del programa.</vt:lpstr>
      <vt:lpstr>CONCLUSIÓN   Al programa la hace falta de una estrategia de capacitación para las instancias ejecutoras acorde a sus necesidades y perfiles, además es necesario que haya coordinación con las áreas operativas de las instituciones para lograr fortalecer las estrategias operativas implementadas. En especifico los Estados y Municipios tienden a resistirse a implementar acciones a favor de la igualdad de género; y como en toda debilidad constante en los programas federales, es la constante rotación de personal que da seguimiento a los proyectos en las instancias ejecutoras.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para Resultados</dc:title>
  <dc:creator>Ana Karen Ortega</dc:creator>
  <cp:lastModifiedBy>Ana Karen Ortega</cp:lastModifiedBy>
  <cp:revision>9</cp:revision>
  <dcterms:created xsi:type="dcterms:W3CDTF">2015-10-27T17:52:13Z</dcterms:created>
  <dcterms:modified xsi:type="dcterms:W3CDTF">2015-10-27T21:50:28Z</dcterms:modified>
</cp:coreProperties>
</file>