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74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83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1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01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44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1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7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6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3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3B52-C14F-4CA4-8690-CC7242C05D3C}" type="datetimeFigureOut">
              <a:rPr lang="es-ES" smtClean="0"/>
              <a:t>03/10/2015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C17E-04BC-4933-8DD8-6A1BDF99A0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82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Forma libre"/>
          <p:cNvSpPr/>
          <p:nvPr/>
        </p:nvSpPr>
        <p:spPr>
          <a:xfrm>
            <a:off x="5041050" y="3167390"/>
            <a:ext cx="1120333" cy="1563645"/>
          </a:xfrm>
          <a:custGeom>
            <a:avLst/>
            <a:gdLst>
              <a:gd name="connsiteX0" fmla="*/ 310128 w 1125493"/>
              <a:gd name="connsiteY0" fmla="*/ 0 h 1440873"/>
              <a:gd name="connsiteX1" fmla="*/ 614928 w 1125493"/>
              <a:gd name="connsiteY1" fmla="*/ 180109 h 1440873"/>
              <a:gd name="connsiteX2" fmla="*/ 5328 w 1125493"/>
              <a:gd name="connsiteY2" fmla="*/ 526473 h 1440873"/>
              <a:gd name="connsiteX3" fmla="*/ 1030564 w 1125493"/>
              <a:gd name="connsiteY3" fmla="*/ 665018 h 1440873"/>
              <a:gd name="connsiteX4" fmla="*/ 975146 w 1125493"/>
              <a:gd name="connsiteY4" fmla="*/ 983673 h 1440873"/>
              <a:gd name="connsiteX5" fmla="*/ 102309 w 1125493"/>
              <a:gd name="connsiteY5" fmla="*/ 1052946 h 1440873"/>
              <a:gd name="connsiteX6" fmla="*/ 836600 w 1125493"/>
              <a:gd name="connsiteY6" fmla="*/ 1440873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493" h="1440873">
                <a:moveTo>
                  <a:pt x="310128" y="0"/>
                </a:moveTo>
                <a:cubicBezTo>
                  <a:pt x="487928" y="46182"/>
                  <a:pt x="665728" y="92364"/>
                  <a:pt x="614928" y="180109"/>
                </a:cubicBezTo>
                <a:cubicBezTo>
                  <a:pt x="564128" y="267854"/>
                  <a:pt x="-63945" y="445655"/>
                  <a:pt x="5328" y="526473"/>
                </a:cubicBezTo>
                <a:cubicBezTo>
                  <a:pt x="74601" y="607291"/>
                  <a:pt x="868928" y="588818"/>
                  <a:pt x="1030564" y="665018"/>
                </a:cubicBezTo>
                <a:cubicBezTo>
                  <a:pt x="1192200" y="741218"/>
                  <a:pt x="1129855" y="919018"/>
                  <a:pt x="975146" y="983673"/>
                </a:cubicBezTo>
                <a:cubicBezTo>
                  <a:pt x="820437" y="1048328"/>
                  <a:pt x="125400" y="976746"/>
                  <a:pt x="102309" y="1052946"/>
                </a:cubicBezTo>
                <a:cubicBezTo>
                  <a:pt x="79218" y="1129146"/>
                  <a:pt x="457909" y="1285009"/>
                  <a:pt x="836600" y="1440873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1" name="1050 Forma libre"/>
          <p:cNvSpPr/>
          <p:nvPr/>
        </p:nvSpPr>
        <p:spPr>
          <a:xfrm rot="659085">
            <a:off x="6907207" y="1254602"/>
            <a:ext cx="1322393" cy="712743"/>
          </a:xfrm>
          <a:custGeom>
            <a:avLst/>
            <a:gdLst>
              <a:gd name="connsiteX0" fmla="*/ 17460 w 1084260"/>
              <a:gd name="connsiteY0" fmla="*/ 338671 h 712743"/>
              <a:gd name="connsiteX1" fmla="*/ 72878 w 1084260"/>
              <a:gd name="connsiteY1" fmla="*/ 200125 h 712743"/>
              <a:gd name="connsiteX2" fmla="*/ 599351 w 1084260"/>
              <a:gd name="connsiteY2" fmla="*/ 20016 h 712743"/>
              <a:gd name="connsiteX3" fmla="*/ 1084260 w 1084260"/>
              <a:gd name="connsiteY3" fmla="*/ 712743 h 7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60" h="712743">
                <a:moveTo>
                  <a:pt x="17460" y="338671"/>
                </a:moveTo>
                <a:cubicBezTo>
                  <a:pt x="-3322" y="295952"/>
                  <a:pt x="-24104" y="253234"/>
                  <a:pt x="72878" y="200125"/>
                </a:cubicBezTo>
                <a:cubicBezTo>
                  <a:pt x="169860" y="147016"/>
                  <a:pt x="430787" y="-65420"/>
                  <a:pt x="599351" y="20016"/>
                </a:cubicBezTo>
                <a:cubicBezTo>
                  <a:pt x="767915" y="105452"/>
                  <a:pt x="926087" y="409097"/>
                  <a:pt x="1084260" y="712743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orma libre"/>
          <p:cNvSpPr/>
          <p:nvPr/>
        </p:nvSpPr>
        <p:spPr>
          <a:xfrm>
            <a:off x="3732726" y="3401997"/>
            <a:ext cx="3083710" cy="1860551"/>
          </a:xfrm>
          <a:custGeom>
            <a:avLst/>
            <a:gdLst>
              <a:gd name="connsiteX0" fmla="*/ 340510 w 3083710"/>
              <a:gd name="connsiteY0" fmla="*/ 0 h 1920595"/>
              <a:gd name="connsiteX1" fmla="*/ 21856 w 3083710"/>
              <a:gd name="connsiteY1" fmla="*/ 415636 h 1920595"/>
              <a:gd name="connsiteX2" fmla="*/ 880838 w 3083710"/>
              <a:gd name="connsiteY2" fmla="*/ 928254 h 1920595"/>
              <a:gd name="connsiteX3" fmla="*/ 132692 w 3083710"/>
              <a:gd name="connsiteY3" fmla="*/ 1814945 h 1920595"/>
              <a:gd name="connsiteX4" fmla="*/ 3083710 w 3083710"/>
              <a:gd name="connsiteY4" fmla="*/ 1870363 h 192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710" h="1920595">
                <a:moveTo>
                  <a:pt x="340510" y="0"/>
                </a:moveTo>
                <a:cubicBezTo>
                  <a:pt x="136155" y="130463"/>
                  <a:pt x="-68199" y="260927"/>
                  <a:pt x="21856" y="415636"/>
                </a:cubicBezTo>
                <a:cubicBezTo>
                  <a:pt x="111911" y="570345"/>
                  <a:pt x="862365" y="695036"/>
                  <a:pt x="880838" y="928254"/>
                </a:cubicBezTo>
                <a:cubicBezTo>
                  <a:pt x="899311" y="1161472"/>
                  <a:pt x="-234453" y="1657927"/>
                  <a:pt x="132692" y="1814945"/>
                </a:cubicBezTo>
                <a:cubicBezTo>
                  <a:pt x="499837" y="1971963"/>
                  <a:pt x="1791773" y="1921163"/>
                  <a:pt x="3083710" y="1870363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orma libre"/>
          <p:cNvSpPr/>
          <p:nvPr/>
        </p:nvSpPr>
        <p:spPr>
          <a:xfrm>
            <a:off x="1111302" y="2815566"/>
            <a:ext cx="5578865" cy="3524556"/>
          </a:xfrm>
          <a:custGeom>
            <a:avLst/>
            <a:gdLst>
              <a:gd name="connsiteX0" fmla="*/ 2479809 w 5486246"/>
              <a:gd name="connsiteY0" fmla="*/ 0 h 3065330"/>
              <a:gd name="connsiteX1" fmla="*/ 2133446 w 5486246"/>
              <a:gd name="connsiteY1" fmla="*/ 1136073 h 3065330"/>
              <a:gd name="connsiteX2" fmla="*/ 2244282 w 5486246"/>
              <a:gd name="connsiteY2" fmla="*/ 2299854 h 3065330"/>
              <a:gd name="connsiteX3" fmla="*/ 457046 w 5486246"/>
              <a:gd name="connsiteY3" fmla="*/ 2438400 h 3065330"/>
              <a:gd name="connsiteX4" fmla="*/ 110682 w 5486246"/>
              <a:gd name="connsiteY4" fmla="*/ 2867891 h 3065330"/>
              <a:gd name="connsiteX5" fmla="*/ 2064173 w 5486246"/>
              <a:gd name="connsiteY5" fmla="*/ 3048000 h 3065330"/>
              <a:gd name="connsiteX6" fmla="*/ 5486246 w 5486246"/>
              <a:gd name="connsiteY6" fmla="*/ 3048000 h 306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246" h="3065330">
                <a:moveTo>
                  <a:pt x="2479809" y="0"/>
                </a:moveTo>
                <a:cubicBezTo>
                  <a:pt x="2326254" y="376382"/>
                  <a:pt x="2172700" y="752764"/>
                  <a:pt x="2133446" y="1136073"/>
                </a:cubicBezTo>
                <a:cubicBezTo>
                  <a:pt x="2094192" y="1519382"/>
                  <a:pt x="2523682" y="2082799"/>
                  <a:pt x="2244282" y="2299854"/>
                </a:cubicBezTo>
                <a:cubicBezTo>
                  <a:pt x="1964882" y="2516909"/>
                  <a:pt x="812646" y="2343727"/>
                  <a:pt x="457046" y="2438400"/>
                </a:cubicBezTo>
                <a:cubicBezTo>
                  <a:pt x="101446" y="2533073"/>
                  <a:pt x="-157173" y="2766291"/>
                  <a:pt x="110682" y="2867891"/>
                </a:cubicBezTo>
                <a:cubicBezTo>
                  <a:pt x="378536" y="2969491"/>
                  <a:pt x="1168246" y="3017982"/>
                  <a:pt x="2064173" y="3048000"/>
                </a:cubicBezTo>
                <a:cubicBezTo>
                  <a:pt x="2960100" y="3078018"/>
                  <a:pt x="4223173" y="3063009"/>
                  <a:pt x="5486246" y="304800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orma libre"/>
          <p:cNvSpPr/>
          <p:nvPr/>
        </p:nvSpPr>
        <p:spPr>
          <a:xfrm>
            <a:off x="2426839" y="1925757"/>
            <a:ext cx="1230761" cy="3034170"/>
          </a:xfrm>
          <a:custGeom>
            <a:avLst/>
            <a:gdLst>
              <a:gd name="connsiteX0" fmla="*/ 1230761 w 1230761"/>
              <a:gd name="connsiteY0" fmla="*/ 540352 h 3034170"/>
              <a:gd name="connsiteX1" fmla="*/ 233234 w 1230761"/>
              <a:gd name="connsiteY1" fmla="*/ 13879 h 3034170"/>
              <a:gd name="connsiteX2" fmla="*/ 371779 w 1230761"/>
              <a:gd name="connsiteY2" fmla="*/ 1039116 h 3034170"/>
              <a:gd name="connsiteX3" fmla="*/ 25416 w 1230761"/>
              <a:gd name="connsiteY3" fmla="*/ 1537879 h 3034170"/>
              <a:gd name="connsiteX4" fmla="*/ 53125 w 1230761"/>
              <a:gd name="connsiteY4" fmla="*/ 3034170 h 303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61" h="3034170">
                <a:moveTo>
                  <a:pt x="1230761" y="540352"/>
                </a:moveTo>
                <a:cubicBezTo>
                  <a:pt x="803579" y="235552"/>
                  <a:pt x="376398" y="-69248"/>
                  <a:pt x="233234" y="13879"/>
                </a:cubicBezTo>
                <a:cubicBezTo>
                  <a:pt x="90070" y="97006"/>
                  <a:pt x="406415" y="785116"/>
                  <a:pt x="371779" y="1039116"/>
                </a:cubicBezTo>
                <a:cubicBezTo>
                  <a:pt x="337143" y="1293116"/>
                  <a:pt x="78525" y="1205370"/>
                  <a:pt x="25416" y="1537879"/>
                </a:cubicBezTo>
                <a:cubicBezTo>
                  <a:pt x="-27693" y="1870388"/>
                  <a:pt x="12716" y="2452279"/>
                  <a:pt x="53125" y="303417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orma libre"/>
          <p:cNvSpPr/>
          <p:nvPr/>
        </p:nvSpPr>
        <p:spPr>
          <a:xfrm>
            <a:off x="1763688" y="1321675"/>
            <a:ext cx="2046312" cy="1892580"/>
          </a:xfrm>
          <a:custGeom>
            <a:avLst/>
            <a:gdLst>
              <a:gd name="connsiteX0" fmla="*/ 1926110 w 1926110"/>
              <a:gd name="connsiteY0" fmla="*/ 978180 h 1892580"/>
              <a:gd name="connsiteX1" fmla="*/ 956292 w 1926110"/>
              <a:gd name="connsiteY1" fmla="*/ 133052 h 1892580"/>
              <a:gd name="connsiteX2" fmla="*/ 69601 w 1926110"/>
              <a:gd name="connsiteY2" fmla="*/ 22216 h 1892580"/>
              <a:gd name="connsiteX3" fmla="*/ 582219 w 1926110"/>
              <a:gd name="connsiteY3" fmla="*/ 340870 h 1892580"/>
              <a:gd name="connsiteX4" fmla="*/ 328 w 1926110"/>
              <a:gd name="connsiteY4" fmla="*/ 714943 h 1892580"/>
              <a:gd name="connsiteX5" fmla="*/ 679201 w 1926110"/>
              <a:gd name="connsiteY5" fmla="*/ 1033598 h 1892580"/>
              <a:gd name="connsiteX6" fmla="*/ 138874 w 1926110"/>
              <a:gd name="connsiteY6" fmla="*/ 1282980 h 1892580"/>
              <a:gd name="connsiteX7" fmla="*/ 831601 w 1926110"/>
              <a:gd name="connsiteY7" fmla="*/ 1518507 h 1892580"/>
              <a:gd name="connsiteX8" fmla="*/ 249710 w 1926110"/>
              <a:gd name="connsiteY8" fmla="*/ 1892580 h 1892580"/>
              <a:gd name="connsiteX9" fmla="*/ 249710 w 1926110"/>
              <a:gd name="connsiteY9" fmla="*/ 1892580 h 18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6110" h="1892580">
                <a:moveTo>
                  <a:pt x="1926110" y="978180"/>
                </a:moveTo>
                <a:cubicBezTo>
                  <a:pt x="1595910" y="635279"/>
                  <a:pt x="1265710" y="292379"/>
                  <a:pt x="956292" y="133052"/>
                </a:cubicBezTo>
                <a:cubicBezTo>
                  <a:pt x="646874" y="-26275"/>
                  <a:pt x="131946" y="-12420"/>
                  <a:pt x="69601" y="22216"/>
                </a:cubicBezTo>
                <a:cubicBezTo>
                  <a:pt x="7255" y="56852"/>
                  <a:pt x="593764" y="225416"/>
                  <a:pt x="582219" y="340870"/>
                </a:cubicBezTo>
                <a:cubicBezTo>
                  <a:pt x="570674" y="456324"/>
                  <a:pt x="-15836" y="599488"/>
                  <a:pt x="328" y="714943"/>
                </a:cubicBezTo>
                <a:cubicBezTo>
                  <a:pt x="16492" y="830398"/>
                  <a:pt x="656110" y="938925"/>
                  <a:pt x="679201" y="1033598"/>
                </a:cubicBezTo>
                <a:cubicBezTo>
                  <a:pt x="702292" y="1128271"/>
                  <a:pt x="113474" y="1202162"/>
                  <a:pt x="138874" y="1282980"/>
                </a:cubicBezTo>
                <a:cubicBezTo>
                  <a:pt x="164274" y="1363798"/>
                  <a:pt x="813128" y="1416907"/>
                  <a:pt x="831601" y="1518507"/>
                </a:cubicBezTo>
                <a:cubicBezTo>
                  <a:pt x="850074" y="1620107"/>
                  <a:pt x="249710" y="1892580"/>
                  <a:pt x="249710" y="1892580"/>
                </a:cubicBezTo>
                <a:lnTo>
                  <a:pt x="249710" y="189258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7" name="1036 Forma libre"/>
          <p:cNvSpPr/>
          <p:nvPr/>
        </p:nvSpPr>
        <p:spPr>
          <a:xfrm>
            <a:off x="5234056" y="2640726"/>
            <a:ext cx="1291135" cy="721181"/>
          </a:xfrm>
          <a:custGeom>
            <a:avLst/>
            <a:gdLst>
              <a:gd name="connsiteX0" fmla="*/ 0 w 1260764"/>
              <a:gd name="connsiteY0" fmla="*/ 0 h 820192"/>
              <a:gd name="connsiteX1" fmla="*/ 637309 w 1260764"/>
              <a:gd name="connsiteY1" fmla="*/ 193963 h 820192"/>
              <a:gd name="connsiteX2" fmla="*/ 734291 w 1260764"/>
              <a:gd name="connsiteY2" fmla="*/ 706581 h 820192"/>
              <a:gd name="connsiteX3" fmla="*/ 1080655 w 1260764"/>
              <a:gd name="connsiteY3" fmla="*/ 817418 h 820192"/>
              <a:gd name="connsiteX4" fmla="*/ 1260764 w 1260764"/>
              <a:gd name="connsiteY4" fmla="*/ 775854 h 8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764" h="820192">
                <a:moveTo>
                  <a:pt x="0" y="0"/>
                </a:moveTo>
                <a:cubicBezTo>
                  <a:pt x="257463" y="38100"/>
                  <a:pt x="514927" y="76200"/>
                  <a:pt x="637309" y="193963"/>
                </a:cubicBezTo>
                <a:cubicBezTo>
                  <a:pt x="759691" y="311727"/>
                  <a:pt x="660400" y="602672"/>
                  <a:pt x="734291" y="706581"/>
                </a:cubicBezTo>
                <a:cubicBezTo>
                  <a:pt x="808182" y="810490"/>
                  <a:pt x="992910" y="805873"/>
                  <a:pt x="1080655" y="817418"/>
                </a:cubicBezTo>
                <a:cubicBezTo>
                  <a:pt x="1168401" y="828964"/>
                  <a:pt x="1214582" y="802409"/>
                  <a:pt x="1260764" y="775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0" name="1029 Forma libre"/>
          <p:cNvSpPr/>
          <p:nvPr/>
        </p:nvSpPr>
        <p:spPr>
          <a:xfrm rot="19546211">
            <a:off x="5020724" y="1630136"/>
            <a:ext cx="680071" cy="1269270"/>
          </a:xfrm>
          <a:custGeom>
            <a:avLst/>
            <a:gdLst>
              <a:gd name="connsiteX0" fmla="*/ 1650748 w 1650748"/>
              <a:gd name="connsiteY0" fmla="*/ 0 h 1152532"/>
              <a:gd name="connsiteX1" fmla="*/ 1248967 w 1650748"/>
              <a:gd name="connsiteY1" fmla="*/ 263237 h 1152532"/>
              <a:gd name="connsiteX2" fmla="*/ 1262821 w 1650748"/>
              <a:gd name="connsiteY2" fmla="*/ 831273 h 1152532"/>
              <a:gd name="connsiteX3" fmla="*/ 459258 w 1650748"/>
              <a:gd name="connsiteY3" fmla="*/ 858982 h 1152532"/>
              <a:gd name="connsiteX4" fmla="*/ 29767 w 1650748"/>
              <a:gd name="connsiteY4" fmla="*/ 1122218 h 1152532"/>
              <a:gd name="connsiteX5" fmla="*/ 71330 w 1650748"/>
              <a:gd name="connsiteY5" fmla="*/ 1136073 h 115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0748" h="1152532">
                <a:moveTo>
                  <a:pt x="1650748" y="0"/>
                </a:moveTo>
                <a:cubicBezTo>
                  <a:pt x="1482184" y="62346"/>
                  <a:pt x="1313621" y="124692"/>
                  <a:pt x="1248967" y="263237"/>
                </a:cubicBezTo>
                <a:cubicBezTo>
                  <a:pt x="1184312" y="401783"/>
                  <a:pt x="1394439" y="731982"/>
                  <a:pt x="1262821" y="831273"/>
                </a:cubicBezTo>
                <a:cubicBezTo>
                  <a:pt x="1131203" y="930564"/>
                  <a:pt x="664767" y="810491"/>
                  <a:pt x="459258" y="858982"/>
                </a:cubicBezTo>
                <a:cubicBezTo>
                  <a:pt x="253749" y="907473"/>
                  <a:pt x="94422" y="1076036"/>
                  <a:pt x="29767" y="1122218"/>
                </a:cubicBezTo>
                <a:cubicBezTo>
                  <a:pt x="-34888" y="1168400"/>
                  <a:pt x="18221" y="1152236"/>
                  <a:pt x="71330" y="1136073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 de flecha"/>
          <p:cNvCxnSpPr>
            <a:stCxn id="1029" idx="3"/>
          </p:cNvCxnSpPr>
          <p:nvPr/>
        </p:nvCxnSpPr>
        <p:spPr>
          <a:xfrm flipV="1">
            <a:off x="5752613" y="1333075"/>
            <a:ext cx="323358" cy="1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3586330" y="1853448"/>
            <a:ext cx="1990827" cy="1800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979712" y="188640"/>
            <a:ext cx="68242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ES" sz="2000" b="1" i="1" cap="all" dirty="0" smtClean="0">
                <a:ln w="3175" cmpd="sng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latin typeface="Lucida Sans" pitchFamily="34" charset="0"/>
              </a:rPr>
              <a:t>Gestión para Resultados en el Desarrollo</a:t>
            </a:r>
            <a:endParaRPr lang="es-ES" sz="2000" b="1" cap="all" dirty="0">
              <a:ln w="3175" cmpd="sng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  <a:reflection blurRad="12700" stA="28000" endPos="45000" dist="1000" dir="5400000" sy="-100000" algn="bl" rotWithShape="0"/>
              </a:effectLst>
              <a:latin typeface="Lucida Sans" pitchFamily="34" charset="0"/>
            </a:endParaRPr>
          </a:p>
        </p:txBody>
      </p:sp>
      <p:pic>
        <p:nvPicPr>
          <p:cNvPr id="1026" name="Picture 2" descr="http://iapchiapas.org.mx/images/logos/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17784"/>
            <a:ext cx="1833075" cy="6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611560" y="974905"/>
            <a:ext cx="81369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652410" y="2364603"/>
            <a:ext cx="1858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cap="all" dirty="0" err="1" smtClean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latin typeface="Lucida Sans" pitchFamily="34" charset="0"/>
              </a:rPr>
              <a:t>G</a:t>
            </a:r>
            <a:r>
              <a:rPr lang="es-ES" sz="4000" b="1" dirty="0" err="1" smtClean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latin typeface="+mj-lt"/>
                <a:cs typeface="KodchiangUPC" pitchFamily="18" charset="-34"/>
              </a:rPr>
              <a:t>p</a:t>
            </a:r>
            <a:r>
              <a:rPr lang="es-ES" sz="4000" b="1" cap="all" dirty="0" err="1" smtClean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latin typeface="Lucida Sans" pitchFamily="34" charset="0"/>
              </a:rPr>
              <a:t>RD</a:t>
            </a:r>
            <a:endParaRPr lang="es-ES" sz="4000" b="1" cap="all" dirty="0">
              <a:ln w="317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  <a:reflection blurRad="12700" stA="28000" endPos="45000" dist="1000" dir="5400000" sy="-100000" algn="bl" rotWithShape="0"/>
              </a:effectLst>
              <a:latin typeface="Lucida Sans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94101" y="3645024"/>
            <a:ext cx="204565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/>
              <a:t> </a:t>
            </a:r>
            <a:r>
              <a:rPr lang="es-ES" sz="1400" b="1" dirty="0" smtClean="0"/>
              <a:t>Precisa objetivos </a:t>
            </a:r>
            <a:r>
              <a:rPr lang="es-ES" sz="1400" b="1" dirty="0"/>
              <a:t>claros, </a:t>
            </a:r>
            <a:endParaRPr lang="es-ES" sz="1400" b="1" dirty="0" smtClean="0"/>
          </a:p>
          <a:p>
            <a:pPr algn="ctr"/>
            <a:r>
              <a:rPr lang="es-ES" sz="1400" b="1" dirty="0" smtClean="0"/>
              <a:t>decisiones </a:t>
            </a:r>
            <a:r>
              <a:rPr lang="es-ES" sz="1400" b="1" dirty="0"/>
              <a:t>informadas, </a:t>
            </a:r>
            <a:endParaRPr lang="es-ES" sz="1400" b="1" dirty="0" smtClean="0"/>
          </a:p>
          <a:p>
            <a:pPr algn="ctr"/>
            <a:r>
              <a:rPr lang="es-ES" sz="1400" b="1" dirty="0" smtClean="0"/>
              <a:t>transparencia </a:t>
            </a:r>
            <a:r>
              <a:rPr lang="es-ES" sz="1400" b="1" dirty="0"/>
              <a:t>y </a:t>
            </a:r>
            <a:endParaRPr lang="es-ES" sz="1400" b="1" dirty="0" smtClean="0"/>
          </a:p>
          <a:p>
            <a:pPr algn="ctr"/>
            <a:r>
              <a:rPr lang="es-ES" sz="1400" b="1" dirty="0" smtClean="0"/>
              <a:t>mejoras </a:t>
            </a:r>
            <a:r>
              <a:rPr lang="es-ES" sz="1400" b="1" dirty="0"/>
              <a:t>continuas.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43270" y="1052736"/>
            <a:ext cx="144443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ES" sz="1400" b="1" dirty="0" smtClean="0"/>
              <a:t>es una estrategia</a:t>
            </a:r>
          </a:p>
          <a:p>
            <a:pPr algn="ctr"/>
            <a:r>
              <a:rPr lang="es-ES" sz="1400" b="1" dirty="0" smtClean="0"/>
              <a:t>de gestión </a:t>
            </a:r>
            <a:endParaRPr lang="es-ES" sz="1400" b="1" dirty="0"/>
          </a:p>
        </p:txBody>
      </p:sp>
      <p:sp>
        <p:nvSpPr>
          <p:cNvPr id="15" name="14 Rectángulo"/>
          <p:cNvSpPr/>
          <p:nvPr/>
        </p:nvSpPr>
        <p:spPr>
          <a:xfrm>
            <a:off x="543270" y="1681644"/>
            <a:ext cx="144443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 smtClean="0"/>
              <a:t>informa sobre </a:t>
            </a:r>
          </a:p>
          <a:p>
            <a:pPr algn="ctr"/>
            <a:r>
              <a:rPr lang="es-ES" sz="1400" b="1" dirty="0" smtClean="0"/>
              <a:t>el desempeño </a:t>
            </a:r>
            <a:endParaRPr lang="es-ES" sz="1400" b="1" dirty="0"/>
          </a:p>
        </p:txBody>
      </p:sp>
      <p:sp>
        <p:nvSpPr>
          <p:cNvPr id="16" name="15 Rectángulo"/>
          <p:cNvSpPr/>
          <p:nvPr/>
        </p:nvSpPr>
        <p:spPr>
          <a:xfrm>
            <a:off x="456450" y="2276872"/>
            <a:ext cx="161848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 smtClean="0"/>
              <a:t>guía el proceso de implementación </a:t>
            </a:r>
            <a:endParaRPr lang="es-ES" sz="1400" b="1" dirty="0"/>
          </a:p>
        </p:txBody>
      </p:sp>
      <p:sp>
        <p:nvSpPr>
          <p:cNvPr id="17" name="16 Rectángulo"/>
          <p:cNvSpPr/>
          <p:nvPr/>
        </p:nvSpPr>
        <p:spPr>
          <a:xfrm>
            <a:off x="295682" y="2905780"/>
            <a:ext cx="193292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 smtClean="0"/>
              <a:t>determina la forma </a:t>
            </a:r>
          </a:p>
          <a:p>
            <a:pPr algn="ctr"/>
            <a:r>
              <a:rPr lang="es-ES" sz="1400" b="1" dirty="0" smtClean="0"/>
              <a:t>de asignar los recursos</a:t>
            </a:r>
            <a:endParaRPr lang="es-ES" sz="1400" b="1" dirty="0"/>
          </a:p>
        </p:txBody>
      </p:sp>
      <p:cxnSp>
        <p:nvCxnSpPr>
          <p:cNvPr id="23" name="22 Conector recto de flecha"/>
          <p:cNvCxnSpPr>
            <a:stCxn id="17" idx="2"/>
          </p:cNvCxnSpPr>
          <p:nvPr/>
        </p:nvCxnSpPr>
        <p:spPr>
          <a:xfrm>
            <a:off x="1262146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" name="1024 Rectángulo"/>
          <p:cNvSpPr/>
          <p:nvPr/>
        </p:nvSpPr>
        <p:spPr>
          <a:xfrm>
            <a:off x="329062" y="4725428"/>
            <a:ext cx="2625536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/>
              <a:t>requiere de una combinación de</a:t>
            </a:r>
          </a:p>
          <a:p>
            <a:pPr algn="ctr"/>
            <a:r>
              <a:rPr lang="es-ES" sz="1400" b="1" dirty="0"/>
              <a:t>modelos de arriba hacia abajo y de abajo hacia arriba</a:t>
            </a:r>
          </a:p>
        </p:txBody>
      </p:sp>
      <p:sp>
        <p:nvSpPr>
          <p:cNvPr id="1028" name="1027 CuadroTexto"/>
          <p:cNvSpPr txBox="1"/>
          <p:nvPr/>
        </p:nvSpPr>
        <p:spPr>
          <a:xfrm>
            <a:off x="2904228" y="554808"/>
            <a:ext cx="38448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BUENAS PRACTICAS EMERGENTES</a:t>
            </a:r>
            <a:endParaRPr lang="es-ES" b="1" dirty="0"/>
          </a:p>
        </p:txBody>
      </p:sp>
      <p:sp>
        <p:nvSpPr>
          <p:cNvPr id="1029" name="1028 Rectángulo"/>
          <p:cNvSpPr/>
          <p:nvPr/>
        </p:nvSpPr>
        <p:spPr>
          <a:xfrm>
            <a:off x="3900736" y="1087753"/>
            <a:ext cx="18518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/>
              <a:t>respaldo de las </a:t>
            </a:r>
            <a:r>
              <a:rPr lang="es-ES" sz="1400" b="1" dirty="0" smtClean="0"/>
              <a:t>más</a:t>
            </a:r>
          </a:p>
          <a:p>
            <a:pPr algn="ctr"/>
            <a:r>
              <a:rPr lang="es-ES" sz="1400" b="1" dirty="0" smtClean="0"/>
              <a:t>altas </a:t>
            </a:r>
            <a:r>
              <a:rPr lang="es-ES" sz="1400" b="1" dirty="0"/>
              <a:t>autoridades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6068345" y="1195474"/>
            <a:ext cx="99747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 smtClean="0"/>
              <a:t>REQUIERE</a:t>
            </a:r>
            <a:endParaRPr lang="es-ES" sz="1400" b="1" dirty="0"/>
          </a:p>
        </p:txBody>
      </p:sp>
      <p:sp>
        <p:nvSpPr>
          <p:cNvPr id="1031" name="1030 Rectángulo"/>
          <p:cNvSpPr/>
          <p:nvPr/>
        </p:nvSpPr>
        <p:spPr>
          <a:xfrm>
            <a:off x="6851415" y="1573280"/>
            <a:ext cx="201602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/>
              <a:t>de una combinación de</a:t>
            </a:r>
          </a:p>
          <a:p>
            <a:pPr algn="just"/>
            <a:r>
              <a:rPr lang="es-ES" sz="1400" b="1" dirty="0"/>
              <a:t>modelos de arriba hacia abajo y de abajo hacia arriba.</a:t>
            </a:r>
          </a:p>
        </p:txBody>
      </p:sp>
      <p:sp>
        <p:nvSpPr>
          <p:cNvPr id="1036" name="1035 Rectángulo"/>
          <p:cNvSpPr/>
          <p:nvPr/>
        </p:nvSpPr>
        <p:spPr>
          <a:xfrm>
            <a:off x="6161383" y="2618909"/>
            <a:ext cx="273833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/>
              <a:t>deben ser priorizadas por el estado y deben servir de complemento a las </a:t>
            </a:r>
            <a:r>
              <a:rPr lang="es-ES" sz="1400" b="1" dirty="0" smtClean="0"/>
              <a:t>iniciativas, estrategias </a:t>
            </a:r>
            <a:r>
              <a:rPr lang="es-ES" sz="1400" b="1" dirty="0"/>
              <a:t>y planes de </a:t>
            </a:r>
            <a:r>
              <a:rPr lang="es-ES" sz="1400" b="1" dirty="0" smtClean="0"/>
              <a:t>desarrollo.</a:t>
            </a:r>
            <a:endParaRPr lang="es-ES" sz="1400" b="1" dirty="0"/>
          </a:p>
        </p:txBody>
      </p:sp>
      <p:sp>
        <p:nvSpPr>
          <p:cNvPr id="1038" name="1037 Rectángulo"/>
          <p:cNvSpPr/>
          <p:nvPr/>
        </p:nvSpPr>
        <p:spPr>
          <a:xfrm>
            <a:off x="6060736" y="3703904"/>
            <a:ext cx="2935830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 smtClean="0"/>
              <a:t>formar </a:t>
            </a:r>
            <a:r>
              <a:rPr lang="es-ES" sz="1400" b="1" dirty="0"/>
              <a:t>y crear </a:t>
            </a:r>
            <a:r>
              <a:rPr lang="es-ES" sz="1400" b="1" dirty="0" smtClean="0"/>
              <a:t>capacidades </a:t>
            </a:r>
            <a:r>
              <a:rPr lang="es-ES" sz="1400" b="1" dirty="0"/>
              <a:t>entre </a:t>
            </a:r>
            <a:r>
              <a:rPr lang="es-ES" sz="1400" b="1" dirty="0" smtClean="0"/>
              <a:t>los </a:t>
            </a:r>
            <a:r>
              <a:rPr lang="es-ES" sz="1400" b="1" dirty="0"/>
              <a:t>profesionales </a:t>
            </a:r>
            <a:r>
              <a:rPr lang="es-ES" sz="1400" b="1" dirty="0" smtClean="0"/>
              <a:t>y otorgar </a:t>
            </a:r>
            <a:r>
              <a:rPr lang="es-ES" sz="1400" b="1" dirty="0"/>
              <a:t>autonomía a los </a:t>
            </a:r>
            <a:r>
              <a:rPr lang="es-ES" sz="1400" b="1" dirty="0" smtClean="0"/>
              <a:t>líderes.</a:t>
            </a:r>
            <a:endParaRPr lang="es-ES" sz="1400" b="1" dirty="0"/>
          </a:p>
        </p:txBody>
      </p:sp>
      <p:sp>
        <p:nvSpPr>
          <p:cNvPr id="1040" name="1039 Rectángulo"/>
          <p:cNvSpPr/>
          <p:nvPr/>
        </p:nvSpPr>
        <p:spPr>
          <a:xfrm>
            <a:off x="5041051" y="4571539"/>
            <a:ext cx="3955515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1" u="sng" dirty="0" smtClean="0"/>
              <a:t>Resultado</a:t>
            </a:r>
            <a:r>
              <a:rPr lang="es-ES" sz="1400" b="1" dirty="0" smtClean="0"/>
              <a:t>: mejorar la </a:t>
            </a:r>
            <a:r>
              <a:rPr lang="es-ES" sz="1400" b="1" dirty="0" err="1" smtClean="0"/>
              <a:t>GpRD</a:t>
            </a:r>
            <a:r>
              <a:rPr lang="es-ES" sz="1400" b="1" dirty="0" smtClean="0"/>
              <a:t> en sus organizaciones.</a:t>
            </a:r>
            <a:endParaRPr lang="es-ES" sz="1400" b="1" dirty="0"/>
          </a:p>
        </p:txBody>
      </p:sp>
      <p:sp>
        <p:nvSpPr>
          <p:cNvPr id="2" name="1 Rectángulo"/>
          <p:cNvSpPr/>
          <p:nvPr/>
        </p:nvSpPr>
        <p:spPr>
          <a:xfrm>
            <a:off x="4773677" y="3769473"/>
            <a:ext cx="102245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400" b="1" dirty="0"/>
              <a:t>Es importe </a:t>
            </a:r>
            <a:endParaRPr lang="es-ES" sz="1400" dirty="0"/>
          </a:p>
        </p:txBody>
      </p:sp>
      <p:sp>
        <p:nvSpPr>
          <p:cNvPr id="38" name="37 Rectángulo"/>
          <p:cNvSpPr/>
          <p:nvPr/>
        </p:nvSpPr>
        <p:spPr>
          <a:xfrm>
            <a:off x="3680812" y="4438648"/>
            <a:ext cx="117783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400" b="1" dirty="0" smtClean="0"/>
              <a:t>INCENTIVOS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+/-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120665" y="5108660"/>
            <a:ext cx="277273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1" dirty="0" smtClean="0"/>
              <a:t>Elemento común para la eficacia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335545" y="5716876"/>
            <a:ext cx="1893065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 smtClean="0"/>
              <a:t>Debe contar </a:t>
            </a:r>
            <a:r>
              <a:rPr lang="es-ES" sz="1400" b="1" dirty="0"/>
              <a:t>con </a:t>
            </a:r>
            <a:r>
              <a:rPr lang="es-ES" sz="1400" b="1" dirty="0" smtClean="0"/>
              <a:t>suficientes recursos </a:t>
            </a:r>
            <a:r>
              <a:rPr lang="es-ES" sz="1400" b="1" dirty="0"/>
              <a:t>y capacidad </a:t>
            </a:r>
            <a:r>
              <a:rPr lang="es-ES" sz="1400" b="1" dirty="0" smtClean="0"/>
              <a:t>operacional</a:t>
            </a:r>
            <a:r>
              <a:rPr lang="es-ES" sz="1400" b="1" dirty="0"/>
              <a:t>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498244" y="5715253"/>
            <a:ext cx="2804983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 smtClean="0"/>
              <a:t>Antes dificultades por: acceso a sistemas </a:t>
            </a:r>
            <a:r>
              <a:rPr lang="es-ES" sz="1400" b="1" dirty="0"/>
              <a:t>de monitoreo y evaluación fiables y a información entregada de manera </a:t>
            </a:r>
            <a:r>
              <a:rPr lang="es-ES" sz="1400" b="1" dirty="0" smtClean="0"/>
              <a:t>oportuna.</a:t>
            </a:r>
            <a:endParaRPr lang="es-ES" sz="1400" b="1" dirty="0"/>
          </a:p>
        </p:txBody>
      </p:sp>
      <p:sp>
        <p:nvSpPr>
          <p:cNvPr id="12" name="11 Rectángulo"/>
          <p:cNvSpPr/>
          <p:nvPr/>
        </p:nvSpPr>
        <p:spPr>
          <a:xfrm>
            <a:off x="5596412" y="5589240"/>
            <a:ext cx="1896764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 smtClean="0"/>
              <a:t>Para una </a:t>
            </a:r>
            <a:r>
              <a:rPr lang="es-ES" sz="1400" b="1" dirty="0"/>
              <a:t>gestión para resultados eficaz, </a:t>
            </a:r>
            <a:r>
              <a:rPr lang="es-ES" sz="1400" b="1" dirty="0" smtClean="0"/>
              <a:t>es importante contar </a:t>
            </a:r>
            <a:r>
              <a:rPr lang="es-ES" sz="1400" b="1" dirty="0"/>
              <a:t>con la suficiente capacidad humana.</a:t>
            </a:r>
          </a:p>
        </p:txBody>
      </p:sp>
    </p:spTree>
    <p:extLst>
      <p:ext uri="{BB962C8B-B14F-4D97-AF65-F5344CB8AC3E}">
        <p14:creationId xmlns:p14="http://schemas.microsoft.com/office/powerpoint/2010/main" val="19737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166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CONSULTORIA</dc:creator>
  <cp:lastModifiedBy>ROBERTO CONSULTORIA</cp:lastModifiedBy>
  <cp:revision>16</cp:revision>
  <dcterms:created xsi:type="dcterms:W3CDTF">2015-10-02T16:18:01Z</dcterms:created>
  <dcterms:modified xsi:type="dcterms:W3CDTF">2015-10-03T20:03:36Z</dcterms:modified>
</cp:coreProperties>
</file>