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6151C9-F9C4-40AC-ADDF-B79E505FEE2B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B410BA-4D5A-44BE-ACAC-C3A0E82BBE59}" type="datetimeFigureOut">
              <a:rPr lang="es-ES" smtClean="0"/>
              <a:t>18/10/2015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pchiapas.org.mx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1109 Forma libre"/>
          <p:cNvSpPr/>
          <p:nvPr/>
        </p:nvSpPr>
        <p:spPr>
          <a:xfrm>
            <a:off x="3643952" y="3367909"/>
            <a:ext cx="4432932" cy="1996441"/>
          </a:xfrm>
          <a:custGeom>
            <a:avLst/>
            <a:gdLst>
              <a:gd name="connsiteX0" fmla="*/ 0 w 4432932"/>
              <a:gd name="connsiteY0" fmla="*/ 1245034 h 1996441"/>
              <a:gd name="connsiteX1" fmla="*/ 818866 w 4432932"/>
              <a:gd name="connsiteY1" fmla="*/ 1995661 h 1996441"/>
              <a:gd name="connsiteX2" fmla="*/ 1856096 w 4432932"/>
              <a:gd name="connsiteY2" fmla="*/ 1122204 h 1996441"/>
              <a:gd name="connsiteX3" fmla="*/ 2497541 w 4432932"/>
              <a:gd name="connsiteY3" fmla="*/ 617237 h 1996441"/>
              <a:gd name="connsiteX4" fmla="*/ 3207224 w 4432932"/>
              <a:gd name="connsiteY4" fmla="*/ 57679 h 1996441"/>
              <a:gd name="connsiteX5" fmla="*/ 4394579 w 4432932"/>
              <a:gd name="connsiteY5" fmla="*/ 125918 h 1996441"/>
              <a:gd name="connsiteX6" fmla="*/ 4026090 w 4432932"/>
              <a:gd name="connsiteY6" fmla="*/ 1013022 h 199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2932" h="1996441">
                <a:moveTo>
                  <a:pt x="0" y="1245034"/>
                </a:moveTo>
                <a:cubicBezTo>
                  <a:pt x="254758" y="1630583"/>
                  <a:pt x="509517" y="2016133"/>
                  <a:pt x="818866" y="1995661"/>
                </a:cubicBezTo>
                <a:cubicBezTo>
                  <a:pt x="1128215" y="1975189"/>
                  <a:pt x="1576317" y="1351941"/>
                  <a:pt x="1856096" y="1122204"/>
                </a:cubicBezTo>
                <a:cubicBezTo>
                  <a:pt x="2135875" y="892467"/>
                  <a:pt x="2497541" y="617237"/>
                  <a:pt x="2497541" y="617237"/>
                </a:cubicBezTo>
                <a:cubicBezTo>
                  <a:pt x="2722729" y="439816"/>
                  <a:pt x="2891051" y="139565"/>
                  <a:pt x="3207224" y="57679"/>
                </a:cubicBezTo>
                <a:cubicBezTo>
                  <a:pt x="3523397" y="-24207"/>
                  <a:pt x="4258101" y="-33306"/>
                  <a:pt x="4394579" y="125918"/>
                </a:cubicBezTo>
                <a:cubicBezTo>
                  <a:pt x="4531057" y="285142"/>
                  <a:pt x="4278573" y="649082"/>
                  <a:pt x="4026090" y="1013022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9" name="1108 Forma libre"/>
          <p:cNvSpPr/>
          <p:nvPr/>
        </p:nvSpPr>
        <p:spPr>
          <a:xfrm>
            <a:off x="2594344" y="4810354"/>
            <a:ext cx="2158409" cy="1083285"/>
          </a:xfrm>
          <a:custGeom>
            <a:avLst/>
            <a:gdLst>
              <a:gd name="connsiteX0" fmla="*/ 0 w 2158409"/>
              <a:gd name="connsiteY0" fmla="*/ 431497 h 1083285"/>
              <a:gd name="connsiteX1" fmla="*/ 510363 w 2158409"/>
              <a:gd name="connsiteY1" fmla="*/ 272009 h 1083285"/>
              <a:gd name="connsiteX2" fmla="*/ 457200 w 2158409"/>
              <a:gd name="connsiteY2" fmla="*/ 6195 h 1083285"/>
              <a:gd name="connsiteX3" fmla="*/ 829340 w 2158409"/>
              <a:gd name="connsiteY3" fmla="*/ 559088 h 1083285"/>
              <a:gd name="connsiteX4" fmla="*/ 1329070 w 2158409"/>
              <a:gd name="connsiteY4" fmla="*/ 1005655 h 1083285"/>
              <a:gd name="connsiteX5" fmla="*/ 2158409 w 2158409"/>
              <a:gd name="connsiteY5" fmla="*/ 1080083 h 108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8409" h="1083285">
                <a:moveTo>
                  <a:pt x="0" y="431497"/>
                </a:moveTo>
                <a:cubicBezTo>
                  <a:pt x="217081" y="387195"/>
                  <a:pt x="434163" y="342893"/>
                  <a:pt x="510363" y="272009"/>
                </a:cubicBezTo>
                <a:cubicBezTo>
                  <a:pt x="586563" y="201125"/>
                  <a:pt x="404037" y="-41651"/>
                  <a:pt x="457200" y="6195"/>
                </a:cubicBezTo>
                <a:cubicBezTo>
                  <a:pt x="510363" y="54041"/>
                  <a:pt x="684028" y="392511"/>
                  <a:pt x="829340" y="559088"/>
                </a:cubicBezTo>
                <a:cubicBezTo>
                  <a:pt x="974652" y="725665"/>
                  <a:pt x="1107559" y="918823"/>
                  <a:pt x="1329070" y="1005655"/>
                </a:cubicBezTo>
                <a:cubicBezTo>
                  <a:pt x="1550581" y="1092487"/>
                  <a:pt x="1854495" y="1086285"/>
                  <a:pt x="2158409" y="1080083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7" name="1106 Forma libre"/>
          <p:cNvSpPr/>
          <p:nvPr/>
        </p:nvSpPr>
        <p:spPr>
          <a:xfrm>
            <a:off x="5667153" y="4442931"/>
            <a:ext cx="928959" cy="1404976"/>
          </a:xfrm>
          <a:custGeom>
            <a:avLst/>
            <a:gdLst>
              <a:gd name="connsiteX0" fmla="*/ 0 w 928959"/>
              <a:gd name="connsiteY0" fmla="*/ 331088 h 1404976"/>
              <a:gd name="connsiteX1" fmla="*/ 499731 w 928959"/>
              <a:gd name="connsiteY1" fmla="*/ 1478 h 1404976"/>
              <a:gd name="connsiteX2" fmla="*/ 925033 w 928959"/>
              <a:gd name="connsiteY2" fmla="*/ 267292 h 1404976"/>
              <a:gd name="connsiteX3" fmla="*/ 244549 w 928959"/>
              <a:gd name="connsiteY3" fmla="*/ 1404976 h 140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59" h="1404976">
                <a:moveTo>
                  <a:pt x="0" y="331088"/>
                </a:moveTo>
                <a:cubicBezTo>
                  <a:pt x="172779" y="171599"/>
                  <a:pt x="345559" y="12111"/>
                  <a:pt x="499731" y="1478"/>
                </a:cubicBezTo>
                <a:cubicBezTo>
                  <a:pt x="653903" y="-9155"/>
                  <a:pt x="967563" y="33376"/>
                  <a:pt x="925033" y="267292"/>
                </a:cubicBezTo>
                <a:cubicBezTo>
                  <a:pt x="882503" y="501208"/>
                  <a:pt x="244549" y="1404976"/>
                  <a:pt x="244549" y="140497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3" name="1062 Forma libre"/>
          <p:cNvSpPr/>
          <p:nvPr/>
        </p:nvSpPr>
        <p:spPr>
          <a:xfrm>
            <a:off x="3441354" y="1786485"/>
            <a:ext cx="2992374" cy="2844640"/>
          </a:xfrm>
          <a:custGeom>
            <a:avLst/>
            <a:gdLst>
              <a:gd name="connsiteX0" fmla="*/ 16676 w 2436997"/>
              <a:gd name="connsiteY0" fmla="*/ 2549889 h 2799953"/>
              <a:gd name="connsiteX1" fmla="*/ 292901 w 2436997"/>
              <a:gd name="connsiteY1" fmla="*/ 2749914 h 2799953"/>
              <a:gd name="connsiteX2" fmla="*/ 2026451 w 2436997"/>
              <a:gd name="connsiteY2" fmla="*/ 1730739 h 2799953"/>
              <a:gd name="connsiteX3" fmla="*/ 1216826 w 2436997"/>
              <a:gd name="connsiteY3" fmla="*/ 1254489 h 2799953"/>
              <a:gd name="connsiteX4" fmla="*/ 1512101 w 2436997"/>
              <a:gd name="connsiteY4" fmla="*/ 168639 h 2799953"/>
              <a:gd name="connsiteX5" fmla="*/ 2331251 w 2436997"/>
              <a:gd name="connsiteY5" fmla="*/ 16239 h 2799953"/>
              <a:gd name="connsiteX6" fmla="*/ 2426501 w 2436997"/>
              <a:gd name="connsiteY6" fmla="*/ 301989 h 2799953"/>
              <a:gd name="connsiteX7" fmla="*/ 2426501 w 2436997"/>
              <a:gd name="connsiteY7" fmla="*/ 301989 h 2799953"/>
              <a:gd name="connsiteX8" fmla="*/ 2426501 w 2436997"/>
              <a:gd name="connsiteY8" fmla="*/ 301989 h 279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6997" h="2799953">
                <a:moveTo>
                  <a:pt x="16676" y="2549889"/>
                </a:moveTo>
                <a:cubicBezTo>
                  <a:pt x="-12693" y="2718164"/>
                  <a:pt x="-42062" y="2886439"/>
                  <a:pt x="292901" y="2749914"/>
                </a:cubicBezTo>
                <a:cubicBezTo>
                  <a:pt x="627864" y="2613389"/>
                  <a:pt x="1872464" y="1979976"/>
                  <a:pt x="2026451" y="1730739"/>
                </a:cubicBezTo>
                <a:cubicBezTo>
                  <a:pt x="2180438" y="1481502"/>
                  <a:pt x="1302551" y="1514839"/>
                  <a:pt x="1216826" y="1254489"/>
                </a:cubicBezTo>
                <a:cubicBezTo>
                  <a:pt x="1131101" y="994139"/>
                  <a:pt x="1326364" y="375014"/>
                  <a:pt x="1512101" y="168639"/>
                </a:cubicBezTo>
                <a:cubicBezTo>
                  <a:pt x="1697838" y="-37736"/>
                  <a:pt x="2178851" y="-5986"/>
                  <a:pt x="2331251" y="16239"/>
                </a:cubicBezTo>
                <a:cubicBezTo>
                  <a:pt x="2483651" y="38464"/>
                  <a:pt x="2426501" y="301989"/>
                  <a:pt x="2426501" y="301989"/>
                </a:cubicBezTo>
                <a:lnTo>
                  <a:pt x="2426501" y="301989"/>
                </a:lnTo>
                <a:lnTo>
                  <a:pt x="2426501" y="301989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1438170" y="1485550"/>
            <a:ext cx="1672293" cy="1410283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¿GOBERNAR </a:t>
            </a:r>
          </a:p>
          <a:p>
            <a:pPr algn="ctr"/>
            <a:r>
              <a:rPr lang="es-ES" sz="1600" b="1" dirty="0" smtClean="0"/>
              <a:t>POR</a:t>
            </a:r>
          </a:p>
          <a:p>
            <a:pPr algn="ctr"/>
            <a:r>
              <a:rPr lang="es-ES" sz="1600" b="1" dirty="0" smtClean="0"/>
              <a:t>RESULTADOS?</a:t>
            </a:r>
            <a:endParaRPr lang="es-ES" sz="1600" b="1" dirty="0"/>
          </a:p>
        </p:txBody>
      </p:sp>
      <p:sp>
        <p:nvSpPr>
          <p:cNvPr id="6" name="5 Rectángulo"/>
          <p:cNvSpPr/>
          <p:nvPr/>
        </p:nvSpPr>
        <p:spPr>
          <a:xfrm>
            <a:off x="460851" y="1036954"/>
            <a:ext cx="2336473" cy="369332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Nueva Gestión Pública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84973" y="3158921"/>
            <a:ext cx="2256380" cy="64633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 dirty="0" smtClean="0"/>
              <a:t>Mejorar </a:t>
            </a:r>
            <a:r>
              <a:rPr lang="es-ES" sz="1200" b="1" dirty="0"/>
              <a:t>la calidad </a:t>
            </a:r>
            <a:r>
              <a:rPr lang="es-ES" sz="1200" b="1" dirty="0" smtClean="0"/>
              <a:t>y la eficiencia</a:t>
            </a:r>
          </a:p>
          <a:p>
            <a:pPr algn="ctr"/>
            <a:r>
              <a:rPr lang="es-ES" sz="1200" b="1" dirty="0" smtClean="0"/>
              <a:t>(distributiva y </a:t>
            </a:r>
            <a:r>
              <a:rPr lang="es-ES" sz="1200" b="1" dirty="0"/>
              <a:t>operativa</a:t>
            </a:r>
            <a:r>
              <a:rPr lang="es-ES" sz="1200" b="1" dirty="0" smtClean="0"/>
              <a:t>)</a:t>
            </a:r>
          </a:p>
          <a:p>
            <a:pPr algn="ctr"/>
            <a:r>
              <a:rPr lang="es-ES" sz="1200" b="1" dirty="0" smtClean="0"/>
              <a:t>del </a:t>
            </a:r>
            <a:r>
              <a:rPr lang="es-ES" sz="1200" b="1" dirty="0"/>
              <a:t>gasto gubernamental. </a:t>
            </a:r>
          </a:p>
        </p:txBody>
      </p:sp>
      <p:sp>
        <p:nvSpPr>
          <p:cNvPr id="10" name="9 Flecha abajo"/>
          <p:cNvSpPr/>
          <p:nvPr/>
        </p:nvSpPr>
        <p:spPr>
          <a:xfrm>
            <a:off x="1924141" y="2909162"/>
            <a:ext cx="711793" cy="2196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69332" y="1070053"/>
            <a:ext cx="1296144" cy="8309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dirty="0" smtClean="0"/>
              <a:t>instrumentos </a:t>
            </a:r>
            <a:r>
              <a:rPr lang="es-ES" sz="1200" dirty="0"/>
              <a:t>y mecanismos </a:t>
            </a:r>
            <a:endParaRPr lang="es-ES" sz="1200" dirty="0" smtClean="0"/>
          </a:p>
          <a:p>
            <a:pPr algn="ctr"/>
            <a:r>
              <a:rPr lang="es-ES" sz="1200" dirty="0" smtClean="0"/>
              <a:t>de </a:t>
            </a:r>
            <a:r>
              <a:rPr lang="es-ES" sz="1200" dirty="0"/>
              <a:t>evaluación del desempeño </a:t>
            </a:r>
          </a:p>
        </p:txBody>
      </p:sp>
      <p:sp>
        <p:nvSpPr>
          <p:cNvPr id="13" name="12 Flecha curvada hacia la izquierda"/>
          <p:cNvSpPr/>
          <p:nvPr/>
        </p:nvSpPr>
        <p:spPr>
          <a:xfrm rot="3108192">
            <a:off x="3257659" y="1788677"/>
            <a:ext cx="613127" cy="1285985"/>
          </a:xfrm>
          <a:prstGeom prst="curvedLeftArrow">
            <a:avLst>
              <a:gd name="adj1" fmla="val 25000"/>
              <a:gd name="adj2" fmla="val 6947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17404" y="2223147"/>
            <a:ext cx="886684" cy="46166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dirty="0" smtClean="0"/>
              <a:t>Toma de </a:t>
            </a:r>
            <a:r>
              <a:rPr lang="es-ES" sz="1200" dirty="0"/>
              <a:t>decisiones </a:t>
            </a:r>
          </a:p>
        </p:txBody>
      </p:sp>
      <p:sp>
        <p:nvSpPr>
          <p:cNvPr id="16" name="15 Flecha abajo"/>
          <p:cNvSpPr/>
          <p:nvPr/>
        </p:nvSpPr>
        <p:spPr>
          <a:xfrm>
            <a:off x="1918419" y="3849991"/>
            <a:ext cx="711793" cy="2196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1975664" y="6005506"/>
            <a:ext cx="2043149" cy="70788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Entre las decisiones y asignaciones futuras del gasto público y una serie de resultados (o indicadores de desempeño) </a:t>
            </a:r>
            <a:r>
              <a:rPr lang="es-ES" sz="1000" b="1" i="1" dirty="0" smtClean="0"/>
              <a:t>medibles.</a:t>
            </a:r>
            <a:endParaRPr lang="es-ES" sz="1000" b="1" dirty="0"/>
          </a:p>
        </p:txBody>
      </p:sp>
      <p:sp>
        <p:nvSpPr>
          <p:cNvPr id="25" name="24 Flecha curvada hacia la derecha"/>
          <p:cNvSpPr/>
          <p:nvPr/>
        </p:nvSpPr>
        <p:spPr>
          <a:xfrm rot="20915140">
            <a:off x="604481" y="4604543"/>
            <a:ext cx="1333472" cy="2097627"/>
          </a:xfrm>
          <a:prstGeom prst="curv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527590" y="4914090"/>
            <a:ext cx="842467" cy="40011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Conjunto de mecanismos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59784" y="5516636"/>
            <a:ext cx="1850579" cy="40011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Para establecer una relación (directa o indirecta)</a:t>
            </a:r>
            <a:endParaRPr lang="es-ES" sz="1000" b="1" dirty="0"/>
          </a:p>
        </p:txBody>
      </p:sp>
      <p:sp>
        <p:nvSpPr>
          <p:cNvPr id="17" name="16 Elipse"/>
          <p:cNvSpPr/>
          <p:nvPr/>
        </p:nvSpPr>
        <p:spPr>
          <a:xfrm>
            <a:off x="1629087" y="4115192"/>
            <a:ext cx="1368152" cy="1199008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PRESUPUESTO BASADO EN RESULTADOS</a:t>
            </a:r>
          </a:p>
          <a:p>
            <a:pPr algn="ctr"/>
            <a:r>
              <a:rPr lang="es-E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(PBR)</a:t>
            </a:r>
            <a:endParaRPr lang="es-E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5" name="1034 Rectángulo"/>
          <p:cNvSpPr/>
          <p:nvPr/>
        </p:nvSpPr>
        <p:spPr>
          <a:xfrm>
            <a:off x="4321072" y="1135777"/>
            <a:ext cx="2761397" cy="27699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200" b="1" dirty="0" smtClean="0"/>
              <a:t>incrementar la calidad del gasto público </a:t>
            </a:r>
            <a:endParaRPr lang="es-ES" sz="1200" b="1" dirty="0"/>
          </a:p>
        </p:txBody>
      </p:sp>
      <p:cxnSp>
        <p:nvCxnSpPr>
          <p:cNvPr id="1037" name="1036 Conector recto de flecha"/>
          <p:cNvCxnSpPr/>
          <p:nvPr/>
        </p:nvCxnSpPr>
        <p:spPr>
          <a:xfrm flipV="1">
            <a:off x="6488942" y="1355182"/>
            <a:ext cx="0" cy="379524"/>
          </a:xfrm>
          <a:prstGeom prst="straightConnector1">
            <a:avLst/>
          </a:prstGeom>
          <a:ln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8" name="1037 Forma libre"/>
          <p:cNvSpPr/>
          <p:nvPr/>
        </p:nvSpPr>
        <p:spPr>
          <a:xfrm>
            <a:off x="6290814" y="789116"/>
            <a:ext cx="1089674" cy="1277419"/>
          </a:xfrm>
          <a:custGeom>
            <a:avLst/>
            <a:gdLst>
              <a:gd name="connsiteX0" fmla="*/ 0 w 657580"/>
              <a:gd name="connsiteY0" fmla="*/ 1228725 h 1228725"/>
              <a:gd name="connsiteX1" fmla="*/ 561975 w 657580"/>
              <a:gd name="connsiteY1" fmla="*/ 1019175 h 1228725"/>
              <a:gd name="connsiteX2" fmla="*/ 619125 w 657580"/>
              <a:gd name="connsiteY2" fmla="*/ 276225 h 1228725"/>
              <a:gd name="connsiteX3" fmla="*/ 161925 w 657580"/>
              <a:gd name="connsiteY3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580" h="1228725">
                <a:moveTo>
                  <a:pt x="0" y="1228725"/>
                </a:moveTo>
                <a:cubicBezTo>
                  <a:pt x="229394" y="1203325"/>
                  <a:pt x="458788" y="1177925"/>
                  <a:pt x="561975" y="1019175"/>
                </a:cubicBezTo>
                <a:cubicBezTo>
                  <a:pt x="665162" y="860425"/>
                  <a:pt x="685800" y="446087"/>
                  <a:pt x="619125" y="276225"/>
                </a:cubicBezTo>
                <a:cubicBezTo>
                  <a:pt x="552450" y="106362"/>
                  <a:pt x="238125" y="46037"/>
                  <a:pt x="16192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1" name="1030 Rectángulo"/>
          <p:cNvSpPr/>
          <p:nvPr/>
        </p:nvSpPr>
        <p:spPr>
          <a:xfrm>
            <a:off x="6054983" y="329068"/>
            <a:ext cx="2281666" cy="70788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/>
              <a:t>A</a:t>
            </a:r>
            <a:r>
              <a:rPr lang="es-ES" sz="1000" b="1" dirty="0" smtClean="0"/>
              <a:t> partir </a:t>
            </a:r>
            <a:r>
              <a:rPr lang="es-ES" sz="1000" b="1" dirty="0"/>
              <a:t>del ejercicio fiscal 2009, el Ejecutivo </a:t>
            </a:r>
            <a:r>
              <a:rPr lang="es-ES" sz="1000" b="1" dirty="0" smtClean="0"/>
              <a:t>presentó a </a:t>
            </a:r>
            <a:r>
              <a:rPr lang="es-ES" sz="1000" b="1" dirty="0"/>
              <a:t>la Cámara de Diputados la primera configuración </a:t>
            </a:r>
            <a:r>
              <a:rPr lang="es-ES" sz="1000" b="1" i="1" dirty="0"/>
              <a:t>formal </a:t>
            </a:r>
            <a:r>
              <a:rPr lang="es-ES" sz="1000" b="1" dirty="0"/>
              <a:t>de un </a:t>
            </a:r>
            <a:r>
              <a:rPr lang="es-ES" sz="1000" b="1" dirty="0" smtClean="0"/>
              <a:t>PBR </a:t>
            </a:r>
            <a:r>
              <a:rPr lang="es-ES" sz="1000" b="1" dirty="0"/>
              <a:t>en nuestro </a:t>
            </a:r>
            <a:r>
              <a:rPr lang="es-ES" sz="1000" b="1" dirty="0" smtClean="0"/>
              <a:t>país</a:t>
            </a:r>
            <a:r>
              <a:rPr lang="es-ES" sz="1000" b="1" dirty="0"/>
              <a:t>.</a:t>
            </a:r>
          </a:p>
        </p:txBody>
      </p:sp>
      <p:sp>
        <p:nvSpPr>
          <p:cNvPr id="1033" name="1032 Rectángulo"/>
          <p:cNvSpPr/>
          <p:nvPr/>
        </p:nvSpPr>
        <p:spPr>
          <a:xfrm>
            <a:off x="6267488" y="1593162"/>
            <a:ext cx="1937208" cy="86177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En 2006 se promulga la Ley de Presupuesto y Responsabilidad Hacendaria y la estructuración de una estrategia de evaluación y gestión del desempeño</a:t>
            </a:r>
            <a:endParaRPr lang="es-ES" sz="1000" b="1" dirty="0"/>
          </a:p>
        </p:txBody>
      </p:sp>
      <p:sp>
        <p:nvSpPr>
          <p:cNvPr id="1045" name="1044 Flecha curvada hacia la derecha"/>
          <p:cNvSpPr/>
          <p:nvPr/>
        </p:nvSpPr>
        <p:spPr>
          <a:xfrm rot="20289234">
            <a:off x="462692" y="1392828"/>
            <a:ext cx="972262" cy="1709637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0067" y="2083541"/>
            <a:ext cx="792396" cy="46166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ES" sz="1200" b="1" dirty="0" smtClean="0"/>
              <a:t>efectos </a:t>
            </a:r>
          </a:p>
          <a:p>
            <a:pPr algn="ctr"/>
            <a:r>
              <a:rPr lang="es-ES" sz="1200" b="1" dirty="0" smtClean="0"/>
              <a:t>positivos </a:t>
            </a:r>
            <a:endParaRPr lang="es-ES" sz="1200" b="1" dirty="0"/>
          </a:p>
        </p:txBody>
      </p:sp>
      <p:sp>
        <p:nvSpPr>
          <p:cNvPr id="19" name="18 Rectángulo"/>
          <p:cNvSpPr/>
          <p:nvPr/>
        </p:nvSpPr>
        <p:spPr>
          <a:xfrm>
            <a:off x="3683423" y="3641561"/>
            <a:ext cx="1275299" cy="70788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En los 70’s el ejecutivo federal, inicia reformas para establecer el PBR</a:t>
            </a:r>
            <a:endParaRPr lang="es-ES" sz="1000" b="1" dirty="0"/>
          </a:p>
        </p:txBody>
      </p:sp>
      <p:pic>
        <p:nvPicPr>
          <p:cNvPr id="1026" name="Picture 2" descr="https://encrypted-tbn1.gstatic.com/images?q=tbn:ANd9GcQ-WXIwcycHmxK1vps3BtiOtLeb8m8EsHKAOW0qWs0NP_oUE4Ob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32" y="4348160"/>
            <a:ext cx="814091" cy="565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47" name="1046 Rectángulo"/>
          <p:cNvSpPr/>
          <p:nvPr/>
        </p:nvSpPr>
        <p:spPr>
          <a:xfrm>
            <a:off x="5114350" y="3358976"/>
            <a:ext cx="1176464" cy="40011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000" dirty="0" smtClean="0"/>
              <a:t>introduce </a:t>
            </a:r>
            <a:r>
              <a:rPr lang="es-ES" sz="1000" dirty="0"/>
              <a:t>en la agenda de reforma </a:t>
            </a:r>
          </a:p>
        </p:txBody>
      </p:sp>
      <p:sp>
        <p:nvSpPr>
          <p:cNvPr id="1048" name="1047 Rectángulo"/>
          <p:cNvSpPr/>
          <p:nvPr/>
        </p:nvSpPr>
        <p:spPr>
          <a:xfrm>
            <a:off x="4499992" y="2552422"/>
            <a:ext cx="1767496" cy="64633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900" dirty="0" smtClean="0"/>
              <a:t>La </a:t>
            </a:r>
            <a:r>
              <a:rPr lang="es-ES" sz="900" dirty="0" err="1" smtClean="0"/>
              <a:t>presupuestación</a:t>
            </a:r>
            <a:r>
              <a:rPr lang="es-ES" sz="900" dirty="0" smtClean="0"/>
              <a:t> basada en resultados como paradigma para la asignación de recursos gubernamentales </a:t>
            </a:r>
            <a:endParaRPr lang="es-ES" sz="900" dirty="0"/>
          </a:p>
        </p:txBody>
      </p:sp>
      <p:sp>
        <p:nvSpPr>
          <p:cNvPr id="1050" name="1049 Rectángulo"/>
          <p:cNvSpPr/>
          <p:nvPr/>
        </p:nvSpPr>
        <p:spPr>
          <a:xfrm>
            <a:off x="4789216" y="2078369"/>
            <a:ext cx="105078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800" b="1" dirty="0"/>
              <a:t>Nueva Estructura Programática </a:t>
            </a:r>
            <a:r>
              <a:rPr lang="es-ES" sz="800" b="1" dirty="0" smtClean="0"/>
              <a:t>(NEP) </a:t>
            </a:r>
            <a:endParaRPr lang="es-ES" sz="800" b="1" dirty="0"/>
          </a:p>
        </p:txBody>
      </p:sp>
      <p:sp>
        <p:nvSpPr>
          <p:cNvPr id="1064" name="1063 Rectángulo"/>
          <p:cNvSpPr/>
          <p:nvPr/>
        </p:nvSpPr>
        <p:spPr>
          <a:xfrm>
            <a:off x="4634371" y="1593162"/>
            <a:ext cx="122413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800" b="1" dirty="0"/>
              <a:t>Sistema de Evaluación del Desempeño (sed) </a:t>
            </a:r>
          </a:p>
        </p:txBody>
      </p:sp>
      <p:sp>
        <p:nvSpPr>
          <p:cNvPr id="1065" name="1064 Rectángulo"/>
          <p:cNvSpPr/>
          <p:nvPr/>
        </p:nvSpPr>
        <p:spPr>
          <a:xfrm>
            <a:off x="6564414" y="2555219"/>
            <a:ext cx="163214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800" b="1" dirty="0" smtClean="0"/>
              <a:t>“UN MODELO DE CULTURA ORGANIZACIONAL, DIRECTIVA Y DE GESTIÓN QUE PONE ÉNFASIS EN LOS RESULTADOS Y NO EN LOS PROCEDIMIENTOS”.</a:t>
            </a:r>
            <a:endParaRPr lang="es-ES" sz="800" b="1" dirty="0"/>
          </a:p>
        </p:txBody>
      </p:sp>
      <p:sp>
        <p:nvSpPr>
          <p:cNvPr id="1069" name="1068 Elipse"/>
          <p:cNvSpPr/>
          <p:nvPr/>
        </p:nvSpPr>
        <p:spPr>
          <a:xfrm>
            <a:off x="4831376" y="4436802"/>
            <a:ext cx="1044765" cy="915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Proceso de presupuesto mexicano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68" name="1067 Rectángulo"/>
          <p:cNvSpPr/>
          <p:nvPr/>
        </p:nvSpPr>
        <p:spPr>
          <a:xfrm>
            <a:off x="3770327" y="4810355"/>
            <a:ext cx="94568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pPr algn="just"/>
            <a:r>
              <a:rPr lang="es-ES" sz="1000" dirty="0" smtClean="0"/>
              <a:t>La implantación de la orientación a resultados</a:t>
            </a:r>
            <a:endParaRPr lang="es-ES" sz="1000" dirty="0"/>
          </a:p>
        </p:txBody>
      </p:sp>
      <p:sp>
        <p:nvSpPr>
          <p:cNvPr id="1086" name="1085 Rectángulo"/>
          <p:cNvSpPr/>
          <p:nvPr/>
        </p:nvSpPr>
        <p:spPr>
          <a:xfrm>
            <a:off x="5273620" y="4084255"/>
            <a:ext cx="1205042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000" b="1" dirty="0" smtClean="0"/>
              <a:t>CONCEPTO DE PBR</a:t>
            </a:r>
            <a:endParaRPr lang="es-ES" sz="1000" b="1" dirty="0"/>
          </a:p>
        </p:txBody>
      </p:sp>
      <p:sp>
        <p:nvSpPr>
          <p:cNvPr id="1095" name="1094 Rectángulo"/>
          <p:cNvSpPr/>
          <p:nvPr/>
        </p:nvSpPr>
        <p:spPr>
          <a:xfrm>
            <a:off x="6773338" y="4069674"/>
            <a:ext cx="1634127" cy="147732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Permite reconocer </a:t>
            </a:r>
            <a:r>
              <a:rPr lang="es-ES" sz="1000" b="1" dirty="0"/>
              <a:t>la forma en la que las distintas actividades de la </a:t>
            </a:r>
            <a:r>
              <a:rPr lang="es-ES" sz="1000" b="1" dirty="0" smtClean="0"/>
              <a:t>APF </a:t>
            </a:r>
            <a:r>
              <a:rPr lang="es-ES" sz="1000" b="1" dirty="0"/>
              <a:t>generan valor público, además de identificar los costos de producción de cada uno de los bienes y servicios generados por el gobierno.</a:t>
            </a:r>
          </a:p>
        </p:txBody>
      </p:sp>
      <p:sp>
        <p:nvSpPr>
          <p:cNvPr id="1096" name="1095 Rectángulo"/>
          <p:cNvSpPr/>
          <p:nvPr/>
        </p:nvSpPr>
        <p:spPr>
          <a:xfrm>
            <a:off x="7656259" y="3358976"/>
            <a:ext cx="729687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000" b="1" dirty="0" smtClean="0"/>
              <a:t>Redunden</a:t>
            </a:r>
            <a:endParaRPr lang="es-ES" sz="1000" b="1" dirty="0"/>
          </a:p>
        </p:txBody>
      </p:sp>
      <p:sp>
        <p:nvSpPr>
          <p:cNvPr id="1097" name="1096 Rectángulo"/>
          <p:cNvSpPr/>
          <p:nvPr/>
        </p:nvSpPr>
        <p:spPr>
          <a:xfrm>
            <a:off x="6773338" y="3713611"/>
            <a:ext cx="156966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000" b="1" dirty="0" smtClean="0"/>
              <a:t>En la asignación del gasto </a:t>
            </a:r>
            <a:endParaRPr lang="es-ES" sz="1000" b="1" dirty="0"/>
          </a:p>
        </p:txBody>
      </p:sp>
      <p:sp>
        <p:nvSpPr>
          <p:cNvPr id="1099" name="1098 Rectángulo"/>
          <p:cNvSpPr/>
          <p:nvPr/>
        </p:nvSpPr>
        <p:spPr>
          <a:xfrm>
            <a:off x="4558253" y="5728618"/>
            <a:ext cx="3672408" cy="101566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000" b="1" dirty="0" smtClean="0"/>
              <a:t>“permite </a:t>
            </a:r>
            <a:r>
              <a:rPr lang="es-ES" sz="1000" b="1" dirty="0"/>
              <a:t>apoyar las decisiones presupuestarias en información que sistemáticamente incorpora consideraciones sobre los resultados del ejercicio de los recursos públicos, y que motiva a las instituciones públicas a lograrlos, con el objeto de mejorar la calidad del gasto público federal y promover una más adecuada rendición de cuentas” (</a:t>
            </a:r>
            <a:r>
              <a:rPr lang="es-ES" sz="1000" b="1" dirty="0" err="1"/>
              <a:t>shcp</a:t>
            </a:r>
            <a:r>
              <a:rPr lang="es-ES" sz="1000" b="1" dirty="0"/>
              <a:t>, 2008; 16). </a:t>
            </a:r>
          </a:p>
        </p:txBody>
      </p:sp>
      <p:sp>
        <p:nvSpPr>
          <p:cNvPr id="1100" name="1099 Rectángulo"/>
          <p:cNvSpPr/>
          <p:nvPr/>
        </p:nvSpPr>
        <p:spPr>
          <a:xfrm>
            <a:off x="3110463" y="5484471"/>
            <a:ext cx="988734" cy="24622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000" b="1" dirty="0" smtClean="0"/>
              <a:t>INSTRUMENTO </a:t>
            </a:r>
            <a:endParaRPr lang="es-ES" sz="1000" b="1" dirty="0"/>
          </a:p>
        </p:txBody>
      </p:sp>
      <p:sp>
        <p:nvSpPr>
          <p:cNvPr id="1106" name="1105 Rectángulo"/>
          <p:cNvSpPr/>
          <p:nvPr/>
        </p:nvSpPr>
        <p:spPr>
          <a:xfrm>
            <a:off x="5944694" y="4810354"/>
            <a:ext cx="7307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800" b="1" dirty="0" smtClean="0"/>
              <a:t>reglas, normativas, métodos y procedimientos </a:t>
            </a:r>
            <a:endParaRPr lang="es-ES" sz="800" b="1" dirty="0"/>
          </a:p>
        </p:txBody>
      </p:sp>
      <p:pic>
        <p:nvPicPr>
          <p:cNvPr id="119" name="118 Imagen" descr="http://iapchiapas.org.mx/images/logos/logo_2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3" y="178185"/>
            <a:ext cx="1408196" cy="442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1110 Rectángulo"/>
          <p:cNvSpPr/>
          <p:nvPr/>
        </p:nvSpPr>
        <p:spPr>
          <a:xfrm>
            <a:off x="1835696" y="56818"/>
            <a:ext cx="5211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MX" sz="1000" b="1" dirty="0" smtClean="0"/>
              <a:t>Posgrado: Sistema </a:t>
            </a:r>
            <a:r>
              <a:rPr lang="es-MX" sz="1000" b="1" dirty="0"/>
              <a:t>Educativo en </a:t>
            </a:r>
            <a:r>
              <a:rPr lang="es-MX" sz="1000" b="1" dirty="0" smtClean="0"/>
              <a:t>línea: Administración </a:t>
            </a:r>
            <a:r>
              <a:rPr lang="es-MX" sz="1000" b="1" dirty="0"/>
              <a:t>y Políticas Públicas</a:t>
            </a:r>
            <a:r>
              <a:rPr lang="es-MX" sz="10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b="1" dirty="0" smtClean="0"/>
              <a:t>Materia: Gestión para Resultados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b="1" dirty="0" smtClean="0"/>
              <a:t>Docente</a:t>
            </a:r>
            <a:r>
              <a:rPr lang="es-MX" sz="1000" dirty="0" smtClean="0"/>
              <a:t>: </a:t>
            </a:r>
            <a:r>
              <a:rPr lang="es-ES" sz="1000" b="1" dirty="0"/>
              <a:t>Mtra. Magda Elizabeth </a:t>
            </a:r>
            <a:r>
              <a:rPr lang="es-ES" sz="1000" b="1" dirty="0" err="1"/>
              <a:t>Jan</a:t>
            </a:r>
            <a:r>
              <a:rPr lang="es-ES" sz="1000" b="1" dirty="0"/>
              <a:t> </a:t>
            </a:r>
            <a:r>
              <a:rPr lang="es-ES" sz="1000" b="1" dirty="0" smtClean="0"/>
              <a:t>Argüello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00" b="1" dirty="0" smtClean="0"/>
              <a:t>Alumno: Roberto Díaz Bustamante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37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382</TotalTime>
  <Words>354</Words>
  <Application>Microsoft Office PowerPoint</Application>
  <PresentationFormat>Presentación en pantalla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Adyacencia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CONSULTORIA</dc:creator>
  <cp:lastModifiedBy>ROBERTO CONSULTORIA</cp:lastModifiedBy>
  <cp:revision>18</cp:revision>
  <dcterms:created xsi:type="dcterms:W3CDTF">2015-10-18T18:12:20Z</dcterms:created>
  <dcterms:modified xsi:type="dcterms:W3CDTF">2015-10-19T02:16:40Z</dcterms:modified>
</cp:coreProperties>
</file>