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71" r:id="rId3"/>
    <p:sldId id="272" r:id="rId4"/>
    <p:sldId id="273" r:id="rId5"/>
    <p:sldId id="274" r:id="rId6"/>
    <p:sldId id="275" r:id="rId7"/>
    <p:sldId id="270" r:id="rId8"/>
    <p:sldId id="257" r:id="rId9"/>
    <p:sldId id="258" r:id="rId10"/>
    <p:sldId id="276" r:id="rId11"/>
    <p:sldId id="259" r:id="rId12"/>
    <p:sldId id="277" r:id="rId13"/>
    <p:sldId id="278" r:id="rId14"/>
    <p:sldId id="261" r:id="rId15"/>
    <p:sldId id="265" r:id="rId16"/>
    <p:sldId id="280" r:id="rId17"/>
    <p:sldId id="266" r:id="rId18"/>
    <p:sldId id="281" r:id="rId19"/>
    <p:sldId id="267" r:id="rId20"/>
    <p:sldId id="279" r:id="rId21"/>
    <p:sldId id="282" r:id="rId22"/>
    <p:sldId id="283" r:id="rId2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CC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62" autoAdjust="0"/>
  </p:normalViewPr>
  <p:slideViewPr>
    <p:cSldViewPr>
      <p:cViewPr>
        <p:scale>
          <a:sx n="70" d="100"/>
          <a:sy n="70" d="100"/>
        </p:scale>
        <p:origin x="-137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6B37BDE-0C2E-4C37-BB22-8C7B86DB9D52}" type="datetimeFigureOut">
              <a:rPr lang="es-ES" smtClean="0"/>
              <a:t>27/10/2015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61E38CC-5170-4620-BE4A-1B3C7F224ACB}"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6B37BDE-0C2E-4C37-BB22-8C7B86DB9D52}" type="datetimeFigureOut">
              <a:rPr lang="es-ES" smtClean="0"/>
              <a:t>27/10/2015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61E38CC-5170-4620-BE4A-1B3C7F224ACB}"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6B37BDE-0C2E-4C37-BB22-8C7B86DB9D52}" type="datetimeFigureOut">
              <a:rPr lang="es-ES" smtClean="0"/>
              <a:t>27/10/2015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61E38CC-5170-4620-BE4A-1B3C7F224ACB}"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06B37BDE-0C2E-4C37-BB22-8C7B86DB9D52}" type="datetimeFigureOut">
              <a:rPr lang="es-ES" smtClean="0"/>
              <a:t>27/10/2015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61E38CC-5170-4620-BE4A-1B3C7F224ACB}"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6B37BDE-0C2E-4C37-BB22-8C7B86DB9D52}" type="datetimeFigureOut">
              <a:rPr lang="es-ES" smtClean="0"/>
              <a:t>27/10/2015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F61E38CC-5170-4620-BE4A-1B3C7F224ACB}"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6B37BDE-0C2E-4C37-BB22-8C7B86DB9D52}" type="datetimeFigureOut">
              <a:rPr lang="es-ES" smtClean="0"/>
              <a:t>27/10/2015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61E38CC-5170-4620-BE4A-1B3C7F224ACB}"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06B37BDE-0C2E-4C37-BB22-8C7B86DB9D52}" type="datetimeFigureOut">
              <a:rPr lang="es-ES" smtClean="0"/>
              <a:t>27/10/2015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F61E38CC-5170-4620-BE4A-1B3C7F224ACB}"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06B37BDE-0C2E-4C37-BB22-8C7B86DB9D52}" type="datetimeFigureOut">
              <a:rPr lang="es-ES" smtClean="0"/>
              <a:t>27/10/2015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F61E38CC-5170-4620-BE4A-1B3C7F224ACB}"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B37BDE-0C2E-4C37-BB22-8C7B86DB9D52}" type="datetimeFigureOut">
              <a:rPr lang="es-ES" smtClean="0"/>
              <a:t>27/10/2015</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F61E38CC-5170-4620-BE4A-1B3C7F224ACB}"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6B37BDE-0C2E-4C37-BB22-8C7B86DB9D52}" type="datetimeFigureOut">
              <a:rPr lang="es-ES" smtClean="0"/>
              <a:t>27/10/2015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F61E38CC-5170-4620-BE4A-1B3C7F224ACB}" type="slidenum">
              <a:rPr lang="es-ES" smtClean="0"/>
              <a:t>‹Nº›</a:t>
            </a:fld>
            <a:endParaRPr lang="es-ES"/>
          </a:p>
        </p:txBody>
      </p:sp>
      <p:sp>
        <p:nvSpPr>
          <p:cNvPr id="9" name="Content Placeholder 8"/>
          <p:cNvSpPr>
            <a:spLocks noGrp="1"/>
          </p:cNvSpPr>
          <p:nvPr>
            <p:ph sz="quarter" idx="13"/>
          </p:nvPr>
        </p:nvSpPr>
        <p:spPr>
          <a:xfrm>
            <a:off x="304800" y="381000"/>
            <a:ext cx="7772400" cy="494284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8" name="Date Placeholder 7"/>
          <p:cNvSpPr>
            <a:spLocks noGrp="1"/>
          </p:cNvSpPr>
          <p:nvPr>
            <p:ph type="dt" sz="half" idx="10"/>
          </p:nvPr>
        </p:nvSpPr>
        <p:spPr/>
        <p:txBody>
          <a:bodyPr/>
          <a:lstStyle/>
          <a:p>
            <a:fld id="{06B37BDE-0C2E-4C37-BB22-8C7B86DB9D52}" type="datetimeFigureOut">
              <a:rPr lang="es-ES" smtClean="0"/>
              <a:t>27/10/2015</a:t>
            </a:fld>
            <a:endParaRPr lang="es-ES"/>
          </a:p>
        </p:txBody>
      </p:sp>
      <p:sp>
        <p:nvSpPr>
          <p:cNvPr id="9" name="Slide Number Placeholder 8"/>
          <p:cNvSpPr>
            <a:spLocks noGrp="1"/>
          </p:cNvSpPr>
          <p:nvPr>
            <p:ph type="sldNum" sz="quarter" idx="11"/>
          </p:nvPr>
        </p:nvSpPr>
        <p:spPr/>
        <p:txBody>
          <a:bodyPr/>
          <a:lstStyle/>
          <a:p>
            <a:fld id="{F61E38CC-5170-4620-BE4A-1B3C7F224ACB}" type="slidenum">
              <a:rPr lang="es-ES" smtClean="0"/>
              <a:t>‹Nº›</a:t>
            </a:fld>
            <a:endParaRPr lang="es-ES"/>
          </a:p>
        </p:txBody>
      </p:sp>
      <p:sp>
        <p:nvSpPr>
          <p:cNvPr id="10" name="Footer Placeholder 9"/>
          <p:cNvSpPr>
            <a:spLocks noGrp="1"/>
          </p:cNvSpPr>
          <p:nvPr>
            <p:ph type="ftr" sz="quarter" idx="12"/>
          </p:nvPr>
        </p:nvSpPr>
        <p:spPr/>
        <p:txBody>
          <a:bodyPr/>
          <a:lstStyle/>
          <a:p>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F61E38CC-5170-4620-BE4A-1B3C7F224ACB}" type="slidenum">
              <a:rPr lang="es-ES" smtClean="0"/>
              <a:t>‹Nº›</a:t>
            </a:fld>
            <a:endParaRPr lang="es-E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s-E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6B37BDE-0C2E-4C37-BB22-8C7B86DB9D52}" type="datetimeFigureOut">
              <a:rPr lang="es-ES" smtClean="0"/>
              <a:t>27/10/2015</a:t>
            </a:fld>
            <a:endParaRPr lang="es-E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www.transparenciapresupuestaria.gob.mx/" TargetMode="External"/><Relationship Id="rId2" Type="http://schemas.openxmlformats.org/officeDocument/2006/relationships/hyperlink" Target="http://www.hacienda.gob.mx/" TargetMode="External"/><Relationship Id="rId1" Type="http://schemas.openxmlformats.org/officeDocument/2006/relationships/slideLayout" Target="../slideLayouts/slideLayout7.xml"/><Relationship Id="rId4" Type="http://schemas.openxmlformats.org/officeDocument/2006/relationships/hyperlink" Target="http://youtu.be/shRZzsoTBv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www.hacienda.gob.mx/"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573979" y="1268760"/>
            <a:ext cx="7776864" cy="5109091"/>
          </a:xfrm>
          <a:prstGeom prst="rect">
            <a:avLst/>
          </a:prstGeom>
        </p:spPr>
        <p:txBody>
          <a:bodyPr wrap="square">
            <a:spAutoFit/>
            <a:scene3d>
              <a:camera prst="orthographicFront"/>
              <a:lightRig rig="flat" dir="tl">
                <a:rot lat="0" lon="0" rev="6600000"/>
              </a:lightRig>
            </a:scene3d>
            <a:sp3d extrusionH="25400" contourW="8890">
              <a:bevelT w="38100" h="31750" prst="angle"/>
              <a:contourClr>
                <a:schemeClr val="accent2">
                  <a:shade val="75000"/>
                </a:schemeClr>
              </a:contourClr>
            </a:sp3d>
          </a:bodyPr>
          <a:lstStyle/>
          <a:p>
            <a:pPr algn="r"/>
            <a:r>
              <a:rPr lang="es-ES" sz="6000" b="1" dirty="0" smtClean="0">
                <a:ln w="11430">
                  <a:solidFill>
                    <a:schemeClr val="bg2">
                      <a:lumMod val="50000"/>
                    </a:schemeClr>
                  </a:solidFill>
                </a:ln>
                <a:solidFill>
                  <a:srgbClr val="CC0000"/>
                </a:solidFill>
                <a:effectLst>
                  <a:innerShdw blurRad="63500" dist="50800" dir="18900000">
                    <a:prstClr val="black">
                      <a:alpha val="50000"/>
                    </a:prstClr>
                  </a:innerShdw>
                </a:effectLst>
              </a:rPr>
              <a:t>Provisiones salariales y económicas o </a:t>
            </a:r>
          </a:p>
          <a:p>
            <a:pPr algn="r"/>
            <a:r>
              <a:rPr lang="es-ES" sz="6000" b="1" dirty="0" smtClean="0">
                <a:ln w="11430">
                  <a:solidFill>
                    <a:schemeClr val="bg2">
                      <a:lumMod val="50000"/>
                    </a:schemeClr>
                  </a:solidFill>
                </a:ln>
                <a:solidFill>
                  <a:srgbClr val="CC0000"/>
                </a:solidFill>
                <a:effectLst>
                  <a:innerShdw blurRad="63500" dist="50800" dir="18900000">
                    <a:prstClr val="black">
                      <a:alpha val="50000"/>
                    </a:prstClr>
                  </a:innerShdw>
                </a:effectLst>
              </a:rPr>
              <a:t>Ramo 23</a:t>
            </a:r>
          </a:p>
          <a:p>
            <a:pPr algn="r"/>
            <a:r>
              <a:rPr lang="es-ES" sz="2400" b="1" dirty="0" smtClean="0">
                <a:ln w="3175">
                  <a:solidFill>
                    <a:srgbClr val="C00000"/>
                  </a:solidFill>
                </a:ln>
                <a:effectLst>
                  <a:innerShdw blurRad="63500" dist="50800" dir="18900000">
                    <a:prstClr val="black">
                      <a:alpha val="50000"/>
                    </a:prstClr>
                  </a:innerShdw>
                </a:effectLst>
              </a:rPr>
              <a:t>Su Origen y Proceso de Aplicación</a:t>
            </a:r>
          </a:p>
          <a:p>
            <a:pPr algn="r"/>
            <a:r>
              <a:rPr lang="es-ES" sz="2400" b="1" dirty="0" smtClean="0">
                <a:ln w="9000" cmpd="sng">
                  <a:solidFill>
                    <a:schemeClr val="accent4">
                      <a:shade val="50000"/>
                      <a:satMod val="120000"/>
                    </a:schemeClr>
                  </a:solidFill>
                  <a:prstDash val="solid"/>
                </a:ln>
                <a:effectLst>
                  <a:reflection blurRad="12700" stA="28000" endPos="45000" dist="1000" dir="5400000" sy="-100000" algn="bl" rotWithShape="0"/>
                </a:effectLst>
              </a:rPr>
              <a:t>(Proyecto </a:t>
            </a:r>
            <a:r>
              <a:rPr lang="es-ES" sz="2400" b="1" dirty="0">
                <a:ln w="9000" cmpd="sng">
                  <a:solidFill>
                    <a:schemeClr val="accent4">
                      <a:shade val="50000"/>
                      <a:satMod val="120000"/>
                    </a:schemeClr>
                  </a:solidFill>
                  <a:prstDash val="solid"/>
                </a:ln>
                <a:effectLst>
                  <a:reflection blurRad="12700" stA="28000" endPos="45000" dist="1000" dir="5400000" sy="-100000" algn="bl" rotWithShape="0"/>
                </a:effectLst>
              </a:rPr>
              <a:t>de Infraestructura </a:t>
            </a:r>
            <a:r>
              <a:rPr lang="es-ES" sz="2400" b="1" dirty="0" smtClean="0">
                <a:ln w="9000" cmpd="sng">
                  <a:solidFill>
                    <a:schemeClr val="accent4">
                      <a:shade val="50000"/>
                      <a:satMod val="120000"/>
                    </a:schemeClr>
                  </a:solidFill>
                  <a:prstDash val="solid"/>
                </a:ln>
                <a:effectLst>
                  <a:reflection blurRad="12700" stA="28000" endPos="45000" dist="1000" dir="5400000" sy="-100000" algn="bl" rotWithShape="0"/>
                </a:effectLst>
              </a:rPr>
              <a:t>Deportiva)</a:t>
            </a:r>
            <a:endParaRPr lang="es-ES" sz="2400" b="1" dirty="0">
              <a:ln w="9000" cmpd="sng">
                <a:solidFill>
                  <a:schemeClr val="accent4">
                    <a:shade val="50000"/>
                    <a:satMod val="120000"/>
                  </a:schemeClr>
                </a:solidFill>
                <a:prstDash val="solid"/>
              </a:ln>
              <a:effectLst>
                <a:reflection blurRad="12700" stA="28000" endPos="45000" dist="1000" dir="5400000" sy="-100000" algn="bl" rotWithShape="0"/>
              </a:effectLst>
            </a:endParaRPr>
          </a:p>
          <a:p>
            <a:pPr algn="r"/>
            <a:endParaRPr lang="es-ES" sz="2400" b="1" dirty="0">
              <a:ln w="3175">
                <a:solidFill>
                  <a:srgbClr val="C00000"/>
                </a:solidFill>
              </a:ln>
              <a:effectLst>
                <a:innerShdw blurRad="63500" dist="50800" dir="18900000">
                  <a:prstClr val="black">
                    <a:alpha val="50000"/>
                  </a:prstClr>
                </a:innerShdw>
              </a:effectLst>
            </a:endParaRPr>
          </a:p>
          <a:p>
            <a:pPr algn="r"/>
            <a:endParaRPr lang="es-ES" sz="2400" b="1" dirty="0" smtClean="0">
              <a:ln w="3175">
                <a:solidFill>
                  <a:srgbClr val="C00000"/>
                </a:solidFill>
              </a:ln>
              <a:effectLst>
                <a:innerShdw blurRad="63500" dist="50800" dir="18900000">
                  <a:prstClr val="black">
                    <a:alpha val="50000"/>
                  </a:prstClr>
                </a:innerShdw>
              </a:effectLst>
            </a:endParaRPr>
          </a:p>
          <a:p>
            <a:pPr algn="r"/>
            <a:endParaRPr lang="es-ES" sz="2400" b="1" dirty="0" smtClean="0">
              <a:ln w="3175">
                <a:solidFill>
                  <a:srgbClr val="C00000"/>
                </a:solidFill>
              </a:ln>
              <a:effectLst>
                <a:innerShdw blurRad="63500" dist="50800" dir="18900000">
                  <a:prstClr val="black">
                    <a:alpha val="50000"/>
                  </a:prstClr>
                </a:innerShdw>
              </a:effectLst>
            </a:endParaRPr>
          </a:p>
          <a:p>
            <a:pPr algn="r"/>
            <a:r>
              <a:rPr lang="es-ES" sz="2400" b="1" dirty="0" smtClean="0">
                <a:ln w="3175">
                  <a:solidFill>
                    <a:srgbClr val="C00000"/>
                  </a:solidFill>
                </a:ln>
                <a:effectLst>
                  <a:innerShdw blurRad="63500" dist="50800" dir="18900000">
                    <a:prstClr val="black">
                      <a:alpha val="50000"/>
                    </a:prstClr>
                  </a:innerShdw>
                </a:effectLst>
              </a:rPr>
              <a:t> </a:t>
            </a:r>
            <a:endParaRPr lang="es-ES" sz="2400" b="1" dirty="0">
              <a:ln w="3175">
                <a:solidFill>
                  <a:srgbClr val="C00000"/>
                </a:solidFill>
              </a:ln>
              <a:effectLst>
                <a:innerShdw blurRad="63500" dist="50800" dir="18900000">
                  <a:prstClr val="black">
                    <a:alpha val="50000"/>
                  </a:prstClr>
                </a:innerShdw>
              </a:effectLst>
            </a:endParaRPr>
          </a:p>
        </p:txBody>
      </p:sp>
      <p:pic>
        <p:nvPicPr>
          <p:cNvPr id="4" name="Picture 2" descr="http://iapchiapas.org.mx/images/logos/logo_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448" y="330767"/>
            <a:ext cx="1937320" cy="640839"/>
          </a:xfrm>
          <a:prstGeom prst="rect">
            <a:avLst/>
          </a:prstGeom>
          <a:noFill/>
          <a:extLst>
            <a:ext uri="{909E8E84-426E-40DD-AFC4-6F175D3DCCD1}">
              <a14:hiddenFill xmlns:a14="http://schemas.microsoft.com/office/drawing/2010/main">
                <a:solidFill>
                  <a:srgbClr val="FFFFFF"/>
                </a:solidFill>
              </a14:hiddenFill>
            </a:ext>
          </a:extLst>
        </p:spPr>
      </p:pic>
      <p:sp>
        <p:nvSpPr>
          <p:cNvPr id="5" name="4 Rectángulo"/>
          <p:cNvSpPr/>
          <p:nvPr/>
        </p:nvSpPr>
        <p:spPr>
          <a:xfrm>
            <a:off x="3784314" y="188640"/>
            <a:ext cx="4572000" cy="646331"/>
          </a:xfrm>
          <a:prstGeom prst="rect">
            <a:avLst/>
          </a:prstGeom>
        </p:spPr>
        <p:txBody>
          <a:bodyPr>
            <a:spAutoFit/>
          </a:bodyPr>
          <a:lstStyle/>
          <a:p>
            <a:r>
              <a:rPr lang="es-ES" dirty="0"/>
              <a:t>Maestría en línea: </a:t>
            </a:r>
          </a:p>
          <a:p>
            <a:r>
              <a:rPr lang="es-ES" b="1" dirty="0"/>
              <a:t>Administración y Políticas Públicas</a:t>
            </a:r>
            <a:endParaRPr lang="es-ES" dirty="0"/>
          </a:p>
        </p:txBody>
      </p:sp>
      <p:sp>
        <p:nvSpPr>
          <p:cNvPr id="7" name="6 CuadroTexto"/>
          <p:cNvSpPr txBox="1"/>
          <p:nvPr/>
        </p:nvSpPr>
        <p:spPr>
          <a:xfrm>
            <a:off x="8319307" y="330768"/>
            <a:ext cx="923330" cy="5149590"/>
          </a:xfrm>
          <a:prstGeom prst="rect">
            <a:avLst/>
          </a:prstGeom>
          <a:noFill/>
        </p:spPr>
        <p:txBody>
          <a:bodyPr vert="vert270" wrap="square" rtlCol="0">
            <a:spAutoFit/>
          </a:bodyPr>
          <a:lstStyle/>
          <a:p>
            <a:r>
              <a:rPr lang="es-E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Alumno:</a:t>
            </a:r>
          </a:p>
          <a:p>
            <a:r>
              <a:rPr lang="es-ES" sz="24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Roberto Díaz Bustamante</a:t>
            </a:r>
            <a:endParaRPr lang="es-ES" sz="24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6" name="Cuadro de texto 2"/>
          <p:cNvSpPr txBox="1">
            <a:spLocks noChangeArrowheads="1"/>
          </p:cNvSpPr>
          <p:nvPr/>
        </p:nvSpPr>
        <p:spPr bwMode="auto">
          <a:xfrm>
            <a:off x="3843358" y="6054685"/>
            <a:ext cx="4502767" cy="646331"/>
          </a:xfrm>
          <a:prstGeom prst="rect">
            <a:avLst/>
          </a:prstGeom>
          <a:solidFill>
            <a:schemeClr val="accent2">
              <a:lumMod val="20000"/>
              <a:lumOff val="80000"/>
              <a:alpha val="24000"/>
            </a:schemeClr>
          </a:solidFill>
          <a:ln>
            <a:headEnd/>
            <a:tailEnd/>
          </a:ln>
        </p:spPr>
        <p:style>
          <a:lnRef idx="3">
            <a:schemeClr val="lt1"/>
          </a:lnRef>
          <a:fillRef idx="1">
            <a:schemeClr val="accent1"/>
          </a:fillRef>
          <a:effectRef idx="1">
            <a:schemeClr val="accent1"/>
          </a:effectRef>
          <a:fontRef idx="minor">
            <a:schemeClr val="lt1"/>
          </a:fontRef>
        </p:style>
        <p:txBody>
          <a:bodyPr rot="0" vert="horz" wrap="square" lIns="91440" tIns="45720" rIns="91440" bIns="45720" anchor="t" anchorCtr="0">
            <a:spAutoFit/>
          </a:bodyPr>
          <a:lstStyle/>
          <a:p>
            <a:pPr>
              <a:spcAft>
                <a:spcPts val="0"/>
              </a:spcAft>
              <a:tabLst>
                <a:tab pos="2700020" algn="ctr"/>
                <a:tab pos="5400040" algn="r"/>
              </a:tabLst>
            </a:pPr>
            <a:r>
              <a:rPr lang="es-ES" dirty="0">
                <a:solidFill>
                  <a:schemeClr val="tx1"/>
                </a:solidFill>
                <a:effectLst/>
                <a:latin typeface="Century Gothic"/>
                <a:ea typeface="Times New Roman"/>
              </a:rPr>
              <a:t>Docente: </a:t>
            </a:r>
            <a:endParaRPr lang="es-ES" dirty="0">
              <a:solidFill>
                <a:schemeClr val="tx1"/>
              </a:solidFill>
              <a:effectLst/>
              <a:latin typeface="Times New Roman"/>
              <a:ea typeface="Times New Roman"/>
            </a:endParaRPr>
          </a:p>
          <a:p>
            <a:pPr>
              <a:spcAft>
                <a:spcPts val="0"/>
              </a:spcAft>
              <a:tabLst>
                <a:tab pos="2700020" algn="ctr"/>
                <a:tab pos="5400040" algn="r"/>
              </a:tabLst>
            </a:pPr>
            <a:r>
              <a:rPr lang="es-ES" b="1" dirty="0">
                <a:solidFill>
                  <a:schemeClr val="tx1"/>
                </a:solidFill>
                <a:effectLst/>
                <a:latin typeface="Century Gothic"/>
                <a:ea typeface="Times New Roman"/>
                <a:cs typeface="Arial"/>
              </a:rPr>
              <a:t>Mtra. Magda Elizabeth </a:t>
            </a:r>
            <a:r>
              <a:rPr lang="es-ES" b="1" dirty="0" err="1">
                <a:solidFill>
                  <a:schemeClr val="tx1"/>
                </a:solidFill>
                <a:effectLst/>
                <a:latin typeface="Century Gothic"/>
                <a:ea typeface="Times New Roman"/>
                <a:cs typeface="Arial"/>
              </a:rPr>
              <a:t>Jan</a:t>
            </a:r>
            <a:r>
              <a:rPr lang="es-ES" b="1" dirty="0">
                <a:solidFill>
                  <a:schemeClr val="tx1"/>
                </a:solidFill>
                <a:effectLst/>
                <a:latin typeface="Century Gothic"/>
                <a:ea typeface="Times New Roman"/>
                <a:cs typeface="Arial"/>
              </a:rPr>
              <a:t> Argüello</a:t>
            </a:r>
            <a:endParaRPr lang="es-ES" dirty="0">
              <a:solidFill>
                <a:schemeClr val="tx1"/>
              </a:solidFill>
              <a:effectLst/>
              <a:latin typeface="Times New Roman"/>
              <a:ea typeface="Times New Roman"/>
            </a:endParaRPr>
          </a:p>
        </p:txBody>
      </p:sp>
    </p:spTree>
    <p:extLst>
      <p:ext uri="{BB962C8B-B14F-4D97-AF65-F5344CB8AC3E}">
        <p14:creationId xmlns:p14="http://schemas.microsoft.com/office/powerpoint/2010/main" val="3839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5536" y="335846"/>
            <a:ext cx="8064896" cy="6001643"/>
          </a:xfrm>
          <a:prstGeom prst="rect">
            <a:avLst/>
          </a:prstGeom>
        </p:spPr>
        <p:txBody>
          <a:bodyPr wrap="square">
            <a:spAutoFit/>
          </a:bodyPr>
          <a:lstStyle/>
          <a:p>
            <a:pPr algn="just"/>
            <a:r>
              <a:rPr lang="es-ES" sz="2400" b="1" u="sng" dirty="0" smtClean="0"/>
              <a:t>Planeación orientada a Resultados.</a:t>
            </a:r>
            <a:r>
              <a:rPr lang="es-ES" sz="2400" dirty="0" smtClean="0"/>
              <a:t> Permite definir  el rumbo y destino del país.</a:t>
            </a:r>
          </a:p>
          <a:p>
            <a:pPr algn="just"/>
            <a:r>
              <a:rPr lang="es-ES" sz="2400" b="1" u="sng" dirty="0" smtClean="0">
                <a:solidFill>
                  <a:srgbClr val="CC0000"/>
                </a:solidFill>
              </a:rPr>
              <a:t>Presupuesto basado en Resultados</a:t>
            </a:r>
            <a:r>
              <a:rPr lang="es-ES" sz="2400" b="1" dirty="0" smtClean="0">
                <a:solidFill>
                  <a:srgbClr val="CC0000"/>
                </a:solidFill>
              </a:rPr>
              <a:t>.</a:t>
            </a:r>
            <a:r>
              <a:rPr lang="es-ES" sz="2400" dirty="0" smtClean="0">
                <a:solidFill>
                  <a:srgbClr val="CC0000"/>
                </a:solidFill>
              </a:rPr>
              <a:t> Incorpora consideraciones sobre los resultados del ejercicio de los recursos públicos a fin de mejorar la calidad del gasto público federal y promover una más adecuada rendición de cuentas.</a:t>
            </a:r>
          </a:p>
          <a:p>
            <a:pPr algn="just"/>
            <a:r>
              <a:rPr lang="es-ES" sz="2400" b="1" u="sng" dirty="0" smtClean="0"/>
              <a:t>Gestión financiera, auditoría y adquisiciones</a:t>
            </a:r>
            <a:r>
              <a:rPr lang="es-ES" sz="2400" b="1" dirty="0" smtClean="0"/>
              <a:t>.</a:t>
            </a:r>
            <a:r>
              <a:rPr lang="es-ES" sz="2400" dirty="0" smtClean="0"/>
              <a:t> Son elementos administrativos de las organizaciones públicas que hacen posible la captación de recursos y su aplicación para la concreción de los objetivos y las metas del sector público. </a:t>
            </a:r>
          </a:p>
          <a:p>
            <a:pPr algn="just"/>
            <a:r>
              <a:rPr lang="es-ES" sz="2400" b="1" u="sng" dirty="0" smtClean="0">
                <a:solidFill>
                  <a:srgbClr val="CC0000"/>
                </a:solidFill>
              </a:rPr>
              <a:t>Gestión de programas y proyectos</a:t>
            </a:r>
            <a:r>
              <a:rPr lang="es-ES" sz="2400" b="1" dirty="0" smtClean="0">
                <a:solidFill>
                  <a:srgbClr val="CC0000"/>
                </a:solidFill>
              </a:rPr>
              <a:t>.</a:t>
            </a:r>
            <a:r>
              <a:rPr lang="es-ES" sz="2400" dirty="0" smtClean="0">
                <a:solidFill>
                  <a:srgbClr val="CC0000"/>
                </a:solidFill>
              </a:rPr>
              <a:t> Es el medio a través del cual el Estado produce los bienes y servicios que permiten alcanzar los objetivos establecidos en el plan de gobierno.</a:t>
            </a:r>
            <a:br>
              <a:rPr lang="es-ES" sz="2400" dirty="0" smtClean="0">
                <a:solidFill>
                  <a:srgbClr val="CC0000"/>
                </a:solidFill>
              </a:rPr>
            </a:br>
            <a:r>
              <a:rPr lang="es-ES" sz="2400" b="1" u="sng" dirty="0" smtClean="0"/>
              <a:t>Seguimiento y evaluación</a:t>
            </a:r>
            <a:r>
              <a:rPr lang="es-ES" sz="2400" b="1" dirty="0" smtClean="0"/>
              <a:t>.</a:t>
            </a:r>
            <a:r>
              <a:rPr lang="es-ES" sz="2400" dirty="0" smtClean="0"/>
              <a:t> Conjunto de herramientas metodológicas e informáticas que permiten verificar la incidencia de la intervención gubernamental.  </a:t>
            </a:r>
          </a:p>
        </p:txBody>
      </p:sp>
    </p:spTree>
    <p:extLst>
      <p:ext uri="{BB962C8B-B14F-4D97-AF65-F5344CB8AC3E}">
        <p14:creationId xmlns:p14="http://schemas.microsoft.com/office/powerpoint/2010/main" val="36121019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9512" y="662200"/>
            <a:ext cx="8166038" cy="5863144"/>
          </a:xfrm>
          <a:prstGeom prst="rect">
            <a:avLst/>
          </a:prstGeom>
        </p:spPr>
        <p:txBody>
          <a:bodyPr wrap="square">
            <a:spAutoFit/>
          </a:bodyPr>
          <a:lstStyle/>
          <a:p>
            <a:pPr algn="just"/>
            <a:r>
              <a:rPr lang="es-ES" sz="2500" b="1" u="sng" dirty="0" smtClean="0"/>
              <a:t>El seguimiento: </a:t>
            </a:r>
            <a:r>
              <a:rPr lang="es-ES" sz="2500" dirty="0"/>
              <a:t>es la </a:t>
            </a:r>
            <a:r>
              <a:rPr lang="es-ES" sz="2500" b="1" i="1" dirty="0"/>
              <a:t>“función continua que utiliza la recopilación sistemática de datos sobre indicadores predefinidos para proporcionar a los administradores y a las principales partes interesadas de una intervención para el desarrollo indicaciones sobre el avance y el logro de los objetivos así como de la utilización de los fondos asignados”</a:t>
            </a:r>
            <a:r>
              <a:rPr lang="es-ES" sz="2500" dirty="0"/>
              <a:t>. </a:t>
            </a:r>
            <a:endParaRPr lang="es-ES" sz="2500" dirty="0" smtClean="0"/>
          </a:p>
          <a:p>
            <a:pPr algn="just"/>
            <a:r>
              <a:rPr lang="es-ES" sz="2500" b="1" u="sng" dirty="0" smtClean="0">
                <a:solidFill>
                  <a:srgbClr val="CC0000"/>
                </a:solidFill>
              </a:rPr>
              <a:t>La </a:t>
            </a:r>
            <a:r>
              <a:rPr lang="es-ES" sz="2500" b="1" u="sng" dirty="0">
                <a:solidFill>
                  <a:srgbClr val="CC0000"/>
                </a:solidFill>
              </a:rPr>
              <a:t>evaluación </a:t>
            </a:r>
            <a:r>
              <a:rPr lang="es-ES" sz="2500" dirty="0" smtClean="0">
                <a:solidFill>
                  <a:srgbClr val="CC0000"/>
                </a:solidFill>
              </a:rPr>
              <a:t>es la </a:t>
            </a:r>
            <a:r>
              <a:rPr lang="es-ES" sz="2500" b="1" i="1" dirty="0">
                <a:solidFill>
                  <a:srgbClr val="CC0000"/>
                </a:solidFill>
              </a:rPr>
              <a:t>“apreciación sistemática y objetiva de un proyecto, programa o política en curso o concluido, de su diseño, su puesta en práctica y sus resultados</a:t>
            </a:r>
            <a:r>
              <a:rPr lang="es-ES" sz="2500" dirty="0">
                <a:solidFill>
                  <a:srgbClr val="CC0000"/>
                </a:solidFill>
              </a:rPr>
              <a:t>. </a:t>
            </a:r>
            <a:endParaRPr lang="es-ES" sz="2500" dirty="0" smtClean="0">
              <a:solidFill>
                <a:srgbClr val="CC0000"/>
              </a:solidFill>
            </a:endParaRPr>
          </a:p>
          <a:p>
            <a:pPr algn="just"/>
            <a:r>
              <a:rPr lang="es-ES" sz="2500" b="1" u="sng" dirty="0" smtClean="0"/>
              <a:t>El </a:t>
            </a:r>
            <a:r>
              <a:rPr lang="es-ES" sz="2500" b="1" u="sng" dirty="0"/>
              <a:t>objetivo </a:t>
            </a:r>
            <a:r>
              <a:rPr lang="es-ES" sz="2500" b="1" i="1" dirty="0" smtClean="0"/>
              <a:t>determina </a:t>
            </a:r>
            <a:r>
              <a:rPr lang="es-ES" sz="2500" b="1" i="1" dirty="0"/>
              <a:t>la pertinencia y el logro de los objetivos, así como la eficiencia, la eficacia, el impacto y la sostenibilidad para el desarrollo</a:t>
            </a:r>
            <a:r>
              <a:rPr lang="es-ES" sz="2500" dirty="0"/>
              <a:t>. </a:t>
            </a:r>
            <a:endParaRPr lang="es-ES" sz="2500" dirty="0" smtClean="0"/>
          </a:p>
          <a:p>
            <a:pPr algn="just"/>
            <a:r>
              <a:rPr lang="es-ES" sz="2500" dirty="0" smtClean="0"/>
              <a:t>Una </a:t>
            </a:r>
            <a:r>
              <a:rPr lang="es-ES" sz="2500" dirty="0"/>
              <a:t>evaluación deberá proporcionar información creíble y útil, que permita incorporar las enseñanzas aprendidas en el proceso de toma de decisiones”.</a:t>
            </a:r>
          </a:p>
        </p:txBody>
      </p:sp>
    </p:spTree>
    <p:extLst>
      <p:ext uri="{BB962C8B-B14F-4D97-AF65-F5344CB8AC3E}">
        <p14:creationId xmlns:p14="http://schemas.microsoft.com/office/powerpoint/2010/main" val="24127322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539552" y="3645024"/>
            <a:ext cx="7848364" cy="1107996"/>
          </a:xfrm>
          <a:prstGeom prst="rect">
            <a:avLst/>
          </a:prstGeom>
          <a:scene3d>
            <a:camera prst="orthographicFront"/>
            <a:lightRig rig="threePt" dir="t"/>
          </a:scene3d>
          <a:sp3d>
            <a:bevelT w="114300" prst="hardEdge"/>
          </a:sp3d>
        </p:spPr>
        <p:style>
          <a:lnRef idx="1">
            <a:schemeClr val="accent4"/>
          </a:lnRef>
          <a:fillRef idx="2">
            <a:schemeClr val="accent4"/>
          </a:fillRef>
          <a:effectRef idx="1">
            <a:schemeClr val="accent4"/>
          </a:effectRef>
          <a:fontRef idx="minor">
            <a:schemeClr val="dk1"/>
          </a:fontRef>
        </p:style>
        <p:txBody>
          <a:bodyPr wrap="square">
            <a:spAutoFit/>
          </a:bodyPr>
          <a:lstStyle/>
          <a:p>
            <a:pPr fontAlgn="base"/>
            <a:r>
              <a:rPr lang="es-ES" sz="2200" b="1" dirty="0" smtClean="0"/>
              <a:t>Para que la información reportada permita realizar un análisis que nos lleve a mejorar el impacto de los recursos, debe contar con calidad suficiente. </a:t>
            </a:r>
            <a:endParaRPr lang="es-ES" sz="2200" b="1" dirty="0"/>
          </a:p>
        </p:txBody>
      </p:sp>
      <p:sp>
        <p:nvSpPr>
          <p:cNvPr id="4" name="3 Rectángulo"/>
          <p:cNvSpPr/>
          <p:nvPr/>
        </p:nvSpPr>
        <p:spPr>
          <a:xfrm rot="21323172">
            <a:off x="2204276" y="1588720"/>
            <a:ext cx="5969486" cy="1938992"/>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8100000" scaled="1"/>
            <a:tileRect/>
          </a:gradFill>
          <a:scene3d>
            <a:camera prst="orthographicFront"/>
            <a:lightRig rig="threePt" dir="t"/>
          </a:scene3d>
          <a:sp3d>
            <a:bevelT w="114300" prst="hardEdge"/>
          </a:sp3d>
        </p:spPr>
        <p:txBody>
          <a:bodyPr wrap="square">
            <a:spAutoFit/>
          </a:bodyPr>
          <a:lstStyle/>
          <a:p>
            <a:pPr fontAlgn="base"/>
            <a:r>
              <a:rPr lang="es-ES" sz="2400" b="1" dirty="0" smtClean="0"/>
              <a:t>En ellos, se plasma de forma detallada en qué se gastan los recursos, el avance en el ejercicio de las transferencias, así como el impacto que está teniendo el gasto federalizado sobre la población.</a:t>
            </a:r>
          </a:p>
        </p:txBody>
      </p:sp>
      <p:sp>
        <p:nvSpPr>
          <p:cNvPr id="2" name="1 Rectángulo"/>
          <p:cNvSpPr/>
          <p:nvPr/>
        </p:nvSpPr>
        <p:spPr>
          <a:xfrm>
            <a:off x="640756" y="332656"/>
            <a:ext cx="7027588" cy="1107996"/>
          </a:xfrm>
          <a:prstGeom prst="rect">
            <a:avLst/>
          </a:prstGeom>
          <a:scene3d>
            <a:camera prst="perspectiveAbove"/>
            <a:lightRig rig="threePt" dir="t"/>
          </a:scene3d>
          <a:sp3d>
            <a:bevelT w="114300" prst="hardEdge"/>
          </a:sp3d>
        </p:spPr>
        <p:style>
          <a:lnRef idx="1">
            <a:schemeClr val="accent1"/>
          </a:lnRef>
          <a:fillRef idx="2">
            <a:schemeClr val="accent1"/>
          </a:fillRef>
          <a:effectRef idx="1">
            <a:schemeClr val="accent1"/>
          </a:effectRef>
          <a:fontRef idx="minor">
            <a:schemeClr val="dk1"/>
          </a:fontRef>
        </p:style>
        <p:txBody>
          <a:bodyPr wrap="square">
            <a:spAutoFit/>
          </a:bodyPr>
          <a:lstStyle/>
          <a:p>
            <a:pPr fontAlgn="base"/>
            <a:r>
              <a:rPr lang="es-ES" sz="2200" dirty="0" smtClean="0"/>
              <a:t>En ese contexto</a:t>
            </a:r>
            <a:r>
              <a:rPr lang="es-ES" sz="2200" b="1" dirty="0" smtClean="0"/>
              <a:t>, </a:t>
            </a:r>
            <a:r>
              <a:rPr lang="es-ES" sz="2200" b="1" i="1" dirty="0" smtClean="0"/>
              <a:t>las </a:t>
            </a:r>
            <a:r>
              <a:rPr lang="es-ES" sz="2200" b="1" i="1" dirty="0"/>
              <a:t>entidades federativas y municipios </a:t>
            </a:r>
            <a:r>
              <a:rPr lang="es-ES" sz="2200" b="1" dirty="0"/>
              <a:t>deben informar trimestralmente </a:t>
            </a:r>
            <a:r>
              <a:rPr lang="es-ES" sz="2200" dirty="0"/>
              <a:t>a la Cámara de Diputados </a:t>
            </a:r>
            <a:r>
              <a:rPr lang="es-ES" sz="2200" b="1" i="1" dirty="0"/>
              <a:t>sobre los recursos que les transfiere la </a:t>
            </a:r>
            <a:r>
              <a:rPr lang="es-ES" sz="2200" b="1" i="1" dirty="0" smtClean="0"/>
              <a:t>Federación.</a:t>
            </a:r>
            <a:endParaRPr lang="es-ES" sz="2200" dirty="0"/>
          </a:p>
        </p:txBody>
      </p:sp>
      <p:sp>
        <p:nvSpPr>
          <p:cNvPr id="5" name="4 Rectángulo"/>
          <p:cNvSpPr/>
          <p:nvPr/>
        </p:nvSpPr>
        <p:spPr>
          <a:xfrm>
            <a:off x="251520" y="5877272"/>
            <a:ext cx="8352928" cy="707886"/>
          </a:xfrm>
          <a:prstGeom prst="rect">
            <a:avLst/>
          </a:prstGeom>
          <a:solidFill>
            <a:schemeClr val="bg1">
              <a:lumMod val="85000"/>
            </a:schemeClr>
          </a:solidFill>
          <a:scene3d>
            <a:camera prst="orthographicFront"/>
            <a:lightRig rig="threePt" dir="t"/>
          </a:scene3d>
          <a:sp3d>
            <a:bevelT w="114300" prst="hardEdge"/>
          </a:sp3d>
        </p:spPr>
        <p:txBody>
          <a:bodyPr wrap="square">
            <a:spAutoFit/>
          </a:bodyPr>
          <a:lstStyle/>
          <a:p>
            <a:pPr algn="ctr" fontAlgn="base"/>
            <a:r>
              <a:rPr lang="es-ES" sz="2000" b="1" dirty="0" smtClean="0"/>
              <a:t>Calificación del Índice de calidad en la información por entidad federativa</a:t>
            </a:r>
            <a:endParaRPr lang="es-ES" sz="2000" dirty="0" smtClean="0"/>
          </a:p>
          <a:p>
            <a:pPr algn="ctr" fontAlgn="base"/>
            <a:r>
              <a:rPr lang="es-ES" sz="2000" b="1" dirty="0" smtClean="0"/>
              <a:t>(Calificación más cercana a uno = Mayor calidad en la información reportada)</a:t>
            </a:r>
            <a:endParaRPr lang="es-ES" sz="2000" dirty="0"/>
          </a:p>
        </p:txBody>
      </p:sp>
      <p:sp>
        <p:nvSpPr>
          <p:cNvPr id="7" name="6 Llamada de flecha hacia abajo"/>
          <p:cNvSpPr/>
          <p:nvPr/>
        </p:nvSpPr>
        <p:spPr>
          <a:xfrm rot="21403770">
            <a:off x="532967" y="4711624"/>
            <a:ext cx="7856117" cy="1158519"/>
          </a:xfrm>
          <a:prstGeom prst="downArrowCallout">
            <a:avLst>
              <a:gd name="adj1" fmla="val 23603"/>
              <a:gd name="adj2" fmla="val 45457"/>
              <a:gd name="adj3" fmla="val 19566"/>
              <a:gd name="adj4" fmla="val 73439"/>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base"/>
            <a:r>
              <a:rPr lang="es-ES" sz="2100" b="1" dirty="0">
                <a:solidFill>
                  <a:sysClr val="windowText" lastClr="000000"/>
                </a:solidFill>
              </a:rPr>
              <a:t>Comparativo de la calidad de la información reportada por las entidades federativas y sus municipios, a través de los informes trimestrales que presentan.</a:t>
            </a:r>
          </a:p>
        </p:txBody>
      </p:sp>
    </p:spTree>
    <p:extLst>
      <p:ext uri="{BB962C8B-B14F-4D97-AF65-F5344CB8AC3E}">
        <p14:creationId xmlns:p14="http://schemas.microsoft.com/office/powerpoint/2010/main" val="4156213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92088" y="1646433"/>
            <a:ext cx="3045875" cy="1154162"/>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t="100000" r="100000"/>
            </a:path>
            <a:tileRect l="-100000" b="-100000"/>
          </a:gradFill>
        </p:spPr>
        <p:txBody>
          <a:bodyPr wrap="square">
            <a:spAutoFit/>
          </a:bodyPr>
          <a:lstStyle/>
          <a:p>
            <a:pPr algn="just" fontAlgn="base"/>
            <a:r>
              <a:rPr lang="es-ES" sz="2300" dirty="0" smtClean="0"/>
              <a:t>En </a:t>
            </a:r>
            <a:r>
              <a:rPr lang="es-ES" sz="2300" dirty="0"/>
              <a:t>coordinación con los gobiernos de las 32 entidades </a:t>
            </a:r>
            <a:r>
              <a:rPr lang="es-ES" sz="2300" dirty="0" smtClean="0"/>
              <a:t>federativas</a:t>
            </a:r>
            <a:endParaRPr lang="es-ES" sz="2300" dirty="0"/>
          </a:p>
        </p:txBody>
      </p:sp>
      <p:sp>
        <p:nvSpPr>
          <p:cNvPr id="4" name="3 Rectángulo"/>
          <p:cNvSpPr/>
          <p:nvPr/>
        </p:nvSpPr>
        <p:spPr>
          <a:xfrm>
            <a:off x="467544" y="332656"/>
            <a:ext cx="554960" cy="584775"/>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s-ES" sz="3200" dirty="0" smtClean="0"/>
              <a:t>La</a:t>
            </a:r>
            <a:endParaRPr lang="es-ES" sz="3200" dirty="0"/>
          </a:p>
        </p:txBody>
      </p:sp>
      <p:sp>
        <p:nvSpPr>
          <p:cNvPr id="5" name="4 Rectángulo"/>
          <p:cNvSpPr/>
          <p:nvPr/>
        </p:nvSpPr>
        <p:spPr>
          <a:xfrm rot="21263845">
            <a:off x="875430" y="5056734"/>
            <a:ext cx="7441744" cy="1107996"/>
          </a:xfrm>
          <a:prstGeom prst="rect">
            <a:avLst/>
          </a:prstGeom>
          <a:solidFill>
            <a:srgbClr val="FFC000"/>
          </a:solidFill>
          <a:effectLst>
            <a:glow rad="139700">
              <a:schemeClr val="accent2">
                <a:satMod val="175000"/>
                <a:alpha val="40000"/>
              </a:schemeClr>
            </a:glow>
          </a:effectLst>
          <a:scene3d>
            <a:camera prst="perspectiveFront"/>
            <a:lightRig rig="threePt" dir="t"/>
          </a:scene3d>
          <a:sp3d>
            <a:bevelT w="152400" h="50800" prst="softRound"/>
          </a:sp3d>
        </p:spPr>
        <p:txBody>
          <a:bodyPr wrap="square">
            <a:spAutoFit/>
          </a:bodyPr>
          <a:lstStyle/>
          <a:p>
            <a:pPr fontAlgn="base"/>
            <a:r>
              <a:rPr lang="es-ES" sz="2200" b="1" i="1" dirty="0" smtClean="0"/>
              <a:t>Este informe además constituye una referencia que permite a los gobiernos locales identificar acciones a desarrollar para la consolidación del </a:t>
            </a:r>
            <a:r>
              <a:rPr lang="es-ES" sz="2200" b="1" i="1" dirty="0" err="1" smtClean="0"/>
              <a:t>PbR</a:t>
            </a:r>
            <a:r>
              <a:rPr lang="es-ES" sz="2200" b="1" i="1" dirty="0" smtClean="0"/>
              <a:t>-SED en sus administraciones.</a:t>
            </a:r>
            <a:endParaRPr lang="es-ES" sz="2200" b="1" i="1" dirty="0"/>
          </a:p>
        </p:txBody>
      </p:sp>
      <p:sp>
        <p:nvSpPr>
          <p:cNvPr id="6" name="5 Rectángulo"/>
          <p:cNvSpPr/>
          <p:nvPr/>
        </p:nvSpPr>
        <p:spPr>
          <a:xfrm>
            <a:off x="3958206" y="3543399"/>
            <a:ext cx="3998170" cy="461665"/>
          </a:xfrm>
          <a:prstGeom prst="rect">
            <a:avLst/>
          </a:prstGeom>
          <a:solidFill>
            <a:srgbClr val="FFCC00"/>
          </a:solidFill>
          <a:effectLst>
            <a:glow rad="228600">
              <a:schemeClr val="accent2">
                <a:satMod val="175000"/>
                <a:alpha val="40000"/>
              </a:schemeClr>
            </a:glow>
          </a:effectLst>
        </p:spPr>
        <p:txBody>
          <a:bodyPr wrap="square">
            <a:spAutoFit/>
          </a:bodyPr>
          <a:lstStyle/>
          <a:p>
            <a:pPr algn="ctr"/>
            <a:r>
              <a:rPr lang="es-ES" sz="2400" b="1" i="1" dirty="0" smtClean="0"/>
              <a:t>H. Cámara de Diputados </a:t>
            </a:r>
            <a:endParaRPr lang="es-ES" sz="2400" dirty="0"/>
          </a:p>
        </p:txBody>
      </p:sp>
      <p:sp>
        <p:nvSpPr>
          <p:cNvPr id="7" name="6 Rectángulo"/>
          <p:cNvSpPr/>
          <p:nvPr/>
        </p:nvSpPr>
        <p:spPr>
          <a:xfrm>
            <a:off x="2915817" y="4067780"/>
            <a:ext cx="5760639" cy="369332"/>
          </a:xfrm>
          <a:prstGeom prst="rect">
            <a:avLst/>
          </a:prstGeom>
          <a:effectLst>
            <a:glow rad="228600">
              <a:schemeClr val="accent2">
                <a:satMod val="175000"/>
                <a:alpha val="40000"/>
              </a:schemeClr>
            </a:glow>
          </a:effectLst>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es-ES" b="1" i="1" dirty="0" smtClean="0">
                <a:solidFill>
                  <a:srgbClr val="CC0000"/>
                </a:solidFill>
              </a:rPr>
              <a:t>Art. 80 de la Ley General de Contabilidad Gubernamental </a:t>
            </a:r>
            <a:endParaRPr lang="es-ES" dirty="0">
              <a:solidFill>
                <a:srgbClr val="CC0000"/>
              </a:solidFill>
            </a:endParaRPr>
          </a:p>
        </p:txBody>
      </p:sp>
      <p:sp>
        <p:nvSpPr>
          <p:cNvPr id="8" name="7 Flecha a la derecha con bandas"/>
          <p:cNvSpPr/>
          <p:nvPr/>
        </p:nvSpPr>
        <p:spPr>
          <a:xfrm rot="5400000">
            <a:off x="5770800" y="2467560"/>
            <a:ext cx="594985" cy="1759942"/>
          </a:xfrm>
          <a:prstGeom prst="stripedRightArrow">
            <a:avLst>
              <a:gd name="adj1" fmla="val 50000"/>
              <a:gd name="adj2" fmla="val 53207"/>
            </a:avLst>
          </a:prstGeom>
          <a:solidFill>
            <a:srgbClr val="FFFF00"/>
          </a:solidFill>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Flecha a la derecha con muesca"/>
          <p:cNvSpPr/>
          <p:nvPr/>
        </p:nvSpPr>
        <p:spPr>
          <a:xfrm rot="5400000">
            <a:off x="5424374" y="4004930"/>
            <a:ext cx="504056" cy="1382380"/>
          </a:xfrm>
          <a:prstGeom prst="notchedRightArrow">
            <a:avLst/>
          </a:prstGeom>
          <a:solidFill>
            <a:srgbClr val="FFFF00"/>
          </a:solidFill>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Rectángulo"/>
          <p:cNvSpPr/>
          <p:nvPr/>
        </p:nvSpPr>
        <p:spPr>
          <a:xfrm>
            <a:off x="3878765" y="1027177"/>
            <a:ext cx="4509659" cy="2031325"/>
          </a:xfrm>
          <a:prstGeom prst="rect">
            <a:avLst/>
          </a:prstGeom>
          <a:scene3d>
            <a:camera prst="orthographicFront">
              <a:rot lat="0" lon="0" rev="0"/>
            </a:camera>
            <a:lightRig rig="brightRoom" dir="tl">
              <a:rot lat="0" lon="0" rev="1800000"/>
            </a:lightRig>
          </a:scene3d>
          <a:sp3d contourW="10160" prstMaterial="dkEdge">
            <a:bevelT w="38100" h="50800" prst="riblet"/>
            <a:contourClr>
              <a:schemeClr val="accent2">
                <a:shade val="40000"/>
                <a:satMod val="150000"/>
              </a:schemeClr>
            </a:contourClr>
          </a:sp3d>
        </p:spPr>
        <p:style>
          <a:lnRef idx="0">
            <a:schemeClr val="accent2"/>
          </a:lnRef>
          <a:fillRef idx="3">
            <a:schemeClr val="accent2"/>
          </a:fillRef>
          <a:effectRef idx="3">
            <a:schemeClr val="accent2"/>
          </a:effectRef>
          <a:fontRef idx="minor">
            <a:schemeClr val="lt1"/>
          </a:fontRef>
        </p:style>
        <p:txBody>
          <a:bodyPr wrap="square" tIns="0" bIns="0">
            <a:spAutoFit/>
          </a:bodyPr>
          <a:lstStyle/>
          <a:p>
            <a:pPr algn="just" fontAlgn="base"/>
            <a:r>
              <a:rPr lang="es-ES" sz="2200" dirty="0" smtClean="0">
                <a:solidFill>
                  <a:schemeClr val="tx1"/>
                </a:solidFill>
              </a:rPr>
              <a:t>Realiza el diagnóstico ANUAL que permite conocer el avance alcanzado, en la </a:t>
            </a:r>
            <a:r>
              <a:rPr lang="es-ES" sz="2200" b="1" i="1" dirty="0" smtClean="0">
                <a:solidFill>
                  <a:srgbClr val="CC0000"/>
                </a:solidFill>
              </a:rPr>
              <a:t>implantación y operación </a:t>
            </a:r>
            <a:r>
              <a:rPr lang="es-ES" sz="2200" dirty="0" smtClean="0">
                <a:solidFill>
                  <a:schemeClr val="tx1"/>
                </a:solidFill>
              </a:rPr>
              <a:t>del Presupuesto Basado en Resultados (</a:t>
            </a:r>
            <a:r>
              <a:rPr lang="es-ES" sz="2200" dirty="0" err="1" smtClean="0">
                <a:solidFill>
                  <a:schemeClr val="tx1"/>
                </a:solidFill>
              </a:rPr>
              <a:t>PbR</a:t>
            </a:r>
            <a:r>
              <a:rPr lang="es-ES" sz="2200" dirty="0" smtClean="0">
                <a:solidFill>
                  <a:schemeClr val="tx1"/>
                </a:solidFill>
              </a:rPr>
              <a:t>) y del Sistema de Evaluación del Desempeño (SED).</a:t>
            </a:r>
            <a:endParaRPr lang="es-ES" sz="2200" dirty="0">
              <a:solidFill>
                <a:schemeClr val="tx1"/>
              </a:solidFill>
            </a:endParaRPr>
          </a:p>
        </p:txBody>
      </p:sp>
      <p:sp>
        <p:nvSpPr>
          <p:cNvPr id="11" name="10 Flecha a la derecha con bandas"/>
          <p:cNvSpPr/>
          <p:nvPr/>
        </p:nvSpPr>
        <p:spPr>
          <a:xfrm rot="5400000">
            <a:off x="1217541" y="736638"/>
            <a:ext cx="606367" cy="1238564"/>
          </a:xfrm>
          <a:prstGeom prst="stripedRightArrow">
            <a:avLst>
              <a:gd name="adj1" fmla="val 50000"/>
              <a:gd name="adj2" fmla="val 53207"/>
            </a:avLst>
          </a:prstGeom>
          <a:solidFill>
            <a:srgbClr val="FFFF00"/>
          </a:solidFill>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Flecha a la derecha con muesca"/>
          <p:cNvSpPr/>
          <p:nvPr/>
        </p:nvSpPr>
        <p:spPr>
          <a:xfrm>
            <a:off x="3359429" y="1412776"/>
            <a:ext cx="504056" cy="1382380"/>
          </a:xfrm>
          <a:prstGeom prst="notchedRightArrow">
            <a:avLst/>
          </a:prstGeom>
          <a:solidFill>
            <a:srgbClr val="FFFF00"/>
          </a:solidFill>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CuadroTexto"/>
          <p:cNvSpPr txBox="1"/>
          <p:nvPr/>
        </p:nvSpPr>
        <p:spPr>
          <a:xfrm>
            <a:off x="5180346" y="3115470"/>
            <a:ext cx="1695910" cy="369332"/>
          </a:xfrm>
          <a:prstGeom prst="rect">
            <a:avLst/>
          </a:prstGeom>
          <a:noFill/>
        </p:spPr>
        <p:txBody>
          <a:bodyPr wrap="square" rtlCol="0">
            <a:spAutoFit/>
          </a:bodyPr>
          <a:lstStyle/>
          <a:p>
            <a:pPr algn="ctr"/>
            <a:r>
              <a:rPr lang="es-ES" b="1" dirty="0" smtClean="0"/>
              <a:t>INFORMA</a:t>
            </a:r>
            <a:endParaRPr lang="es-ES" b="1" dirty="0"/>
          </a:p>
        </p:txBody>
      </p:sp>
    </p:spTree>
    <p:extLst>
      <p:ext uri="{BB962C8B-B14F-4D97-AF65-F5344CB8AC3E}">
        <p14:creationId xmlns:p14="http://schemas.microsoft.com/office/powerpoint/2010/main" val="28528051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3818475" y="168641"/>
            <a:ext cx="4353925"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s-ES" b="1" dirty="0" smtClean="0"/>
              <a:t>Proceso en base a Resultados</a:t>
            </a:r>
          </a:p>
          <a:p>
            <a:r>
              <a:rPr lang="es-ES" b="1" dirty="0" smtClean="0"/>
              <a:t>Secretaría de Hacienda y Crédito Público</a:t>
            </a:r>
            <a:endParaRPr lang="es-ES" b="1" dirty="0"/>
          </a:p>
        </p:txBody>
      </p:sp>
      <p:sp>
        <p:nvSpPr>
          <p:cNvPr id="3" name="2 Redondear rectángulo de esquina diagonal"/>
          <p:cNvSpPr/>
          <p:nvPr/>
        </p:nvSpPr>
        <p:spPr>
          <a:xfrm>
            <a:off x="601525" y="906979"/>
            <a:ext cx="7570875" cy="5762381"/>
          </a:xfrm>
          <a:prstGeom prst="round2Diag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3 Rectángulo redondeado"/>
          <p:cNvSpPr/>
          <p:nvPr/>
        </p:nvSpPr>
        <p:spPr>
          <a:xfrm>
            <a:off x="683568" y="1206044"/>
            <a:ext cx="7344816" cy="539130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redondeado"/>
          <p:cNvSpPr/>
          <p:nvPr/>
        </p:nvSpPr>
        <p:spPr>
          <a:xfrm>
            <a:off x="827584" y="1525434"/>
            <a:ext cx="7056784" cy="49999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5 CuadroTexto"/>
          <p:cNvSpPr txBox="1"/>
          <p:nvPr/>
        </p:nvSpPr>
        <p:spPr>
          <a:xfrm>
            <a:off x="1393195" y="836712"/>
            <a:ext cx="1882661" cy="369332"/>
          </a:xfrm>
          <a:prstGeom prst="rect">
            <a:avLst/>
          </a:prstGeom>
          <a:noFill/>
        </p:spPr>
        <p:txBody>
          <a:bodyPr wrap="square" rtlCol="0">
            <a:spAutoFit/>
          </a:bodyPr>
          <a:lstStyle/>
          <a:p>
            <a:r>
              <a:rPr lang="es-ES" b="1" dirty="0" smtClean="0">
                <a:solidFill>
                  <a:schemeClr val="bg1"/>
                </a:solidFill>
              </a:rPr>
              <a:t>Transparencia</a:t>
            </a:r>
            <a:endParaRPr lang="es-ES" b="1" dirty="0">
              <a:solidFill>
                <a:schemeClr val="bg1"/>
              </a:solidFill>
            </a:endParaRPr>
          </a:p>
        </p:txBody>
      </p:sp>
      <p:sp>
        <p:nvSpPr>
          <p:cNvPr id="7" name="6 CuadroTexto"/>
          <p:cNvSpPr txBox="1"/>
          <p:nvPr/>
        </p:nvSpPr>
        <p:spPr>
          <a:xfrm>
            <a:off x="1691680" y="1146520"/>
            <a:ext cx="1656184" cy="369332"/>
          </a:xfrm>
          <a:prstGeom prst="rect">
            <a:avLst/>
          </a:prstGeom>
          <a:noFill/>
        </p:spPr>
        <p:txBody>
          <a:bodyPr wrap="square" rtlCol="0">
            <a:spAutoFit/>
          </a:bodyPr>
          <a:lstStyle/>
          <a:p>
            <a:r>
              <a:rPr lang="es-ES" b="1" dirty="0" smtClean="0">
                <a:solidFill>
                  <a:schemeClr val="bg1"/>
                </a:solidFill>
              </a:rPr>
              <a:t>GPR</a:t>
            </a:r>
            <a:endParaRPr lang="es-ES" b="1" dirty="0">
              <a:solidFill>
                <a:schemeClr val="bg1"/>
              </a:solidFill>
            </a:endParaRPr>
          </a:p>
        </p:txBody>
      </p:sp>
      <p:sp>
        <p:nvSpPr>
          <p:cNvPr id="8" name="7 Rectángulo redondeado"/>
          <p:cNvSpPr/>
          <p:nvPr/>
        </p:nvSpPr>
        <p:spPr>
          <a:xfrm>
            <a:off x="1225310" y="1772816"/>
            <a:ext cx="6131133" cy="447513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CuadroTexto"/>
          <p:cNvSpPr txBox="1"/>
          <p:nvPr/>
        </p:nvSpPr>
        <p:spPr>
          <a:xfrm>
            <a:off x="1943708" y="1422068"/>
            <a:ext cx="2808312" cy="369332"/>
          </a:xfrm>
          <a:prstGeom prst="rect">
            <a:avLst/>
          </a:prstGeom>
          <a:noFill/>
        </p:spPr>
        <p:txBody>
          <a:bodyPr wrap="square" rtlCol="0">
            <a:spAutoFit/>
          </a:bodyPr>
          <a:lstStyle/>
          <a:p>
            <a:r>
              <a:rPr lang="es-ES" b="1" dirty="0" smtClean="0"/>
              <a:t>Armonización contable</a:t>
            </a:r>
            <a:endParaRPr lang="es-ES" b="1" dirty="0"/>
          </a:p>
        </p:txBody>
      </p:sp>
      <p:sp>
        <p:nvSpPr>
          <p:cNvPr id="12" name="11 CuadroTexto"/>
          <p:cNvSpPr txBox="1"/>
          <p:nvPr/>
        </p:nvSpPr>
        <p:spPr>
          <a:xfrm>
            <a:off x="766188" y="3490234"/>
            <a:ext cx="900099" cy="523220"/>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ES" sz="1400" b="1" dirty="0" smtClean="0"/>
              <a:t>Ley de ingresos</a:t>
            </a:r>
            <a:endParaRPr lang="es-ES" sz="1400" b="1" dirty="0"/>
          </a:p>
        </p:txBody>
      </p:sp>
      <p:sp>
        <p:nvSpPr>
          <p:cNvPr id="14" name="13 Elipse"/>
          <p:cNvSpPr/>
          <p:nvPr/>
        </p:nvSpPr>
        <p:spPr>
          <a:xfrm>
            <a:off x="3092083" y="2705327"/>
            <a:ext cx="2592288" cy="2664296"/>
          </a:xfrm>
          <a:prstGeom prst="ellipse">
            <a:avLst/>
          </a:prstGeom>
          <a:solidFill>
            <a:srgbClr val="00B0F0"/>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b="1"/>
          </a:p>
        </p:txBody>
      </p:sp>
      <p:sp>
        <p:nvSpPr>
          <p:cNvPr id="15" name="14 CuadroTexto"/>
          <p:cNvSpPr txBox="1"/>
          <p:nvPr/>
        </p:nvSpPr>
        <p:spPr>
          <a:xfrm>
            <a:off x="3513801" y="2519608"/>
            <a:ext cx="1181640" cy="523220"/>
          </a:xfrm>
          <a:prstGeom prst="rect">
            <a:avLst/>
          </a:prstGeom>
          <a:solidFill>
            <a:srgbClr val="FFFF00"/>
          </a:solidFill>
          <a:effectLst>
            <a:innerShdw blurRad="63500" dist="50800" dir="2700000">
              <a:prstClr val="black">
                <a:alpha val="50000"/>
              </a:prstClr>
            </a:innerShdw>
          </a:effectLst>
        </p:spPr>
        <p:txBody>
          <a:bodyPr wrap="square" rtlCol="0">
            <a:spAutoFit/>
          </a:bodyPr>
          <a:lstStyle/>
          <a:p>
            <a:pPr algn="ctr"/>
            <a:r>
              <a:rPr lang="es-ES" sz="1400" b="1" dirty="0" smtClean="0"/>
              <a:t>1</a:t>
            </a:r>
          </a:p>
          <a:p>
            <a:pPr algn="ctr"/>
            <a:r>
              <a:rPr lang="es-ES" sz="1400" b="1" dirty="0" smtClean="0"/>
              <a:t>planeación</a:t>
            </a:r>
            <a:endParaRPr lang="es-ES" sz="1400" b="1" dirty="0"/>
          </a:p>
        </p:txBody>
      </p:sp>
      <p:sp>
        <p:nvSpPr>
          <p:cNvPr id="19" name="18 CuadroTexto"/>
          <p:cNvSpPr txBox="1"/>
          <p:nvPr/>
        </p:nvSpPr>
        <p:spPr>
          <a:xfrm>
            <a:off x="2756765" y="4896494"/>
            <a:ext cx="1223454" cy="523220"/>
          </a:xfrm>
          <a:prstGeom prst="rect">
            <a:avLst/>
          </a:prstGeom>
          <a:solidFill>
            <a:srgbClr val="FFFF00"/>
          </a:solidFill>
          <a:effectLst>
            <a:innerShdw blurRad="63500" dist="50800" dir="2700000">
              <a:prstClr val="black">
                <a:alpha val="50000"/>
              </a:prstClr>
            </a:innerShdw>
          </a:effectLst>
        </p:spPr>
        <p:txBody>
          <a:bodyPr wrap="square" rtlCol="0">
            <a:spAutoFit/>
          </a:bodyPr>
          <a:lstStyle/>
          <a:p>
            <a:pPr algn="ctr"/>
            <a:r>
              <a:rPr lang="es-ES" sz="1400" b="1" dirty="0" smtClean="0"/>
              <a:t>5</a:t>
            </a:r>
          </a:p>
          <a:p>
            <a:pPr algn="ctr"/>
            <a:r>
              <a:rPr lang="es-ES" sz="1400" b="1" dirty="0" smtClean="0"/>
              <a:t>seguimiento</a:t>
            </a:r>
            <a:endParaRPr lang="es-ES" sz="1400" b="1" dirty="0"/>
          </a:p>
        </p:txBody>
      </p:sp>
      <p:sp>
        <p:nvSpPr>
          <p:cNvPr id="22" name="21 CuadroTexto"/>
          <p:cNvSpPr txBox="1"/>
          <p:nvPr/>
        </p:nvSpPr>
        <p:spPr>
          <a:xfrm>
            <a:off x="3823116" y="3371402"/>
            <a:ext cx="1065720" cy="120032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lnRef>
          <a:fillRef idx="1">
            <a:schemeClr val="lt1"/>
          </a:fillRef>
          <a:effectRef idx="0">
            <a:schemeClr val="accent2"/>
          </a:effectRef>
          <a:fontRef idx="minor">
            <a:schemeClr val="dk1"/>
          </a:fontRef>
        </p:style>
        <p:txBody>
          <a:bodyPr wrap="square" rtlCol="0">
            <a:spAutoFit/>
          </a:bodyPr>
          <a:lstStyle/>
          <a:p>
            <a:r>
              <a:rPr lang="es-ES" sz="1200" b="1" dirty="0" smtClean="0"/>
              <a:t>Mecanismos para la toma de decisiones presupuestaria en base a resultados</a:t>
            </a:r>
            <a:endParaRPr lang="es-ES" sz="1200" b="1" dirty="0"/>
          </a:p>
        </p:txBody>
      </p:sp>
      <p:cxnSp>
        <p:nvCxnSpPr>
          <p:cNvPr id="26" name="25 Conector recto"/>
          <p:cNvCxnSpPr>
            <a:endCxn id="23" idx="1"/>
          </p:cNvCxnSpPr>
          <p:nvPr/>
        </p:nvCxnSpPr>
        <p:spPr>
          <a:xfrm>
            <a:off x="5045938" y="1791400"/>
            <a:ext cx="1767798" cy="2137524"/>
          </a:xfrm>
          <a:prstGeom prst="line">
            <a:avLst/>
          </a:prstGeom>
        </p:spPr>
        <p:style>
          <a:lnRef idx="3">
            <a:schemeClr val="accent1"/>
          </a:lnRef>
          <a:fillRef idx="0">
            <a:schemeClr val="accent1"/>
          </a:fillRef>
          <a:effectRef idx="2">
            <a:schemeClr val="accent1"/>
          </a:effectRef>
          <a:fontRef idx="minor">
            <a:schemeClr val="tx1"/>
          </a:fontRef>
        </p:style>
      </p:cxnSp>
      <p:sp>
        <p:nvSpPr>
          <p:cNvPr id="16" name="15 CuadroTexto"/>
          <p:cNvSpPr txBox="1"/>
          <p:nvPr/>
        </p:nvSpPr>
        <p:spPr>
          <a:xfrm>
            <a:off x="5045939" y="2947891"/>
            <a:ext cx="1276863" cy="523220"/>
          </a:xfrm>
          <a:prstGeom prst="rect">
            <a:avLst/>
          </a:prstGeom>
          <a:solidFill>
            <a:srgbClr val="FFFF00"/>
          </a:solidFill>
          <a:effectLst>
            <a:innerShdw blurRad="63500" dist="50800" dir="2700000">
              <a:prstClr val="black">
                <a:alpha val="50000"/>
              </a:prstClr>
            </a:innerShdw>
          </a:effectLst>
        </p:spPr>
        <p:txBody>
          <a:bodyPr wrap="square" rtlCol="0">
            <a:spAutoFit/>
          </a:bodyPr>
          <a:lstStyle/>
          <a:p>
            <a:pPr algn="ctr"/>
            <a:r>
              <a:rPr lang="es-ES" sz="1400" b="1" dirty="0" smtClean="0"/>
              <a:t>2</a:t>
            </a:r>
          </a:p>
          <a:p>
            <a:pPr algn="ctr"/>
            <a:r>
              <a:rPr lang="es-ES" sz="1400" b="1" dirty="0" smtClean="0"/>
              <a:t>programación</a:t>
            </a:r>
            <a:endParaRPr lang="es-ES" sz="1400" b="1" dirty="0"/>
          </a:p>
        </p:txBody>
      </p:sp>
      <p:cxnSp>
        <p:nvCxnSpPr>
          <p:cNvPr id="28" name="27 Conector recto"/>
          <p:cNvCxnSpPr>
            <a:endCxn id="23" idx="1"/>
          </p:cNvCxnSpPr>
          <p:nvPr/>
        </p:nvCxnSpPr>
        <p:spPr>
          <a:xfrm flipV="1">
            <a:off x="5275357" y="3928924"/>
            <a:ext cx="1538379" cy="2452405"/>
          </a:xfrm>
          <a:prstGeom prst="line">
            <a:avLst/>
          </a:prstGeom>
        </p:spPr>
        <p:style>
          <a:lnRef idx="3">
            <a:schemeClr val="accent1"/>
          </a:lnRef>
          <a:fillRef idx="0">
            <a:schemeClr val="accent1"/>
          </a:fillRef>
          <a:effectRef idx="2">
            <a:schemeClr val="accent1"/>
          </a:effectRef>
          <a:fontRef idx="minor">
            <a:schemeClr val="tx1"/>
          </a:fontRef>
        </p:style>
      </p:cxnSp>
      <p:sp>
        <p:nvSpPr>
          <p:cNvPr id="29" name="28 Llamada de flecha hacia arriba"/>
          <p:cNvSpPr/>
          <p:nvPr/>
        </p:nvSpPr>
        <p:spPr>
          <a:xfrm>
            <a:off x="1369325" y="5419714"/>
            <a:ext cx="5843101" cy="1177638"/>
          </a:xfrm>
          <a:prstGeom prst="upArrowCallou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29 CuadroTexto"/>
          <p:cNvSpPr txBox="1"/>
          <p:nvPr/>
        </p:nvSpPr>
        <p:spPr>
          <a:xfrm>
            <a:off x="3090441" y="5805264"/>
            <a:ext cx="2345655" cy="307777"/>
          </a:xfrm>
          <a:prstGeom prst="rect">
            <a:avLst/>
          </a:prstGeom>
          <a:noFill/>
        </p:spPr>
        <p:txBody>
          <a:bodyPr wrap="square" rtlCol="0">
            <a:spAutoFit/>
          </a:bodyPr>
          <a:lstStyle/>
          <a:p>
            <a:pPr algn="ctr"/>
            <a:r>
              <a:rPr lang="es-ES" sz="1400" b="1" dirty="0" smtClean="0">
                <a:effectLst>
                  <a:outerShdw blurRad="38100" dist="38100" dir="2700000" algn="tl">
                    <a:srgbClr val="000000">
                      <a:alpha val="43137"/>
                    </a:srgbClr>
                  </a:outerShdw>
                </a:effectLst>
              </a:rPr>
              <a:t>Proceso de apoyo</a:t>
            </a:r>
            <a:endParaRPr lang="es-ES" sz="1400" b="1" dirty="0">
              <a:effectLst>
                <a:outerShdw blurRad="38100" dist="38100" dir="2700000" algn="tl">
                  <a:srgbClr val="000000">
                    <a:alpha val="43137"/>
                  </a:srgbClr>
                </a:outerShdw>
              </a:effectLst>
            </a:endParaRPr>
          </a:p>
        </p:txBody>
      </p:sp>
      <p:sp>
        <p:nvSpPr>
          <p:cNvPr id="31" name="30 CuadroTexto"/>
          <p:cNvSpPr txBox="1"/>
          <p:nvPr/>
        </p:nvSpPr>
        <p:spPr>
          <a:xfrm>
            <a:off x="1536063" y="6165304"/>
            <a:ext cx="1451761" cy="369332"/>
          </a:xfrm>
          <a:prstGeom prst="rect">
            <a:avLst/>
          </a:prstGeom>
          <a:solidFill>
            <a:srgbClr val="FFC000"/>
          </a:solidFill>
        </p:spPr>
        <p:txBody>
          <a:bodyPr wrap="square" rtlCol="0">
            <a:spAutoFit/>
          </a:bodyPr>
          <a:lstStyle/>
          <a:p>
            <a:r>
              <a:rPr lang="es-ES" b="1" dirty="0" smtClean="0"/>
              <a:t>Capacitación</a:t>
            </a:r>
            <a:endParaRPr lang="es-ES" b="1" dirty="0"/>
          </a:p>
        </p:txBody>
      </p:sp>
      <p:sp>
        <p:nvSpPr>
          <p:cNvPr id="3072" name="3071 CuadroTexto"/>
          <p:cNvSpPr txBox="1"/>
          <p:nvPr/>
        </p:nvSpPr>
        <p:spPr>
          <a:xfrm>
            <a:off x="3391068" y="6165304"/>
            <a:ext cx="1540972" cy="369332"/>
          </a:xfrm>
          <a:prstGeom prst="rect">
            <a:avLst/>
          </a:prstGeom>
          <a:solidFill>
            <a:srgbClr val="FFC000"/>
          </a:solidFill>
        </p:spPr>
        <p:txBody>
          <a:bodyPr wrap="square" rtlCol="0">
            <a:spAutoFit/>
          </a:bodyPr>
          <a:lstStyle/>
          <a:p>
            <a:pPr algn="ctr"/>
            <a:r>
              <a:rPr lang="es-ES" b="1" dirty="0" smtClean="0"/>
              <a:t>Comunicación</a:t>
            </a:r>
            <a:endParaRPr lang="es-ES" b="1" dirty="0"/>
          </a:p>
        </p:txBody>
      </p:sp>
      <p:sp>
        <p:nvSpPr>
          <p:cNvPr id="3073" name="3072 CuadroTexto"/>
          <p:cNvSpPr txBox="1"/>
          <p:nvPr/>
        </p:nvSpPr>
        <p:spPr>
          <a:xfrm>
            <a:off x="5076056" y="6163164"/>
            <a:ext cx="2088232" cy="369332"/>
          </a:xfrm>
          <a:prstGeom prst="rect">
            <a:avLst/>
          </a:prstGeom>
          <a:solidFill>
            <a:srgbClr val="FFC000"/>
          </a:solidFill>
        </p:spPr>
        <p:txBody>
          <a:bodyPr wrap="square" rtlCol="0">
            <a:spAutoFit/>
          </a:bodyPr>
          <a:lstStyle/>
          <a:p>
            <a:pPr algn="ctr"/>
            <a:r>
              <a:rPr lang="es-ES" b="1" dirty="0" smtClean="0"/>
              <a:t>Soporte tecnológico</a:t>
            </a:r>
            <a:endParaRPr lang="es-ES" b="1" dirty="0"/>
          </a:p>
        </p:txBody>
      </p:sp>
      <p:cxnSp>
        <p:nvCxnSpPr>
          <p:cNvPr id="3079" name="3078 Conector recto"/>
          <p:cNvCxnSpPr/>
          <p:nvPr/>
        </p:nvCxnSpPr>
        <p:spPr>
          <a:xfrm>
            <a:off x="1369325" y="1908828"/>
            <a:ext cx="1150447" cy="2254480"/>
          </a:xfrm>
          <a:prstGeom prst="line">
            <a:avLst/>
          </a:prstGeom>
        </p:spPr>
        <p:style>
          <a:lnRef idx="3">
            <a:schemeClr val="accent1"/>
          </a:lnRef>
          <a:fillRef idx="0">
            <a:schemeClr val="accent1"/>
          </a:fillRef>
          <a:effectRef idx="2">
            <a:schemeClr val="accent1"/>
          </a:effectRef>
          <a:fontRef idx="minor">
            <a:schemeClr val="tx1"/>
          </a:fontRef>
        </p:style>
      </p:cxnSp>
      <p:sp>
        <p:nvSpPr>
          <p:cNvPr id="10" name="9 CuadroTexto"/>
          <p:cNvSpPr txBox="1"/>
          <p:nvPr/>
        </p:nvSpPr>
        <p:spPr>
          <a:xfrm>
            <a:off x="683568" y="2411886"/>
            <a:ext cx="1152127" cy="738664"/>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ES" sz="1400" b="1" dirty="0" smtClean="0"/>
              <a:t>Necesidades y prioridades nacionales</a:t>
            </a:r>
            <a:endParaRPr lang="es-ES" sz="1400" b="1" dirty="0"/>
          </a:p>
        </p:txBody>
      </p:sp>
      <p:sp>
        <p:nvSpPr>
          <p:cNvPr id="21" name="20 CuadroTexto"/>
          <p:cNvSpPr txBox="1"/>
          <p:nvPr/>
        </p:nvSpPr>
        <p:spPr>
          <a:xfrm>
            <a:off x="1819381" y="3234498"/>
            <a:ext cx="1874767" cy="523220"/>
          </a:xfrm>
          <a:prstGeom prst="rect">
            <a:avLst/>
          </a:prstGeom>
          <a:solidFill>
            <a:srgbClr val="FFFF00"/>
          </a:solidFill>
          <a:effectLst>
            <a:innerShdw blurRad="63500" dist="50800" dir="2700000">
              <a:prstClr val="black">
                <a:alpha val="50000"/>
              </a:prstClr>
            </a:innerShdw>
          </a:effectLst>
        </p:spPr>
        <p:txBody>
          <a:bodyPr wrap="square" rtlCol="0">
            <a:spAutoFit/>
          </a:bodyPr>
          <a:lstStyle/>
          <a:p>
            <a:pPr algn="ctr"/>
            <a:r>
              <a:rPr lang="es-ES" sz="1400" b="1" dirty="0" smtClean="0"/>
              <a:t>7</a:t>
            </a:r>
          </a:p>
          <a:p>
            <a:pPr algn="ctr"/>
            <a:r>
              <a:rPr lang="es-ES" sz="1400" b="1" dirty="0" smtClean="0"/>
              <a:t>Rendición de cuentas</a:t>
            </a:r>
            <a:endParaRPr lang="es-ES" sz="1400" b="1" dirty="0"/>
          </a:p>
        </p:txBody>
      </p:sp>
      <p:sp>
        <p:nvSpPr>
          <p:cNvPr id="18" name="17 CuadroTexto"/>
          <p:cNvSpPr txBox="1"/>
          <p:nvPr/>
        </p:nvSpPr>
        <p:spPr>
          <a:xfrm>
            <a:off x="4555277" y="4896494"/>
            <a:ext cx="1440160" cy="523220"/>
          </a:xfrm>
          <a:prstGeom prst="rect">
            <a:avLst/>
          </a:prstGeom>
          <a:solidFill>
            <a:srgbClr val="FFFF00"/>
          </a:solidFill>
          <a:effectLst>
            <a:innerShdw blurRad="63500" dist="50800" dir="2700000">
              <a:prstClr val="black">
                <a:alpha val="50000"/>
              </a:prstClr>
            </a:innerShdw>
          </a:effectLst>
        </p:spPr>
        <p:txBody>
          <a:bodyPr wrap="square" rtlCol="0">
            <a:spAutoFit/>
          </a:bodyPr>
          <a:lstStyle/>
          <a:p>
            <a:pPr algn="ctr"/>
            <a:r>
              <a:rPr lang="es-ES" sz="1400" b="1" dirty="0" smtClean="0"/>
              <a:t>4</a:t>
            </a:r>
          </a:p>
          <a:p>
            <a:pPr algn="ctr"/>
            <a:r>
              <a:rPr lang="es-ES" sz="1400" b="1" dirty="0" smtClean="0"/>
              <a:t>Ejercicio/control</a:t>
            </a:r>
            <a:endParaRPr lang="es-ES" sz="1400" b="1" dirty="0"/>
          </a:p>
        </p:txBody>
      </p:sp>
      <p:sp>
        <p:nvSpPr>
          <p:cNvPr id="17" name="16 CuadroTexto"/>
          <p:cNvSpPr txBox="1"/>
          <p:nvPr/>
        </p:nvSpPr>
        <p:spPr>
          <a:xfrm>
            <a:off x="5132853" y="3901698"/>
            <a:ext cx="1528892" cy="523220"/>
          </a:xfrm>
          <a:prstGeom prst="rect">
            <a:avLst/>
          </a:prstGeom>
          <a:solidFill>
            <a:srgbClr val="FFFF00"/>
          </a:solidFill>
          <a:effectLst>
            <a:innerShdw blurRad="63500" dist="50800" dir="2700000">
              <a:prstClr val="black">
                <a:alpha val="50000"/>
              </a:prstClr>
            </a:innerShdw>
          </a:effectLst>
        </p:spPr>
        <p:txBody>
          <a:bodyPr wrap="square" rtlCol="0">
            <a:spAutoFit/>
          </a:bodyPr>
          <a:lstStyle/>
          <a:p>
            <a:pPr algn="ctr"/>
            <a:r>
              <a:rPr lang="es-ES" sz="1400" b="1" dirty="0" smtClean="0"/>
              <a:t>3</a:t>
            </a:r>
          </a:p>
          <a:p>
            <a:pPr algn="ctr"/>
            <a:r>
              <a:rPr lang="es-ES" sz="1400" b="1" dirty="0" err="1" smtClean="0"/>
              <a:t>presupuestación</a:t>
            </a:r>
            <a:endParaRPr lang="es-ES" sz="1400" b="1" dirty="0"/>
          </a:p>
        </p:txBody>
      </p:sp>
      <p:cxnSp>
        <p:nvCxnSpPr>
          <p:cNvPr id="3086" name="3085 Conector recto"/>
          <p:cNvCxnSpPr/>
          <p:nvPr/>
        </p:nvCxnSpPr>
        <p:spPr>
          <a:xfrm flipV="1">
            <a:off x="1393195" y="4037476"/>
            <a:ext cx="1126577" cy="1902512"/>
          </a:xfrm>
          <a:prstGeom prst="line">
            <a:avLst/>
          </a:prstGeom>
        </p:spPr>
        <p:style>
          <a:lnRef idx="3">
            <a:schemeClr val="accent1"/>
          </a:lnRef>
          <a:fillRef idx="0">
            <a:schemeClr val="accent1"/>
          </a:fillRef>
          <a:effectRef idx="2">
            <a:schemeClr val="accent1"/>
          </a:effectRef>
          <a:fontRef idx="minor">
            <a:schemeClr val="tx1"/>
          </a:fontRef>
        </p:style>
      </p:cxnSp>
      <p:sp>
        <p:nvSpPr>
          <p:cNvPr id="13" name="12 CuadroTexto"/>
          <p:cNvSpPr txBox="1"/>
          <p:nvPr/>
        </p:nvSpPr>
        <p:spPr>
          <a:xfrm>
            <a:off x="652790" y="4432259"/>
            <a:ext cx="1290918" cy="95410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s-ES" sz="1400" b="1" dirty="0" smtClean="0"/>
              <a:t>Modelo sintético e información de desempeño</a:t>
            </a:r>
            <a:endParaRPr lang="es-ES" sz="1400" b="1" dirty="0"/>
          </a:p>
        </p:txBody>
      </p:sp>
      <p:sp>
        <p:nvSpPr>
          <p:cNvPr id="20" name="19 CuadroTexto"/>
          <p:cNvSpPr txBox="1"/>
          <p:nvPr/>
        </p:nvSpPr>
        <p:spPr>
          <a:xfrm>
            <a:off x="2334524" y="4037475"/>
            <a:ext cx="1205661" cy="523220"/>
          </a:xfrm>
          <a:prstGeom prst="rect">
            <a:avLst/>
          </a:prstGeom>
          <a:solidFill>
            <a:srgbClr val="FFFF00"/>
          </a:solidFill>
          <a:effectLst>
            <a:innerShdw blurRad="63500" dist="50800" dir="2700000">
              <a:prstClr val="black">
                <a:alpha val="50000"/>
              </a:prstClr>
            </a:innerShdw>
          </a:effectLst>
        </p:spPr>
        <p:txBody>
          <a:bodyPr wrap="square" rtlCol="0">
            <a:spAutoFit/>
          </a:bodyPr>
          <a:lstStyle/>
          <a:p>
            <a:pPr algn="ctr"/>
            <a:r>
              <a:rPr lang="es-ES" sz="1400" b="1" dirty="0" smtClean="0"/>
              <a:t>6</a:t>
            </a:r>
          </a:p>
          <a:p>
            <a:pPr algn="ctr"/>
            <a:r>
              <a:rPr lang="es-ES" sz="1400" b="1" dirty="0" smtClean="0"/>
              <a:t>evaluación</a:t>
            </a:r>
            <a:endParaRPr lang="es-ES" sz="1400" b="1" dirty="0"/>
          </a:p>
        </p:txBody>
      </p:sp>
      <p:graphicFrame>
        <p:nvGraphicFramePr>
          <p:cNvPr id="23" name="22 Tabla"/>
          <p:cNvGraphicFramePr>
            <a:graphicFrameLocks noGrp="1"/>
          </p:cNvGraphicFramePr>
          <p:nvPr>
            <p:extLst>
              <p:ext uri="{D42A27DB-BD31-4B8C-83A1-F6EECF244321}">
                <p14:modId xmlns:p14="http://schemas.microsoft.com/office/powerpoint/2010/main" val="314822113"/>
              </p:ext>
            </p:extLst>
          </p:nvPr>
        </p:nvGraphicFramePr>
        <p:xfrm>
          <a:off x="6813736" y="2006913"/>
          <a:ext cx="797379" cy="3844023"/>
        </p:xfrm>
        <a:graphic>
          <a:graphicData uri="http://schemas.openxmlformats.org/drawingml/2006/table">
            <a:tbl>
              <a:tblPr firstRow="1" bandRow="1">
                <a:tableStyleId>{9DCAF9ED-07DC-4A11-8D7F-57B35C25682E}</a:tableStyleId>
              </a:tblPr>
              <a:tblGrid>
                <a:gridCol w="797379"/>
              </a:tblGrid>
              <a:tr h="342175">
                <a:tc>
                  <a:txBody>
                    <a:bodyPr/>
                    <a:lstStyle/>
                    <a:p>
                      <a:pPr algn="ctr"/>
                      <a:r>
                        <a:rPr lang="es-ES" sz="1100" b="1" dirty="0" smtClean="0">
                          <a:solidFill>
                            <a:schemeClr val="tx1"/>
                          </a:solidFill>
                        </a:rPr>
                        <a:t>Salidas</a:t>
                      </a:r>
                      <a:endParaRPr lang="es-ES" sz="1100" b="1" dirty="0">
                        <a:solidFill>
                          <a:schemeClr val="tx1"/>
                        </a:solidFill>
                      </a:endParaRPr>
                    </a:p>
                  </a:txBody>
                  <a:tcPr>
                    <a:solidFill>
                      <a:srgbClr val="FFC000"/>
                    </a:solidFill>
                  </a:tcPr>
                </a:tc>
              </a:tr>
              <a:tr h="342175">
                <a:tc>
                  <a:txBody>
                    <a:bodyPr/>
                    <a:lstStyle/>
                    <a:p>
                      <a:pPr algn="ctr"/>
                      <a:r>
                        <a:rPr lang="es-ES" sz="1100" b="1" dirty="0" smtClean="0">
                          <a:solidFill>
                            <a:schemeClr val="tx1"/>
                          </a:solidFill>
                        </a:rPr>
                        <a:t>PPEF</a:t>
                      </a:r>
                      <a:endParaRPr lang="es-ES" sz="1100" b="1" dirty="0">
                        <a:solidFill>
                          <a:schemeClr val="tx1"/>
                        </a:solidFill>
                      </a:endParaRPr>
                    </a:p>
                  </a:txBody>
                  <a:tcPr>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18900000" scaled="1"/>
                      <a:tileRect/>
                    </a:gradFill>
                  </a:tcPr>
                </a:tc>
              </a:tr>
              <a:tr h="342175">
                <a:tc>
                  <a:txBody>
                    <a:bodyPr/>
                    <a:lstStyle/>
                    <a:p>
                      <a:pPr algn="ctr"/>
                      <a:r>
                        <a:rPr lang="es-ES" sz="1100" b="1" dirty="0" smtClean="0">
                          <a:solidFill>
                            <a:schemeClr val="tx1"/>
                          </a:solidFill>
                        </a:rPr>
                        <a:t>PEF</a:t>
                      </a:r>
                      <a:endParaRPr lang="es-ES" sz="1100" b="1" dirty="0">
                        <a:solidFill>
                          <a:schemeClr val="tx1"/>
                        </a:solidFill>
                      </a:endParaRPr>
                    </a:p>
                  </a:txBody>
                  <a:tcPr>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18900000" scaled="1"/>
                      <a:tileRect/>
                    </a:gradFill>
                  </a:tcPr>
                </a:tc>
              </a:tr>
              <a:tr h="342175">
                <a:tc>
                  <a:txBody>
                    <a:bodyPr/>
                    <a:lstStyle/>
                    <a:p>
                      <a:pPr algn="ctr"/>
                      <a:r>
                        <a:rPr lang="es-ES" sz="1100" b="1" dirty="0" smtClean="0">
                          <a:solidFill>
                            <a:schemeClr val="tx1"/>
                          </a:solidFill>
                        </a:rPr>
                        <a:t>Cta.</a:t>
                      </a:r>
                      <a:r>
                        <a:rPr lang="es-ES" sz="1100" b="1" baseline="0" dirty="0" smtClean="0">
                          <a:solidFill>
                            <a:schemeClr val="tx1"/>
                          </a:solidFill>
                        </a:rPr>
                        <a:t> </a:t>
                      </a:r>
                      <a:r>
                        <a:rPr lang="es-ES" sz="1100" b="1" baseline="0" dirty="0" err="1" smtClean="0">
                          <a:solidFill>
                            <a:schemeClr val="tx1"/>
                          </a:solidFill>
                        </a:rPr>
                        <a:t>Púb</a:t>
                      </a:r>
                      <a:r>
                        <a:rPr lang="es-ES" sz="1100" b="1" baseline="0" dirty="0" smtClean="0">
                          <a:solidFill>
                            <a:schemeClr val="tx1"/>
                          </a:solidFill>
                        </a:rPr>
                        <a:t>.</a:t>
                      </a:r>
                      <a:endParaRPr lang="es-ES" sz="1100" b="1" dirty="0">
                        <a:solidFill>
                          <a:schemeClr val="tx1"/>
                        </a:solidFill>
                      </a:endParaRPr>
                    </a:p>
                  </a:txBody>
                  <a:tcPr>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18900000" scaled="1"/>
                      <a:tileRect/>
                    </a:gradFill>
                  </a:tcPr>
                </a:tc>
              </a:tr>
              <a:tr h="342175">
                <a:tc>
                  <a:txBody>
                    <a:bodyPr/>
                    <a:lstStyle/>
                    <a:p>
                      <a:pPr algn="ctr"/>
                      <a:r>
                        <a:rPr lang="es-ES" sz="1100" b="1" dirty="0" err="1" smtClean="0">
                          <a:solidFill>
                            <a:schemeClr val="tx1"/>
                          </a:solidFill>
                        </a:rPr>
                        <a:t>Inf</a:t>
                      </a:r>
                      <a:r>
                        <a:rPr lang="es-ES" sz="1100" b="1" dirty="0" smtClean="0">
                          <a:solidFill>
                            <a:schemeClr val="tx1"/>
                          </a:solidFill>
                        </a:rPr>
                        <a:t>. </a:t>
                      </a:r>
                      <a:r>
                        <a:rPr lang="es-ES" sz="1100" b="1" dirty="0" err="1" smtClean="0">
                          <a:solidFill>
                            <a:schemeClr val="tx1"/>
                          </a:solidFill>
                        </a:rPr>
                        <a:t>Trim</a:t>
                      </a:r>
                      <a:r>
                        <a:rPr lang="es-ES" sz="1100" b="1" dirty="0" smtClean="0">
                          <a:solidFill>
                            <a:schemeClr val="tx1"/>
                          </a:solidFill>
                        </a:rPr>
                        <a:t>.</a:t>
                      </a:r>
                      <a:endParaRPr lang="es-ES" sz="1100" b="1" dirty="0">
                        <a:solidFill>
                          <a:schemeClr val="tx1"/>
                        </a:solidFill>
                      </a:endParaRPr>
                    </a:p>
                  </a:txBody>
                  <a:tcPr>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18900000" scaled="1"/>
                      <a:tileRect/>
                    </a:gradFill>
                  </a:tcPr>
                </a:tc>
              </a:tr>
              <a:tr h="410592">
                <a:tc>
                  <a:txBody>
                    <a:bodyPr/>
                    <a:lstStyle/>
                    <a:p>
                      <a:pPr algn="ctr"/>
                      <a:r>
                        <a:rPr lang="es-ES" sz="1100" b="1" dirty="0" err="1" smtClean="0">
                          <a:solidFill>
                            <a:schemeClr val="tx1"/>
                          </a:solidFill>
                        </a:rPr>
                        <a:t>Inf.de</a:t>
                      </a:r>
                      <a:r>
                        <a:rPr lang="es-ES" sz="1100" b="1" dirty="0" smtClean="0">
                          <a:solidFill>
                            <a:schemeClr val="tx1"/>
                          </a:solidFill>
                        </a:rPr>
                        <a:t> </a:t>
                      </a:r>
                      <a:r>
                        <a:rPr lang="es-ES" sz="1100" b="1" dirty="0" err="1" smtClean="0">
                          <a:solidFill>
                            <a:schemeClr val="tx1"/>
                          </a:solidFill>
                        </a:rPr>
                        <a:t>gob.</a:t>
                      </a:r>
                      <a:endParaRPr lang="es-ES" sz="1100" b="1" dirty="0">
                        <a:solidFill>
                          <a:schemeClr val="tx1"/>
                        </a:solidFill>
                      </a:endParaRPr>
                    </a:p>
                  </a:txBody>
                  <a:tcPr>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18900000" scaled="1"/>
                      <a:tileRect/>
                    </a:gradFill>
                  </a:tcPr>
                </a:tc>
              </a:tr>
              <a:tr h="556034">
                <a:tc>
                  <a:txBody>
                    <a:bodyPr/>
                    <a:lstStyle/>
                    <a:p>
                      <a:pPr algn="ctr"/>
                      <a:r>
                        <a:rPr lang="es-ES" sz="1100" b="1" dirty="0" err="1" smtClean="0">
                          <a:solidFill>
                            <a:schemeClr val="tx1"/>
                          </a:solidFill>
                        </a:rPr>
                        <a:t>Inf</a:t>
                      </a:r>
                      <a:r>
                        <a:rPr lang="es-ES" sz="1100" b="1" dirty="0" smtClean="0">
                          <a:solidFill>
                            <a:schemeClr val="tx1"/>
                          </a:solidFill>
                        </a:rPr>
                        <a:t>.</a:t>
                      </a:r>
                      <a:r>
                        <a:rPr lang="es-ES" sz="1100" b="1" baseline="0" dirty="0" smtClean="0">
                          <a:solidFill>
                            <a:schemeClr val="tx1"/>
                          </a:solidFill>
                        </a:rPr>
                        <a:t> De </a:t>
                      </a:r>
                      <a:r>
                        <a:rPr lang="es-ES" sz="1100" b="1" baseline="0" dirty="0" err="1" smtClean="0">
                          <a:solidFill>
                            <a:schemeClr val="tx1"/>
                          </a:solidFill>
                        </a:rPr>
                        <a:t>ejec</a:t>
                      </a:r>
                      <a:r>
                        <a:rPr lang="es-ES" sz="1100" b="1" baseline="0" dirty="0" smtClean="0">
                          <a:solidFill>
                            <a:schemeClr val="tx1"/>
                          </a:solidFill>
                        </a:rPr>
                        <a:t> del PND</a:t>
                      </a:r>
                      <a:endParaRPr lang="es-ES" sz="1100" b="1" dirty="0">
                        <a:solidFill>
                          <a:schemeClr val="tx1"/>
                        </a:solidFill>
                      </a:endParaRPr>
                    </a:p>
                  </a:txBody>
                  <a:tcPr>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18900000" scaled="1"/>
                      <a:tileRect/>
                    </a:gradFill>
                  </a:tcPr>
                </a:tc>
              </a:tr>
              <a:tr h="556034">
                <a:tc>
                  <a:txBody>
                    <a:bodyPr/>
                    <a:lstStyle/>
                    <a:p>
                      <a:pPr algn="ctr"/>
                      <a:r>
                        <a:rPr lang="es-ES" sz="1100" b="1" dirty="0" smtClean="0">
                          <a:solidFill>
                            <a:schemeClr val="tx1"/>
                          </a:solidFill>
                        </a:rPr>
                        <a:t>Resultado</a:t>
                      </a:r>
                      <a:r>
                        <a:rPr lang="es-ES" sz="1100" b="1" baseline="0" dirty="0" smtClean="0">
                          <a:solidFill>
                            <a:schemeClr val="tx1"/>
                          </a:solidFill>
                        </a:rPr>
                        <a:t> de </a:t>
                      </a:r>
                      <a:r>
                        <a:rPr lang="es-ES" sz="1100" b="1" baseline="0" dirty="0" err="1" smtClean="0">
                          <a:solidFill>
                            <a:schemeClr val="tx1"/>
                          </a:solidFill>
                        </a:rPr>
                        <a:t>Ev</a:t>
                      </a:r>
                      <a:r>
                        <a:rPr lang="es-ES" sz="1100" b="1" baseline="0" dirty="0" smtClean="0">
                          <a:solidFill>
                            <a:schemeClr val="tx1"/>
                          </a:solidFill>
                        </a:rPr>
                        <a:t>.</a:t>
                      </a:r>
                      <a:endParaRPr lang="es-ES" sz="1100" b="1" dirty="0">
                        <a:solidFill>
                          <a:schemeClr val="tx1"/>
                        </a:solidFill>
                      </a:endParaRPr>
                    </a:p>
                  </a:txBody>
                  <a:tcPr>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18900000" scaled="1"/>
                      <a:tileRect/>
                    </a:gradFill>
                  </a:tcPr>
                </a:tc>
              </a:tr>
              <a:tr h="556034">
                <a:tc>
                  <a:txBody>
                    <a:bodyPr/>
                    <a:lstStyle/>
                    <a:p>
                      <a:pPr algn="ctr"/>
                      <a:r>
                        <a:rPr lang="es-ES" sz="1100" b="1" dirty="0" err="1" smtClean="0">
                          <a:solidFill>
                            <a:schemeClr val="tx1"/>
                          </a:solidFill>
                        </a:rPr>
                        <a:t>Presup</a:t>
                      </a:r>
                      <a:r>
                        <a:rPr lang="es-ES" sz="1100" b="1" dirty="0" smtClean="0">
                          <a:solidFill>
                            <a:schemeClr val="tx1"/>
                          </a:solidFill>
                        </a:rPr>
                        <a:t> ciudadano</a:t>
                      </a:r>
                      <a:endParaRPr lang="es-ES" sz="1100" b="1" dirty="0">
                        <a:solidFill>
                          <a:schemeClr val="tx1"/>
                        </a:solidFill>
                      </a:endParaRPr>
                    </a:p>
                  </a:txBody>
                  <a:tcPr>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18900000" scaled="1"/>
                      <a:tileRect/>
                    </a:gradFill>
                  </a:tcPr>
                </a:tc>
              </a:tr>
            </a:tbl>
          </a:graphicData>
        </a:graphic>
      </p:graphicFrame>
    </p:spTree>
    <p:extLst>
      <p:ext uri="{BB962C8B-B14F-4D97-AF65-F5344CB8AC3E}">
        <p14:creationId xmlns:p14="http://schemas.microsoft.com/office/powerpoint/2010/main" val="1821234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323527" y="260648"/>
            <a:ext cx="8141817" cy="6124754"/>
          </a:xfrm>
          <a:prstGeom prst="rect">
            <a:avLst/>
          </a:prstGeom>
        </p:spPr>
        <p:txBody>
          <a:bodyPr wrap="square">
            <a:spAutoFit/>
          </a:bodyPr>
          <a:lstStyle/>
          <a:p>
            <a:pPr algn="just" fontAlgn="base"/>
            <a:r>
              <a:rPr lang="es-ES" sz="2800" dirty="0" smtClean="0"/>
              <a:t>Por ora parte, la </a:t>
            </a:r>
            <a:r>
              <a:rPr lang="es-ES" sz="2800" b="1" i="1" dirty="0" smtClean="0">
                <a:solidFill>
                  <a:srgbClr val="CC0000"/>
                </a:solidFill>
              </a:rPr>
              <a:t>Organización para la Cooperación y el Desarrollo Económicos </a:t>
            </a:r>
            <a:r>
              <a:rPr lang="es-ES" sz="2800" dirty="0" smtClean="0"/>
              <a:t>(OCDE) de la cual México forma parte; tiene la misión en promover políticas que mejoren el bienestar económico y social de las personas alrededor del mundo, orienta al cambio económico, social y ambiental, mide la productividad y los flujos globales del comercio e inversión, analiza comparando datos para realizar pronósticos de tendencias y fija estándares internacionales dentro de un amplio rango de temas de políticas públicas. Además de lo anterior con México</a:t>
            </a:r>
            <a:r>
              <a:rPr lang="es-ES" sz="2800" b="1" i="1" dirty="0" smtClean="0">
                <a:solidFill>
                  <a:srgbClr val="CC0000"/>
                </a:solidFill>
              </a:rPr>
              <a:t>, interviene para el desarrollo, indicaciones sobre el avance y el logro de los objetivos</a:t>
            </a:r>
            <a:r>
              <a:rPr lang="es-ES" sz="2800" dirty="0" smtClean="0"/>
              <a:t> así como de la utilización de los fondos asignados.</a:t>
            </a:r>
            <a:endParaRPr lang="es-ES" sz="2800" dirty="0"/>
          </a:p>
        </p:txBody>
      </p:sp>
    </p:spTree>
    <p:extLst>
      <p:ext uri="{BB962C8B-B14F-4D97-AF65-F5344CB8AC3E}">
        <p14:creationId xmlns:p14="http://schemas.microsoft.com/office/powerpoint/2010/main" val="1169655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30 Conector angular"/>
          <p:cNvCxnSpPr/>
          <p:nvPr/>
        </p:nvCxnSpPr>
        <p:spPr>
          <a:xfrm rot="10800000">
            <a:off x="6058421" y="2924944"/>
            <a:ext cx="1517356" cy="1413756"/>
          </a:xfrm>
          <a:prstGeom prst="bentConnector3">
            <a:avLst>
              <a:gd name="adj1" fmla="val 50000"/>
            </a:avLst>
          </a:prstGeom>
          <a:ln w="28575">
            <a:solidFill>
              <a:srgbClr val="CC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angular"/>
          <p:cNvCxnSpPr/>
          <p:nvPr/>
        </p:nvCxnSpPr>
        <p:spPr>
          <a:xfrm rot="10800000" flipV="1">
            <a:off x="6054051" y="2132856"/>
            <a:ext cx="894212" cy="609709"/>
          </a:xfrm>
          <a:prstGeom prst="bentConnector3">
            <a:avLst>
              <a:gd name="adj1" fmla="val 16502"/>
            </a:avLst>
          </a:prstGeom>
          <a:ln w="28575">
            <a:solidFill>
              <a:srgbClr val="CC0000"/>
            </a:solidFill>
            <a:tailEnd type="arrow"/>
          </a:ln>
        </p:spPr>
        <p:style>
          <a:lnRef idx="1">
            <a:schemeClr val="accent1"/>
          </a:lnRef>
          <a:fillRef idx="0">
            <a:schemeClr val="accent1"/>
          </a:fillRef>
          <a:effectRef idx="0">
            <a:schemeClr val="accent1"/>
          </a:effectRef>
          <a:fontRef idx="minor">
            <a:schemeClr val="tx1"/>
          </a:fontRef>
        </p:style>
      </p:cxnSp>
      <p:sp>
        <p:nvSpPr>
          <p:cNvPr id="2" name="1 Rectángulo"/>
          <p:cNvSpPr/>
          <p:nvPr/>
        </p:nvSpPr>
        <p:spPr>
          <a:xfrm>
            <a:off x="6017759" y="1620089"/>
            <a:ext cx="2350130" cy="584775"/>
          </a:xfrm>
          <a:prstGeom prst="rect">
            <a:avLst/>
          </a:prstGeom>
          <a:solidFill>
            <a:srgbClr val="FFC000"/>
          </a:solidFill>
          <a:scene3d>
            <a:camera prst="orthographicFront">
              <a:rot lat="0" lon="0" rev="0"/>
            </a:camera>
            <a:lightRig rig="brightRoom" dir="tl">
              <a:rot lat="0" lon="0" rev="1800000"/>
            </a:lightRig>
          </a:scene3d>
          <a:sp3d contourW="10160" prstMaterial="dkEdge">
            <a:bevelT w="38100" h="50800" prst="angle"/>
            <a:contourClr>
              <a:schemeClr val="accent5">
                <a:shade val="40000"/>
                <a:satMod val="150000"/>
              </a:schemeClr>
            </a:contourClr>
          </a:sp3d>
        </p:spPr>
        <p:style>
          <a:lnRef idx="0">
            <a:schemeClr val="accent5"/>
          </a:lnRef>
          <a:fillRef idx="3">
            <a:schemeClr val="accent5"/>
          </a:fillRef>
          <a:effectRef idx="3">
            <a:schemeClr val="accent5"/>
          </a:effectRef>
          <a:fontRef idx="minor">
            <a:schemeClr val="lt1"/>
          </a:fontRef>
        </p:style>
        <p:txBody>
          <a:bodyPr wrap="square">
            <a:spAutoFit/>
          </a:bodyPr>
          <a:lstStyle/>
          <a:p>
            <a:pPr algn="ctr"/>
            <a:r>
              <a:rPr lang="es-ES" sz="1600" b="1" dirty="0" smtClean="0">
                <a:solidFill>
                  <a:schemeClr val="tx1"/>
                </a:solidFill>
              </a:rPr>
              <a:t>30 </a:t>
            </a:r>
            <a:r>
              <a:rPr lang="es-ES" sz="1600" b="1" dirty="0">
                <a:solidFill>
                  <a:schemeClr val="tx1"/>
                </a:solidFill>
              </a:rPr>
              <a:t>días naturales después de terminado el </a:t>
            </a:r>
            <a:r>
              <a:rPr lang="es-ES" sz="1600" b="1" dirty="0" smtClean="0">
                <a:solidFill>
                  <a:schemeClr val="tx1"/>
                </a:solidFill>
              </a:rPr>
              <a:t>trimestre</a:t>
            </a:r>
            <a:endParaRPr lang="es-ES" sz="1600" b="1" dirty="0">
              <a:solidFill>
                <a:schemeClr val="tx1"/>
              </a:solidFill>
            </a:endParaRPr>
          </a:p>
        </p:txBody>
      </p:sp>
      <p:sp>
        <p:nvSpPr>
          <p:cNvPr id="4" name="3 Rectángulo"/>
          <p:cNvSpPr/>
          <p:nvPr/>
        </p:nvSpPr>
        <p:spPr>
          <a:xfrm>
            <a:off x="3131840" y="1484784"/>
            <a:ext cx="2660024" cy="83099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a:spAutoFit/>
          </a:bodyPr>
          <a:lstStyle/>
          <a:p>
            <a:pPr algn="ctr"/>
            <a:r>
              <a:rPr lang="es-ES" sz="2400" b="1" dirty="0" smtClean="0">
                <a:solidFill>
                  <a:schemeClr val="tx1"/>
                </a:solidFill>
              </a:rPr>
              <a:t>El </a:t>
            </a:r>
            <a:r>
              <a:rPr lang="es-ES" sz="2400" b="1" dirty="0">
                <a:solidFill>
                  <a:schemeClr val="tx1"/>
                </a:solidFill>
              </a:rPr>
              <a:t>Ejecutivo </a:t>
            </a:r>
            <a:r>
              <a:rPr lang="es-ES" sz="2400" b="1" dirty="0" smtClean="0">
                <a:solidFill>
                  <a:schemeClr val="tx1"/>
                </a:solidFill>
              </a:rPr>
              <a:t>Federal</a:t>
            </a:r>
          </a:p>
          <a:p>
            <a:pPr algn="ctr"/>
            <a:r>
              <a:rPr lang="es-ES" sz="2400" b="1" dirty="0">
                <a:solidFill>
                  <a:schemeClr val="tx1"/>
                </a:solidFill>
              </a:rPr>
              <a:t>(</a:t>
            </a:r>
            <a:r>
              <a:rPr lang="es-ES" sz="2400" b="1" dirty="0" smtClean="0">
                <a:solidFill>
                  <a:schemeClr val="tx1"/>
                </a:solidFill>
              </a:rPr>
              <a:t>SHCP)</a:t>
            </a:r>
            <a:endParaRPr lang="es-ES" sz="2400" b="1" dirty="0">
              <a:solidFill>
                <a:schemeClr val="tx1"/>
              </a:solidFill>
            </a:endParaRPr>
          </a:p>
        </p:txBody>
      </p:sp>
      <p:sp>
        <p:nvSpPr>
          <p:cNvPr id="5" name="4 Rectángulo"/>
          <p:cNvSpPr/>
          <p:nvPr/>
        </p:nvSpPr>
        <p:spPr>
          <a:xfrm>
            <a:off x="3096123" y="3284984"/>
            <a:ext cx="2849627" cy="461665"/>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pPr algn="ctr"/>
            <a:r>
              <a:rPr lang="es-ES" sz="2400" dirty="0"/>
              <a:t>Congreso de la Unión</a:t>
            </a:r>
          </a:p>
        </p:txBody>
      </p:sp>
      <p:sp>
        <p:nvSpPr>
          <p:cNvPr id="6" name="5 Rectángulo"/>
          <p:cNvSpPr/>
          <p:nvPr/>
        </p:nvSpPr>
        <p:spPr>
          <a:xfrm>
            <a:off x="3059832" y="2564904"/>
            <a:ext cx="2922211" cy="461665"/>
          </a:xfrm>
          <a:prstGeom prst="rect">
            <a:avLst/>
          </a:prstGeom>
        </p:spPr>
        <p:style>
          <a:lnRef idx="3">
            <a:schemeClr val="lt1"/>
          </a:lnRef>
          <a:fillRef idx="1">
            <a:schemeClr val="accent3"/>
          </a:fillRef>
          <a:effectRef idx="1">
            <a:schemeClr val="accent3"/>
          </a:effectRef>
          <a:fontRef idx="minor">
            <a:schemeClr val="lt1"/>
          </a:fontRef>
        </p:style>
        <p:txBody>
          <a:bodyPr wrap="none">
            <a:spAutoFit/>
          </a:bodyPr>
          <a:lstStyle/>
          <a:p>
            <a:pPr algn="ctr"/>
            <a:r>
              <a:rPr lang="es-ES" sz="2400" dirty="0"/>
              <a:t>informes trimestrales </a:t>
            </a:r>
          </a:p>
        </p:txBody>
      </p:sp>
      <p:sp>
        <p:nvSpPr>
          <p:cNvPr id="7" name="6 CuadroTexto"/>
          <p:cNvSpPr txBox="1"/>
          <p:nvPr/>
        </p:nvSpPr>
        <p:spPr>
          <a:xfrm>
            <a:off x="580105" y="267325"/>
            <a:ext cx="3024336"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s-ES" sz="2400" b="1" dirty="0" smtClean="0"/>
              <a:t>Ciclo de presupuesto:</a:t>
            </a:r>
            <a:endParaRPr lang="es-ES" sz="2400" b="1" dirty="0"/>
          </a:p>
        </p:txBody>
      </p:sp>
      <p:sp>
        <p:nvSpPr>
          <p:cNvPr id="8" name="7 Rectángulo"/>
          <p:cNvSpPr/>
          <p:nvPr/>
        </p:nvSpPr>
        <p:spPr>
          <a:xfrm>
            <a:off x="6054051" y="3805055"/>
            <a:ext cx="2386641" cy="1923604"/>
          </a:xfrm>
          <a:prstGeom prst="rect">
            <a:avLst/>
          </a:prstGeom>
          <a:solidFill>
            <a:srgbClr val="FFCC00"/>
          </a:solidFill>
          <a:scene3d>
            <a:camera prst="orthographicFront"/>
            <a:lightRig rig="threePt" dir="t"/>
          </a:scene3d>
          <a:sp3d>
            <a:bevelT w="139700" h="139700" prst="divot"/>
          </a:sp3d>
        </p:spPr>
        <p:txBody>
          <a:bodyPr wrap="square">
            <a:spAutoFit/>
          </a:bodyPr>
          <a:lstStyle/>
          <a:p>
            <a:r>
              <a:rPr lang="es-ES" sz="1700" b="1" i="1" u="sng" dirty="0" smtClean="0"/>
              <a:t>Incluirán: </a:t>
            </a:r>
            <a:r>
              <a:rPr lang="es-ES" sz="1700" b="1" dirty="0" smtClean="0"/>
              <a:t>indicadores </a:t>
            </a:r>
            <a:r>
              <a:rPr lang="es-ES" sz="1700" b="1" dirty="0"/>
              <a:t>sobre los resultados y avances de los programas y proyectos en el cumplimiento de los objetivos y metas y de su impacto social</a:t>
            </a:r>
            <a:r>
              <a:rPr lang="es-ES" sz="1700" b="1" dirty="0" smtClean="0"/>
              <a:t>,.</a:t>
            </a:r>
            <a:endParaRPr lang="es-ES" sz="1700" b="1" dirty="0"/>
          </a:p>
        </p:txBody>
      </p:sp>
      <p:sp>
        <p:nvSpPr>
          <p:cNvPr id="9" name="8 Flecha derecha"/>
          <p:cNvSpPr/>
          <p:nvPr/>
        </p:nvSpPr>
        <p:spPr>
          <a:xfrm rot="5400000">
            <a:off x="4309180" y="2812443"/>
            <a:ext cx="194434" cy="70746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12" name="11 Rectángulo"/>
          <p:cNvSpPr/>
          <p:nvPr/>
        </p:nvSpPr>
        <p:spPr>
          <a:xfrm>
            <a:off x="323528" y="1502782"/>
            <a:ext cx="2425873" cy="2862322"/>
          </a:xfrm>
          <a:prstGeom prst="rect">
            <a:avLst/>
          </a:prstGeom>
          <a:solidFill>
            <a:srgbClr val="FFC000"/>
          </a:solidFill>
          <a:effectLst>
            <a:innerShdw blurRad="63500" dist="50800" dir="2700000">
              <a:prstClr val="black">
                <a:alpha val="50000"/>
              </a:prstClr>
            </a:innerShdw>
          </a:effectLst>
          <a:scene3d>
            <a:camera prst="orthographicFront"/>
            <a:lightRig rig="threePt" dir="t"/>
          </a:scene3d>
          <a:sp3d>
            <a:bevelT w="101600" prst="riblet"/>
          </a:sp3d>
        </p:spPr>
        <p:txBody>
          <a:bodyPr wrap="square">
            <a:spAutoFit/>
          </a:bodyPr>
          <a:lstStyle/>
          <a:p>
            <a:pPr algn="ctr"/>
            <a:r>
              <a:rPr lang="es-ES" b="1" dirty="0" smtClean="0"/>
              <a:t>El proceso representa la continua </a:t>
            </a:r>
            <a:r>
              <a:rPr lang="es-ES" b="1" dirty="0"/>
              <a:t>recolección y análisis de datos para comparar en qué medida se está ejecutando un proyecto, programa o política en función de los resultados previstos. </a:t>
            </a:r>
          </a:p>
        </p:txBody>
      </p:sp>
      <p:sp>
        <p:nvSpPr>
          <p:cNvPr id="15" name="14 Cerrar llave"/>
          <p:cNvSpPr/>
          <p:nvPr/>
        </p:nvSpPr>
        <p:spPr>
          <a:xfrm>
            <a:off x="2627784" y="1340768"/>
            <a:ext cx="537672" cy="3096526"/>
          </a:xfrm>
          <a:prstGeom prst="rightBrace">
            <a:avLst/>
          </a:prstGeom>
          <a:ln w="38100">
            <a:solidFill>
              <a:srgbClr val="CC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6" name="15 Llamada de flecha hacia abajo"/>
          <p:cNvSpPr/>
          <p:nvPr/>
        </p:nvSpPr>
        <p:spPr>
          <a:xfrm>
            <a:off x="827585" y="800998"/>
            <a:ext cx="7560839" cy="683786"/>
          </a:xfrm>
          <a:prstGeom prst="downArrowCallout">
            <a:avLst/>
          </a:prstGeom>
          <a:gradFill flip="none" rotWithShape="1">
            <a:gsLst>
              <a:gs pos="0">
                <a:srgbClr val="CC0000">
                  <a:tint val="66000"/>
                  <a:satMod val="160000"/>
                </a:srgbClr>
              </a:gs>
              <a:gs pos="50000">
                <a:srgbClr val="CC0000">
                  <a:tint val="44500"/>
                  <a:satMod val="160000"/>
                </a:srgbClr>
              </a:gs>
              <a:gs pos="100000">
                <a:srgbClr val="CC0000">
                  <a:tint val="23500"/>
                  <a:satMod val="160000"/>
                </a:srgb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solidFill>
                  <a:schemeClr val="tx1"/>
                </a:solidFill>
              </a:rPr>
              <a:t>107 de la Ley Federal de Presupuesto y Responsabilidad Hacendaria </a:t>
            </a:r>
          </a:p>
        </p:txBody>
      </p:sp>
      <p:sp>
        <p:nvSpPr>
          <p:cNvPr id="17" name="16 Flecha derecha"/>
          <p:cNvSpPr/>
          <p:nvPr/>
        </p:nvSpPr>
        <p:spPr>
          <a:xfrm rot="5400000">
            <a:off x="4311455" y="2100945"/>
            <a:ext cx="220447" cy="70747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40" name="39 Rectángulo"/>
          <p:cNvSpPr/>
          <p:nvPr/>
        </p:nvSpPr>
        <p:spPr>
          <a:xfrm>
            <a:off x="3059832" y="4149080"/>
            <a:ext cx="2732031" cy="1200329"/>
          </a:xfrm>
          <a:prstGeom prst="rect">
            <a:avLst/>
          </a:prstGeom>
          <a:gradFill flip="none" rotWithShape="1">
            <a:gsLst>
              <a:gs pos="0">
                <a:srgbClr val="FFC000">
                  <a:tint val="66000"/>
                  <a:satMod val="160000"/>
                </a:srgbClr>
              </a:gs>
              <a:gs pos="50000">
                <a:srgbClr val="FFC000">
                  <a:tint val="44500"/>
                  <a:satMod val="160000"/>
                </a:srgbClr>
              </a:gs>
              <a:gs pos="100000">
                <a:srgbClr val="FFC000">
                  <a:tint val="23500"/>
                  <a:satMod val="160000"/>
                </a:srgbClr>
              </a:gs>
            </a:gsLst>
            <a:lin ang="135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a:spAutoFit/>
          </a:bodyPr>
          <a:lstStyle/>
          <a:p>
            <a:pPr algn="ctr"/>
            <a:r>
              <a:rPr lang="es-ES" b="1" dirty="0" smtClean="0"/>
              <a:t>Se </a:t>
            </a:r>
            <a:r>
              <a:rPr lang="es-ES" b="1" dirty="0"/>
              <a:t>emiten </a:t>
            </a:r>
            <a:r>
              <a:rPr lang="es-ES" b="1" dirty="0" smtClean="0"/>
              <a:t>Criterios </a:t>
            </a:r>
            <a:r>
              <a:rPr lang="es-ES" b="1" dirty="0"/>
              <a:t>y Lineamientos para la Matriz de Indicadores para Resultados (MIR). </a:t>
            </a:r>
          </a:p>
        </p:txBody>
      </p:sp>
      <p:sp>
        <p:nvSpPr>
          <p:cNvPr id="42" name="41 Rectángulo"/>
          <p:cNvSpPr/>
          <p:nvPr/>
        </p:nvSpPr>
        <p:spPr>
          <a:xfrm>
            <a:off x="4842997" y="3748717"/>
            <a:ext cx="1385187" cy="369332"/>
          </a:xfrm>
          <a:prstGeom prst="rect">
            <a:avLst/>
          </a:prstGeom>
        </p:spPr>
        <p:txBody>
          <a:bodyPr wrap="none">
            <a:spAutoFit/>
          </a:bodyPr>
          <a:lstStyle/>
          <a:p>
            <a:r>
              <a:rPr lang="es-ES" b="1" dirty="0"/>
              <a:t>anualmente</a:t>
            </a:r>
            <a:r>
              <a:rPr lang="es-ES" dirty="0"/>
              <a:t> </a:t>
            </a:r>
          </a:p>
        </p:txBody>
      </p:sp>
      <p:sp>
        <p:nvSpPr>
          <p:cNvPr id="44" name="43 Flecha derecha"/>
          <p:cNvSpPr/>
          <p:nvPr/>
        </p:nvSpPr>
        <p:spPr>
          <a:xfrm rot="5400000">
            <a:off x="4351628" y="3573947"/>
            <a:ext cx="220447" cy="70747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a:p>
        </p:txBody>
      </p:sp>
      <p:sp>
        <p:nvSpPr>
          <p:cNvPr id="45" name="44 Llamada de flecha hacia arriba"/>
          <p:cNvSpPr/>
          <p:nvPr/>
        </p:nvSpPr>
        <p:spPr>
          <a:xfrm>
            <a:off x="323528" y="5445224"/>
            <a:ext cx="8117164" cy="1267874"/>
          </a:xfrm>
          <a:prstGeom prst="upArrowCallout">
            <a:avLst>
              <a:gd name="adj1" fmla="val 32461"/>
              <a:gd name="adj2" fmla="val 42408"/>
              <a:gd name="adj3" fmla="val 25000"/>
              <a:gd name="adj4" fmla="val 699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b="1" dirty="0" smtClean="0">
                <a:solidFill>
                  <a:schemeClr val="tx1"/>
                </a:solidFill>
              </a:rPr>
              <a:t>Regular </a:t>
            </a:r>
            <a:r>
              <a:rPr lang="es-ES" sz="1600" b="1" dirty="0">
                <a:solidFill>
                  <a:schemeClr val="tx1"/>
                </a:solidFill>
              </a:rPr>
              <a:t>el proceso de registro, revisión y actualización de las MIR y los Indicadores de Desempeño y norma el proceso de revisión y actualización de metas de los indicadores estratégicos y de gestión de la MIR y del registro del calendario y los avances en el cumplimiento de las metas de los indicadores</a:t>
            </a:r>
          </a:p>
        </p:txBody>
      </p:sp>
    </p:spTree>
    <p:extLst>
      <p:ext uri="{BB962C8B-B14F-4D97-AF65-F5344CB8AC3E}">
        <p14:creationId xmlns:p14="http://schemas.microsoft.com/office/powerpoint/2010/main" val="17780622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44507" y="1628800"/>
            <a:ext cx="553998" cy="2944719"/>
          </a:xfrm>
          <a:prstGeom prst="rect">
            <a:avLst/>
          </a:prstGeom>
        </p:spPr>
        <p:txBody>
          <a:bodyPr vert="vert270" wrap="square">
            <a:spAutoFit/>
          </a:bodyPr>
          <a:lstStyle/>
          <a:p>
            <a:pPr algn="ctr"/>
            <a:r>
              <a:rPr lang="es-ES" sz="2400" b="1" spc="600" dirty="0" smtClean="0">
                <a:effectLst>
                  <a:outerShdw blurRad="38100" dist="38100" dir="2700000" algn="tl">
                    <a:srgbClr val="000000">
                      <a:alpha val="43137"/>
                    </a:srgbClr>
                  </a:outerShdw>
                </a:effectLst>
              </a:rPr>
              <a:t>EVALUACIÓN</a:t>
            </a:r>
            <a:endParaRPr lang="es-ES" sz="2400" b="1" spc="600" dirty="0">
              <a:effectLst>
                <a:outerShdw blurRad="38100" dist="38100" dir="2700000" algn="tl">
                  <a:srgbClr val="000000">
                    <a:alpha val="43137"/>
                  </a:srgbClr>
                </a:outerShdw>
              </a:effectLst>
            </a:endParaRPr>
          </a:p>
        </p:txBody>
      </p:sp>
      <p:sp>
        <p:nvSpPr>
          <p:cNvPr id="5" name="4 Rectángulo"/>
          <p:cNvSpPr/>
          <p:nvPr/>
        </p:nvSpPr>
        <p:spPr>
          <a:xfrm>
            <a:off x="693098" y="332656"/>
            <a:ext cx="7705526" cy="6001643"/>
          </a:xfrm>
          <a:prstGeom prst="rect">
            <a:avLst/>
          </a:prstGeom>
        </p:spPr>
        <p:txBody>
          <a:bodyPr wrap="square">
            <a:spAutoFit/>
          </a:bodyPr>
          <a:lstStyle/>
          <a:p>
            <a:pPr marL="285750" indent="-285750" algn="just">
              <a:buFont typeface="Arial" pitchFamily="34" charset="0"/>
              <a:buChar char="•"/>
            </a:pPr>
            <a:r>
              <a:rPr lang="es-ES" sz="2400" dirty="0" smtClean="0"/>
              <a:t>Lo aplican expertos</a:t>
            </a:r>
            <a:r>
              <a:rPr lang="es-ES" sz="2400" dirty="0"/>
              <a:t>, instituciones académicas y de investigación u organismos especializados, de carácter nacional o </a:t>
            </a:r>
            <a:r>
              <a:rPr lang="es-ES" sz="2400" dirty="0" smtClean="0"/>
              <a:t>internacional.</a:t>
            </a:r>
          </a:p>
          <a:p>
            <a:pPr marL="285750" indent="-285750" algn="just">
              <a:buFont typeface="Arial" pitchFamily="34" charset="0"/>
              <a:buChar char="•"/>
            </a:pPr>
            <a:r>
              <a:rPr lang="es-ES" sz="2400" dirty="0"/>
              <a:t>Gestión para Resultados (</a:t>
            </a:r>
            <a:r>
              <a:rPr lang="es-ES" sz="2400" dirty="0" err="1"/>
              <a:t>GpR</a:t>
            </a:r>
            <a:r>
              <a:rPr lang="es-ES" sz="2400" dirty="0"/>
              <a:t>), el Presupuesto basado en Resultados (</a:t>
            </a:r>
            <a:r>
              <a:rPr lang="es-ES" sz="2400" dirty="0" err="1"/>
              <a:t>PbR</a:t>
            </a:r>
            <a:r>
              <a:rPr lang="es-ES" sz="2400" dirty="0"/>
              <a:t>) y en el Sistema de Evaluación del Desempeño (SED). </a:t>
            </a:r>
            <a:endParaRPr lang="es-ES" sz="2400" dirty="0" smtClean="0"/>
          </a:p>
          <a:p>
            <a:pPr marL="285750" indent="-285750" algn="just">
              <a:buFont typeface="Arial" pitchFamily="34" charset="0"/>
              <a:buChar char="•"/>
            </a:pPr>
            <a:r>
              <a:rPr lang="es-ES" sz="2400" dirty="0" smtClean="0"/>
              <a:t>El </a:t>
            </a:r>
            <a:r>
              <a:rPr lang="es-ES" sz="2400" dirty="0"/>
              <a:t>propósito </a:t>
            </a:r>
            <a:r>
              <a:rPr lang="es-ES" sz="2400" dirty="0" smtClean="0"/>
              <a:t>determinar </a:t>
            </a:r>
            <a:r>
              <a:rPr lang="es-ES" sz="2400" dirty="0"/>
              <a:t>la pertinencia y el logro de los objetivos, la eficiencia, efectividad, impacto y sostenibilidad </a:t>
            </a:r>
            <a:r>
              <a:rPr lang="es-ES" sz="2400" dirty="0" smtClean="0"/>
              <a:t>sobre </a:t>
            </a:r>
            <a:r>
              <a:rPr lang="es-ES" sz="2400" dirty="0"/>
              <a:t>los resultados obtenidos, que permita mejorar el proceso de toma de </a:t>
            </a:r>
            <a:r>
              <a:rPr lang="es-ES" sz="2400" dirty="0" smtClean="0"/>
              <a:t>decisiones.</a:t>
            </a:r>
          </a:p>
          <a:p>
            <a:pPr marL="285750" indent="-285750" algn="just">
              <a:buFont typeface="Arial" pitchFamily="34" charset="0"/>
              <a:buChar char="•"/>
            </a:pPr>
            <a:r>
              <a:rPr lang="es-ES" sz="2400" dirty="0" smtClean="0"/>
              <a:t>Las </a:t>
            </a:r>
            <a:r>
              <a:rPr lang="es-ES" sz="2400" dirty="0"/>
              <a:t>dependencias y entidades deberán dar seguimiento a los aspectos susceptibles de mejora de los programas federales derivados de las evaluaciones </a:t>
            </a:r>
            <a:r>
              <a:rPr lang="es-ES" sz="2400" dirty="0" smtClean="0"/>
              <a:t>realizadas, así como dar </a:t>
            </a:r>
            <a:r>
              <a:rPr lang="es-ES" sz="2400" dirty="0"/>
              <a:t>a conocer </a:t>
            </a:r>
            <a:r>
              <a:rPr lang="es-ES" sz="2400" dirty="0" smtClean="0"/>
              <a:t>permanentemente </a:t>
            </a:r>
            <a:r>
              <a:rPr lang="es-ES" sz="2400" dirty="0"/>
              <a:t>los resultados de todas las evaluaciones externas de sus programas federales. </a:t>
            </a:r>
          </a:p>
        </p:txBody>
      </p:sp>
      <p:sp>
        <p:nvSpPr>
          <p:cNvPr id="6" name="5 Abrir llave"/>
          <p:cNvSpPr/>
          <p:nvPr/>
        </p:nvSpPr>
        <p:spPr>
          <a:xfrm>
            <a:off x="414597" y="332656"/>
            <a:ext cx="557003" cy="6001643"/>
          </a:xfrm>
          <a:prstGeom prst="leftBrace">
            <a:avLst>
              <a:gd name="adj1" fmla="val 36637"/>
              <a:gd name="adj2" fmla="val 50000"/>
            </a:avLst>
          </a:prstGeom>
          <a:ln>
            <a:solidFill>
              <a:srgbClr val="CC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28336420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331640" y="692696"/>
            <a:ext cx="7222435" cy="5016758"/>
          </a:xfrm>
          <a:prstGeom prst="rect">
            <a:avLst/>
          </a:prstGeom>
        </p:spPr>
        <p:txBody>
          <a:bodyPr wrap="square">
            <a:spAutoFit/>
          </a:bodyPr>
          <a:lstStyle/>
          <a:p>
            <a:r>
              <a:rPr lang="es-ES" sz="3200" dirty="0"/>
              <a:t>La Secretaría de Hacienda y Crédito Público, la Secretaría de la Función Pública y el Consejo Nacional de Evaluación de la Política de Desarrollo Social establecerán conjuntamente un </a:t>
            </a:r>
            <a:r>
              <a:rPr lang="es-ES" sz="3200" b="1" i="1" dirty="0">
                <a:solidFill>
                  <a:srgbClr val="CC0000"/>
                </a:solidFill>
              </a:rPr>
              <a:t>Programa Anual de Evaluación (PAE)</a:t>
            </a:r>
            <a:r>
              <a:rPr lang="es-ES" sz="3200" dirty="0"/>
              <a:t> en el que a partir de los diversos tipos de evaluación determinarán qué evaluaciones se llevarán a cabo o comenzarán cada año y a qué programas aplicarán. </a:t>
            </a:r>
          </a:p>
        </p:txBody>
      </p:sp>
      <p:sp>
        <p:nvSpPr>
          <p:cNvPr id="3" name="2 Rectángulo"/>
          <p:cNvSpPr/>
          <p:nvPr/>
        </p:nvSpPr>
        <p:spPr>
          <a:xfrm>
            <a:off x="179512" y="486165"/>
            <a:ext cx="923330" cy="5429820"/>
          </a:xfrm>
          <a:prstGeom prst="rect">
            <a:avLst/>
          </a:prstGeom>
        </p:spPr>
        <p:txBody>
          <a:bodyPr vert="vert270" wrap="none">
            <a:spAutoFit/>
          </a:bodyPr>
          <a:lstStyle/>
          <a:p>
            <a:pPr algn="ctr"/>
            <a:r>
              <a:rPr lang="es-ES" sz="2400" b="1" spc="300" dirty="0">
                <a:effectLst>
                  <a:outerShdw blurRad="38100" dist="38100" dir="2700000" algn="tl">
                    <a:srgbClr val="000000">
                      <a:alpha val="43137"/>
                    </a:srgbClr>
                  </a:outerShdw>
                </a:effectLst>
              </a:rPr>
              <a:t>PAE </a:t>
            </a:r>
            <a:endParaRPr lang="es-ES" sz="2400" b="1" spc="300" dirty="0" smtClean="0">
              <a:effectLst>
                <a:outerShdw blurRad="38100" dist="38100" dir="2700000" algn="tl">
                  <a:srgbClr val="000000">
                    <a:alpha val="43137"/>
                  </a:srgbClr>
                </a:outerShdw>
              </a:effectLst>
            </a:endParaRPr>
          </a:p>
          <a:p>
            <a:pPr algn="ctr"/>
            <a:r>
              <a:rPr lang="es-ES" sz="2400" b="1" spc="300" dirty="0" smtClean="0">
                <a:effectLst>
                  <a:outerShdw blurRad="38100" dist="38100" dir="2700000" algn="tl">
                    <a:srgbClr val="000000">
                      <a:alpha val="43137"/>
                    </a:srgbClr>
                  </a:outerShdw>
                </a:effectLst>
              </a:rPr>
              <a:t>(</a:t>
            </a:r>
            <a:r>
              <a:rPr lang="es-ES" sz="2400" b="1" spc="300" dirty="0">
                <a:effectLst>
                  <a:outerShdw blurRad="38100" dist="38100" dir="2700000" algn="tl">
                    <a:srgbClr val="000000">
                      <a:alpha val="43137"/>
                    </a:srgbClr>
                  </a:outerShdw>
                </a:effectLst>
              </a:rPr>
              <a:t>Programa Anual de Evaluación).</a:t>
            </a:r>
            <a:endParaRPr lang="es-ES" sz="2400" spc="300" dirty="0">
              <a:effectLst>
                <a:outerShdw blurRad="38100" dist="38100" dir="2700000" algn="tl">
                  <a:srgbClr val="000000">
                    <a:alpha val="43137"/>
                  </a:srgbClr>
                </a:outerShdw>
              </a:effectLst>
            </a:endParaRPr>
          </a:p>
        </p:txBody>
      </p:sp>
      <p:sp>
        <p:nvSpPr>
          <p:cNvPr id="4" name="3 Abrir llave"/>
          <p:cNvSpPr/>
          <p:nvPr/>
        </p:nvSpPr>
        <p:spPr>
          <a:xfrm>
            <a:off x="971600" y="517410"/>
            <a:ext cx="482420" cy="5719902"/>
          </a:xfrm>
          <a:prstGeom prst="leftBrace">
            <a:avLst>
              <a:gd name="adj1" fmla="val 44281"/>
              <a:gd name="adj2" fmla="val 49396"/>
            </a:avLst>
          </a:prstGeom>
          <a:ln>
            <a:solidFill>
              <a:srgbClr val="CC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s-ES" sz="3200"/>
          </a:p>
        </p:txBody>
      </p:sp>
    </p:spTree>
    <p:extLst>
      <p:ext uri="{BB962C8B-B14F-4D97-AF65-F5344CB8AC3E}">
        <p14:creationId xmlns:p14="http://schemas.microsoft.com/office/powerpoint/2010/main" val="41925255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654830"/>
            <a:ext cx="8064896" cy="3816429"/>
          </a:xfrm>
          <a:prstGeom prst="rect">
            <a:avLst/>
          </a:prstGeom>
        </p:spPr>
        <p:txBody>
          <a:bodyPr wrap="square">
            <a:spAutoFit/>
          </a:bodyPr>
          <a:lstStyle/>
          <a:p>
            <a:pPr marL="285750" indent="-285750" algn="just">
              <a:buFont typeface="Arial" pitchFamily="34" charset="0"/>
              <a:buChar char="•"/>
            </a:pPr>
            <a:r>
              <a:rPr lang="es-ES" sz="2200" b="1" dirty="0" smtClean="0"/>
              <a:t>Informa </a:t>
            </a:r>
            <a:r>
              <a:rPr lang="es-ES" sz="2200" b="1" dirty="0"/>
              <a:t>y </a:t>
            </a:r>
            <a:r>
              <a:rPr lang="es-ES" sz="2200" b="1" dirty="0" smtClean="0"/>
              <a:t>explica </a:t>
            </a:r>
            <a:r>
              <a:rPr lang="es-ES" sz="2200" b="1" dirty="0"/>
              <a:t>a los ciudadanos las acciones realizadas por el gobierno de manera transparente y clara para dar a conocer sus estructuras y </a:t>
            </a:r>
            <a:r>
              <a:rPr lang="es-ES" sz="2200" b="1" dirty="0" smtClean="0"/>
              <a:t>funcionamiento así como ser </a:t>
            </a:r>
            <a:r>
              <a:rPr lang="es-ES" sz="2200" b="1" dirty="0"/>
              <a:t>sujeto de la opinión </a:t>
            </a:r>
            <a:r>
              <a:rPr lang="es-ES" sz="2200" b="1" dirty="0" smtClean="0"/>
              <a:t>pública.</a:t>
            </a:r>
          </a:p>
          <a:p>
            <a:pPr marL="285750" indent="-285750" algn="just">
              <a:buFont typeface="Arial" pitchFamily="34" charset="0"/>
              <a:buChar char="•"/>
            </a:pPr>
            <a:r>
              <a:rPr lang="es-ES" sz="2200" b="1" dirty="0" smtClean="0">
                <a:solidFill>
                  <a:srgbClr val="CC0000"/>
                </a:solidFill>
              </a:rPr>
              <a:t>Da </a:t>
            </a:r>
            <a:r>
              <a:rPr lang="es-ES" sz="2200" b="1" dirty="0">
                <a:solidFill>
                  <a:srgbClr val="CC0000"/>
                </a:solidFill>
              </a:rPr>
              <a:t>conocer si el gobierno está haciendo correctamente lo que difunde y publica a la </a:t>
            </a:r>
            <a:r>
              <a:rPr lang="es-ES" sz="2200" b="1" dirty="0" smtClean="0">
                <a:solidFill>
                  <a:srgbClr val="CC0000"/>
                </a:solidFill>
              </a:rPr>
              <a:t>ciudadanía.</a:t>
            </a:r>
          </a:p>
          <a:p>
            <a:pPr marL="285750" indent="-285750" algn="just">
              <a:buFont typeface="Arial" pitchFamily="34" charset="0"/>
              <a:buChar char="•"/>
            </a:pPr>
            <a:r>
              <a:rPr lang="es-ES" sz="2200" dirty="0" smtClean="0"/>
              <a:t>Las </a:t>
            </a:r>
            <a:r>
              <a:rPr lang="es-ES" sz="2200" dirty="0"/>
              <a:t>reformas realizadas en materia de transparencia </a:t>
            </a:r>
            <a:r>
              <a:rPr lang="es-ES" sz="2200" dirty="0" smtClean="0"/>
              <a:t>presupuestaria establece: </a:t>
            </a:r>
            <a:r>
              <a:rPr lang="es-ES" sz="2200" dirty="0"/>
              <a:t>Presupuesto Basado en Resultados; Evaluación del Desempeño Institucional y Homologación de Contabilidad Pública a través de las cuales se destacan los siguientes objetivos</a:t>
            </a:r>
            <a:r>
              <a:rPr lang="es-ES" sz="2200" dirty="0" smtClean="0"/>
              <a:t>:</a:t>
            </a:r>
            <a:endParaRPr lang="es-ES" sz="2200" dirty="0"/>
          </a:p>
        </p:txBody>
      </p:sp>
      <p:sp>
        <p:nvSpPr>
          <p:cNvPr id="4" name="3 Rectángulo"/>
          <p:cNvSpPr/>
          <p:nvPr/>
        </p:nvSpPr>
        <p:spPr>
          <a:xfrm>
            <a:off x="467543" y="115601"/>
            <a:ext cx="5619167" cy="523220"/>
          </a:xfrm>
          <a:prstGeom prst="rect">
            <a:avLst/>
          </a:prstGeom>
        </p:spPr>
        <p:style>
          <a:lnRef idx="2">
            <a:schemeClr val="accent6"/>
          </a:lnRef>
          <a:fillRef idx="1">
            <a:schemeClr val="lt1"/>
          </a:fillRef>
          <a:effectRef idx="0">
            <a:schemeClr val="accent6"/>
          </a:effectRef>
          <a:fontRef idx="minor">
            <a:schemeClr val="dk1"/>
          </a:fontRef>
        </p:style>
        <p:txBody>
          <a:bodyPr vert="horz" wrap="none">
            <a:spAutoFit/>
          </a:bodyPr>
          <a:lstStyle/>
          <a:p>
            <a:r>
              <a:rPr lang="es-ES" sz="2800" b="1" spc="600" dirty="0"/>
              <a:t>La rendición de cuentas </a:t>
            </a:r>
            <a:endParaRPr lang="es-ES" sz="2800" spc="600" dirty="0"/>
          </a:p>
        </p:txBody>
      </p:sp>
      <p:sp>
        <p:nvSpPr>
          <p:cNvPr id="6" name="5 Rectángulo"/>
          <p:cNvSpPr/>
          <p:nvPr/>
        </p:nvSpPr>
        <p:spPr>
          <a:xfrm>
            <a:off x="467543" y="4476134"/>
            <a:ext cx="7920881"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marL="342900" indent="-342900" algn="r">
              <a:buFont typeface="+mj-lt"/>
              <a:buAutoNum type="alphaLcPeriod"/>
            </a:pPr>
            <a:r>
              <a:rPr lang="es-ES" sz="2000" b="1" dirty="0" smtClean="0"/>
              <a:t>Consolidar mecanismos </a:t>
            </a:r>
            <a:r>
              <a:rPr lang="es-ES" sz="2000" b="1" dirty="0"/>
              <a:t>democráticos de rendición de </a:t>
            </a:r>
            <a:r>
              <a:rPr lang="es-ES" sz="2000" b="1" dirty="0" smtClean="0"/>
              <a:t>cuentas;</a:t>
            </a:r>
          </a:p>
          <a:p>
            <a:pPr marL="342900" indent="-342900" algn="r">
              <a:buFont typeface="+mj-lt"/>
              <a:buAutoNum type="alphaLcPeriod"/>
            </a:pPr>
            <a:r>
              <a:rPr lang="es-ES" sz="2000" b="1" dirty="0" smtClean="0"/>
              <a:t>Establece </a:t>
            </a:r>
            <a:r>
              <a:rPr lang="es-ES" sz="2000" b="1" dirty="0"/>
              <a:t>la cadena de responsabilidad en el uso de los recursos públicos en los tres órdenes de gobierno; </a:t>
            </a:r>
            <a:endParaRPr lang="es-ES" sz="2000" b="1" dirty="0" smtClean="0"/>
          </a:p>
          <a:p>
            <a:pPr marL="342900" indent="-342900" algn="r">
              <a:buFont typeface="+mj-lt"/>
              <a:buAutoNum type="alphaLcPeriod"/>
            </a:pPr>
            <a:r>
              <a:rPr lang="es-ES" sz="2000" b="1" dirty="0" smtClean="0"/>
              <a:t>Genera </a:t>
            </a:r>
            <a:r>
              <a:rPr lang="es-ES" sz="2000" b="1" dirty="0"/>
              <a:t>incentivos para mejorar el desempeño de las instituciones, </a:t>
            </a:r>
            <a:r>
              <a:rPr lang="es-ES" sz="2000" b="1" dirty="0" smtClean="0"/>
              <a:t>y</a:t>
            </a:r>
          </a:p>
          <a:p>
            <a:pPr marL="342900" indent="-342900" algn="r">
              <a:buFont typeface="+mj-lt"/>
              <a:buAutoNum type="alphaLcPeriod"/>
            </a:pPr>
            <a:r>
              <a:rPr lang="es-ES" sz="2000" b="1" dirty="0" smtClean="0"/>
              <a:t>Ofrecen </a:t>
            </a:r>
            <a:r>
              <a:rPr lang="es-ES" sz="2000" b="1" dirty="0"/>
              <a:t>mejor información y herramientas para el control de la difusión de información a la ciudadanía sobre el ejercicio presupuestario</a:t>
            </a:r>
            <a:r>
              <a:rPr lang="es-ES" sz="2000" b="1" dirty="0" smtClean="0"/>
              <a:t>.</a:t>
            </a:r>
            <a:endParaRPr lang="es-ES" sz="2000" b="1" dirty="0"/>
          </a:p>
        </p:txBody>
      </p:sp>
    </p:spTree>
    <p:extLst>
      <p:ext uri="{BB962C8B-B14F-4D97-AF65-F5344CB8AC3E}">
        <p14:creationId xmlns:p14="http://schemas.microsoft.com/office/powerpoint/2010/main" val="3019886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323529" y="914519"/>
            <a:ext cx="8064896" cy="5970865"/>
          </a:xfrm>
          <a:prstGeom prst="rect">
            <a:avLst/>
          </a:prstGeom>
        </p:spPr>
        <p:txBody>
          <a:bodyPr wrap="square">
            <a:spAutoFit/>
          </a:bodyPr>
          <a:lstStyle/>
          <a:p>
            <a:pPr algn="just"/>
            <a:r>
              <a:rPr lang="es-ES" dirty="0" smtClean="0"/>
              <a:t>Como parte del ejercicio solicitado en la actividad seis de la materia Gestión para Resultados; por el que se debe realizar el </a:t>
            </a:r>
            <a:r>
              <a:rPr lang="es-ES" dirty="0"/>
              <a:t>análisis de un programa específico del gobierno federal, que incorpore los elementos vistos a lo largo de la clase y una conclusión </a:t>
            </a:r>
            <a:r>
              <a:rPr lang="es-ES" dirty="0" smtClean="0"/>
              <a:t>final y para lo cual recomienda ver en video el capítulo cinco del programa ESAP (Escuela Superior de Administración Pública) con el tema: </a:t>
            </a:r>
            <a:r>
              <a:rPr lang="es-ES" i="1" dirty="0" smtClean="0"/>
              <a:t>«Gestión Para Resultados en el Desarrollo».</a:t>
            </a:r>
          </a:p>
          <a:p>
            <a:pPr algn="just"/>
            <a:endParaRPr lang="es-ES" sz="1000" i="1" dirty="0" smtClean="0"/>
          </a:p>
          <a:p>
            <a:pPr algn="just"/>
            <a:r>
              <a:rPr lang="es-ES" dirty="0" smtClean="0"/>
              <a:t>Al respecto, me permito citar que dentro </a:t>
            </a:r>
            <a:r>
              <a:rPr lang="es-ES" dirty="0"/>
              <a:t>del presupuesto de cada año, se incluye un Instrumento de política presupuestaria para atender las obligaciones del Gobierno Federal, cuyas asignaciones no corresponden al gasto directo de las Secretarías o sus </a:t>
            </a:r>
            <a:r>
              <a:rPr lang="es-ES" dirty="0" smtClean="0"/>
              <a:t>entidades. Este instrumento se denomina </a:t>
            </a:r>
            <a:r>
              <a:rPr lang="es-ES" b="1" dirty="0" smtClean="0"/>
              <a:t>Provisiones salariales y económicas</a:t>
            </a:r>
            <a:r>
              <a:rPr lang="es-ES" dirty="0" smtClean="0"/>
              <a:t> o </a:t>
            </a:r>
            <a:r>
              <a:rPr lang="es-ES" b="1" dirty="0" smtClean="0"/>
              <a:t>Ramo 23, </a:t>
            </a:r>
            <a:r>
              <a:rPr lang="es-ES" dirty="0" smtClean="0"/>
              <a:t>tiene como uno de sus objetivos otorgar recursos a Entidades Federativas y Municipios a través de fondos específicos. </a:t>
            </a:r>
          </a:p>
          <a:p>
            <a:pPr algn="just"/>
            <a:endParaRPr lang="es-ES" sz="1000" dirty="0" smtClean="0"/>
          </a:p>
          <a:p>
            <a:pPr algn="just"/>
            <a:r>
              <a:rPr lang="es-ES" dirty="0" smtClean="0"/>
              <a:t>Para 2015, la Cámara de Diputados aprobó 57,303.6 millones de pesos, que serán solicitados a la Secretaría de Hacienda y Crédito Público, por las entidades federativas y municipios, mediante convenio para su transferencia. </a:t>
            </a:r>
          </a:p>
          <a:p>
            <a:pPr algn="just"/>
            <a:endParaRPr lang="es-ES" sz="1000" dirty="0" smtClean="0"/>
          </a:p>
          <a:p>
            <a:pPr algn="just"/>
            <a:r>
              <a:rPr lang="es-ES" dirty="0" smtClean="0"/>
              <a:t>De ahí, que atendiendo el tema en estudio y por cuanto a mi juicio dicha fuente de financiamiento se ministra por conducto de dicha Secretaría, a través de diversos programas y fondos, abordaré en específico el gasto presupuestado para ejercer en el </a:t>
            </a:r>
            <a:r>
              <a:rPr lang="es-ES" b="1" i="1" dirty="0" smtClean="0"/>
              <a:t>Fondo de Infraestructura Deportiva</a:t>
            </a:r>
            <a:r>
              <a:rPr lang="es-ES" dirty="0" smtClean="0"/>
              <a:t>, para el estado de Chiapas.</a:t>
            </a:r>
            <a:endParaRPr lang="es-ES" dirty="0"/>
          </a:p>
        </p:txBody>
      </p:sp>
      <p:sp>
        <p:nvSpPr>
          <p:cNvPr id="2" name="1 Rectángulo"/>
          <p:cNvSpPr/>
          <p:nvPr/>
        </p:nvSpPr>
        <p:spPr>
          <a:xfrm>
            <a:off x="313203" y="404664"/>
            <a:ext cx="2169505" cy="523220"/>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pPr algn="just"/>
            <a:r>
              <a:rPr lang="es-ES" sz="2800" b="1" dirty="0"/>
              <a:t>Introducción:</a:t>
            </a:r>
          </a:p>
        </p:txBody>
      </p:sp>
    </p:spTree>
    <p:extLst>
      <p:ext uri="{BB962C8B-B14F-4D97-AF65-F5344CB8AC3E}">
        <p14:creationId xmlns:p14="http://schemas.microsoft.com/office/powerpoint/2010/main" val="35392700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83568" y="116632"/>
            <a:ext cx="2016224" cy="46166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s-ES" sz="2400" b="1" dirty="0" smtClean="0"/>
              <a:t>CONCLUSIÓN:</a:t>
            </a:r>
            <a:endParaRPr lang="es-ES" sz="2400" b="1" dirty="0"/>
          </a:p>
        </p:txBody>
      </p:sp>
      <p:sp>
        <p:nvSpPr>
          <p:cNvPr id="3" name="2 Rectángulo"/>
          <p:cNvSpPr/>
          <p:nvPr/>
        </p:nvSpPr>
        <p:spPr>
          <a:xfrm>
            <a:off x="107504" y="580901"/>
            <a:ext cx="8280920" cy="6232475"/>
          </a:xfrm>
          <a:prstGeom prst="rect">
            <a:avLst/>
          </a:prstGeom>
        </p:spPr>
        <p:txBody>
          <a:bodyPr wrap="square">
            <a:spAutoFit/>
          </a:bodyPr>
          <a:lstStyle/>
          <a:p>
            <a:pPr algn="just"/>
            <a:r>
              <a:rPr lang="es-ES" sz="1900" dirty="0"/>
              <a:t>De lo anteriormente expuesto, es evidente la importancia de la aplicación de la gestión para resultado en el desarrollo, en los recursos públicos pues no obstante de que son limitados, deben administrarse correctamente para atender las necesidades de nuestro país, de ahí que desde su programación deben de­finirse los Programas presupuestarios que tendrán a cargo las dependencias y entidades de la Administración Pública Federal, así como los recursos necesarios para cumplir los objetivos previstos; mismos que deberán aplicarse con transparencia y el acceso a la información, elementos esenciales en la construcción de gobiernos más abiertos al escrutinio público, capaces de fomentar una participación creciente de la sociedad en el diseño y evaluación de las políticas públicas gubernamentales y por lo tanto de una mayor rendición de cuentas pública.</a:t>
            </a:r>
          </a:p>
          <a:p>
            <a:pPr algn="just"/>
            <a:r>
              <a:rPr lang="es-ES" sz="1900" dirty="0"/>
              <a:t> </a:t>
            </a:r>
          </a:p>
          <a:p>
            <a:pPr algn="just"/>
            <a:r>
              <a:rPr lang="es-ES" sz="1900" dirty="0"/>
              <a:t>En ese horizonte procesal, toda fuente de financiamiento debe iniciar con la formulación de la Iniciativa de la Ley de Ingresos, que estima el dinero que piensa recaudarse; y del Proyecto de Presupuesto de Egresos de la Federación, que propone la forma en que se distribuirán los recursos captados. La etapa de programación concluye cuando el Poder Ejecutivo envía el Paquete Económico al Congreso de la Unión, a más tardar, el 8 de septiembre; así pues, el Presupuesto de Egresos de la Federación, que es uno de los documentos de política pública más importantes de nuestro país, describe la cantidad, la forma de distribución y el destino de los recursos públicos</a:t>
            </a:r>
            <a:r>
              <a:rPr lang="es-ES" sz="1900" dirty="0" smtClean="0"/>
              <a:t>.</a:t>
            </a:r>
            <a:endParaRPr lang="es-ES" sz="1900" dirty="0"/>
          </a:p>
        </p:txBody>
      </p:sp>
    </p:spTree>
    <p:extLst>
      <p:ext uri="{BB962C8B-B14F-4D97-AF65-F5344CB8AC3E}">
        <p14:creationId xmlns:p14="http://schemas.microsoft.com/office/powerpoint/2010/main" val="27588517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9512" y="288513"/>
            <a:ext cx="8208912" cy="6524863"/>
          </a:xfrm>
          <a:prstGeom prst="rect">
            <a:avLst/>
          </a:prstGeom>
        </p:spPr>
        <p:txBody>
          <a:bodyPr wrap="square">
            <a:spAutoFit/>
          </a:bodyPr>
          <a:lstStyle/>
          <a:p>
            <a:pPr algn="just"/>
            <a:r>
              <a:rPr lang="es-ES" sz="1900" dirty="0"/>
              <a:t>En ese contexto, el dentro del presupuesto de cada año, se incluye el Instrumento de política presupuestaria denominado </a:t>
            </a:r>
            <a:r>
              <a:rPr lang="es-ES" sz="1900" b="1" dirty="0"/>
              <a:t>Provisiones salariales y económicas</a:t>
            </a:r>
            <a:r>
              <a:rPr lang="es-ES" sz="1900" dirty="0"/>
              <a:t> o </a:t>
            </a:r>
            <a:r>
              <a:rPr lang="es-ES" sz="1900" b="1" dirty="0"/>
              <a:t>Ramo 23, </a:t>
            </a:r>
            <a:r>
              <a:rPr lang="es-ES" sz="1900" dirty="0"/>
              <a:t>tiene como uno de sus objetivos otorgar recursos a Entidades Federativas y Municipios a través de fondos específicos o programas y fondos, como el gasto presupuestado para ejercer en el </a:t>
            </a:r>
            <a:r>
              <a:rPr lang="es-ES" sz="1900" b="1" i="1" dirty="0"/>
              <a:t>Fondo de Infraestructura Deportiva</a:t>
            </a:r>
            <a:r>
              <a:rPr lang="es-ES" sz="1900" dirty="0"/>
              <a:t>. De esta forma cada programa o fondo presupuestado hoy día, se destina y se aplica en las entidades basadas en resultados, como obligación en la administración pública, con la intención de presentar información oportuna, asequible y transparente a los diversos integrantes y usuarios del Congreso de la Unión, mediante ámbitos de información para resultados, como diagnósticos por indicadores e indicadores estratégicos y representativos con objetivos y metas de la planeación nacional, los cuales deben ser alimentados por el Sistema de evaluación del desempeño con la información relativa a los avances de la ejecución de los programas y los recursos durante el ejercicio; lo que significa la línea base para el seguimiento y la evaluación, al formar parte de las reglas de operación de los programas sujetos a ellas. De igual forma el comportamiento se reporta en los resultados de las evaluaciones de los programas presupuestarios y las políticas </a:t>
            </a:r>
            <a:r>
              <a:rPr lang="es-ES" sz="1900" dirty="0" smtClean="0"/>
              <a:t>públicas, sujetos </a:t>
            </a:r>
            <a:r>
              <a:rPr lang="es-ES" sz="1900" dirty="0"/>
              <a:t>a informes trimestrales de avance de cumplimiento de objetivos y metas de los programas presupuestarios y del informe de avance físico-financiero de todos los programas del Presupuesto de Egreso de la Federación; y al cierre del ejercicio, de los informes de Ejecución del Plan Nacional de Desarrollo y de gobierno, así como de la cuenta pública. </a:t>
            </a:r>
            <a:endParaRPr lang="es-ES" sz="1900" dirty="0"/>
          </a:p>
        </p:txBody>
      </p:sp>
    </p:spTree>
    <p:extLst>
      <p:ext uri="{BB962C8B-B14F-4D97-AF65-F5344CB8AC3E}">
        <p14:creationId xmlns:p14="http://schemas.microsoft.com/office/powerpoint/2010/main" val="4055014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3528" y="404664"/>
            <a:ext cx="7848872" cy="3016210"/>
          </a:xfrm>
          <a:prstGeom prst="rect">
            <a:avLst/>
          </a:prstGeom>
        </p:spPr>
        <p:txBody>
          <a:bodyPr wrap="square">
            <a:spAutoFit/>
          </a:bodyPr>
          <a:lstStyle/>
          <a:p>
            <a:pPr algn="just"/>
            <a:r>
              <a:rPr lang="es-ES" sz="1900" dirty="0"/>
              <a:t>Lo anterior como parte del modelo anclado en la administración pública y rendición de cuenta, de donde se parte identificando el problema, luego el escenario fin y resultado, para luego plantear una administración al servicio de una ciudadanía para resolver los problemas más sensibles, entre los que se priorizan, superar la pobreza, el crecimiento económico sostenible, el mejoramiento de calidad de vida, incrementar la esperanza de vida, el aumento de los promedios de escolaridad, disminuir el costo en el gasto de los gobiernos (mala administración, planeación, corrupción, etc.) y mejorar la medición de resultados en el desarrollo. Lo anterior a través de la cadena de resultados donde la ejecución y resultados distinga la eficiencia y la eficacia.</a:t>
            </a:r>
            <a:endParaRPr lang="es-ES" sz="1900" dirty="0"/>
          </a:p>
        </p:txBody>
      </p:sp>
      <p:sp>
        <p:nvSpPr>
          <p:cNvPr id="3" name="2 Rectángulo"/>
          <p:cNvSpPr/>
          <p:nvPr/>
        </p:nvSpPr>
        <p:spPr>
          <a:xfrm>
            <a:off x="336140" y="4277995"/>
            <a:ext cx="7836260" cy="2031325"/>
          </a:xfrm>
          <a:prstGeom prst="rect">
            <a:avLst/>
          </a:prstGeom>
        </p:spPr>
        <p:txBody>
          <a:bodyPr wrap="square">
            <a:spAutoFit/>
          </a:bodyPr>
          <a:lstStyle/>
          <a:p>
            <a:pPr algn="just"/>
            <a:r>
              <a:rPr lang="es-ES" b="1" u="sng" dirty="0" smtClean="0"/>
              <a:t>Bibliografía</a:t>
            </a:r>
          </a:p>
          <a:p>
            <a:pPr algn="just"/>
            <a:endParaRPr lang="es-ES" dirty="0"/>
          </a:p>
          <a:p>
            <a:pPr lvl="0" algn="just"/>
            <a:r>
              <a:rPr lang="es-ES" dirty="0"/>
              <a:t>PÉREZ-JÁCOME F. Dionisio, </a:t>
            </a:r>
            <a:r>
              <a:rPr lang="es-ES" b="1" i="1" dirty="0"/>
              <a:t>Presupuesto basado en resultados: Origen y aplicación en México. </a:t>
            </a:r>
            <a:r>
              <a:rPr lang="es-ES" dirty="0"/>
              <a:t>México 2012.</a:t>
            </a:r>
          </a:p>
          <a:p>
            <a:pPr lvl="0" algn="just"/>
            <a:r>
              <a:rPr lang="es-ES" dirty="0" smtClean="0">
                <a:hlinkClick r:id="rId2"/>
              </a:rPr>
              <a:t>http</a:t>
            </a:r>
            <a:r>
              <a:rPr lang="es-ES" dirty="0">
                <a:hlinkClick r:id="rId2"/>
              </a:rPr>
              <a:t>://www.hacienda.gob.mx</a:t>
            </a:r>
            <a:r>
              <a:rPr lang="es-ES" dirty="0" smtClean="0">
                <a:hlinkClick r:id="rId2"/>
              </a:rPr>
              <a:t>/</a:t>
            </a:r>
            <a:endParaRPr lang="es-ES" dirty="0" smtClean="0"/>
          </a:p>
          <a:p>
            <a:pPr lvl="0" algn="just"/>
            <a:r>
              <a:rPr lang="es-ES" dirty="0">
                <a:hlinkClick r:id="rId3"/>
              </a:rPr>
              <a:t>http://www.transparenciapresupuestaria.gob.mx</a:t>
            </a:r>
            <a:r>
              <a:rPr lang="es-ES" dirty="0" smtClean="0">
                <a:hlinkClick r:id="rId3"/>
              </a:rPr>
              <a:t>/</a:t>
            </a:r>
            <a:endParaRPr lang="es-ES" dirty="0" smtClean="0"/>
          </a:p>
          <a:p>
            <a:pPr algn="just"/>
            <a:r>
              <a:rPr lang="es-ES" dirty="0" smtClean="0">
                <a:hlinkClick r:id="rId4"/>
              </a:rPr>
              <a:t>http</a:t>
            </a:r>
            <a:r>
              <a:rPr lang="es-ES" dirty="0">
                <a:hlinkClick r:id="rId4"/>
              </a:rPr>
              <a:t>://</a:t>
            </a:r>
            <a:r>
              <a:rPr lang="es-ES" dirty="0" smtClean="0">
                <a:hlinkClick r:id="rId4"/>
              </a:rPr>
              <a:t>youtu.be/shRZzsoTBvk</a:t>
            </a:r>
            <a:endParaRPr lang="es-ES" dirty="0"/>
          </a:p>
        </p:txBody>
      </p:sp>
    </p:spTree>
    <p:extLst>
      <p:ext uri="{BB962C8B-B14F-4D97-AF65-F5344CB8AC3E}">
        <p14:creationId xmlns:p14="http://schemas.microsoft.com/office/powerpoint/2010/main" val="2237665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25194" y="5262944"/>
            <a:ext cx="8136904" cy="1323439"/>
          </a:xfrm>
          <a:prstGeom prst="rect">
            <a:avLst/>
          </a:prstGeom>
          <a:solidFill>
            <a:schemeClr val="bg2">
              <a:lumMod val="90000"/>
            </a:schemeClr>
          </a:solidFill>
        </p:spPr>
        <p:txBody>
          <a:bodyPr wrap="square">
            <a:spAutoFit/>
          </a:bodyPr>
          <a:lstStyle/>
          <a:p>
            <a:pPr algn="just"/>
            <a:r>
              <a:rPr lang="es-ES" sz="2000" b="1" i="1" dirty="0" smtClean="0"/>
              <a:t>En 2014</a:t>
            </a:r>
            <a:r>
              <a:rPr lang="es-ES" sz="2000" b="1" i="1" dirty="0"/>
              <a:t>, la Cámara de Diputados aprobó 55,698 millones de pesos, que serán solicitados a la Secretaría de Hacienda y Crédito Público por las entidades federativas y municipios firmando un convenio para su transferencia</a:t>
            </a:r>
            <a:r>
              <a:rPr lang="es-ES" sz="2000" b="1" i="1" dirty="0" smtClean="0"/>
              <a:t>.</a:t>
            </a:r>
            <a:endParaRPr lang="es-ES" sz="2000" b="1" i="1" dirty="0"/>
          </a:p>
        </p:txBody>
      </p:sp>
      <p:sp>
        <p:nvSpPr>
          <p:cNvPr id="4" name="3 Rectángulo"/>
          <p:cNvSpPr/>
          <p:nvPr/>
        </p:nvSpPr>
        <p:spPr>
          <a:xfrm>
            <a:off x="1411272" y="2161306"/>
            <a:ext cx="6912768" cy="2923877"/>
          </a:xfrm>
          <a:prstGeom prst="rect">
            <a:avLst/>
          </a:prstGeom>
        </p:spPr>
        <p:style>
          <a:lnRef idx="0">
            <a:schemeClr val="accent4"/>
          </a:lnRef>
          <a:fillRef idx="3">
            <a:schemeClr val="accent4"/>
          </a:fillRef>
          <a:effectRef idx="3">
            <a:schemeClr val="accent4"/>
          </a:effectRef>
          <a:fontRef idx="minor">
            <a:schemeClr val="lt1"/>
          </a:fontRef>
        </p:style>
        <p:txBody>
          <a:bodyPr wrap="square">
            <a:spAutoFit/>
          </a:bodyPr>
          <a:lstStyle/>
          <a:p>
            <a:pPr marL="342900" indent="-342900" algn="r">
              <a:buFont typeface="Wingdings" pitchFamily="2" charset="2"/>
              <a:buChar char="§"/>
            </a:pPr>
            <a:r>
              <a:rPr lang="es-ES" sz="2300" i="1" dirty="0" smtClean="0"/>
              <a:t>Infraestructura pública</a:t>
            </a:r>
          </a:p>
          <a:p>
            <a:pPr marL="342900" indent="-342900" algn="r">
              <a:buFont typeface="Wingdings" pitchFamily="2" charset="2"/>
              <a:buChar char="§"/>
            </a:pPr>
            <a:r>
              <a:rPr lang="es-ES" sz="2300" i="1" dirty="0" smtClean="0"/>
              <a:t>Apoyo a migrantes y sus comunidades</a:t>
            </a:r>
          </a:p>
          <a:p>
            <a:pPr marL="342900" indent="-342900" algn="r">
              <a:buFont typeface="Wingdings" pitchFamily="2" charset="2"/>
              <a:buChar char="§"/>
            </a:pPr>
            <a:r>
              <a:rPr lang="es-ES" sz="2300" i="1" dirty="0" smtClean="0"/>
              <a:t>Desarrollo de zonas metropolitanas y fronterizas</a:t>
            </a:r>
          </a:p>
          <a:p>
            <a:pPr marL="342900" indent="-342900" algn="r">
              <a:buFont typeface="Wingdings" pitchFamily="2" charset="2"/>
              <a:buChar char="§"/>
            </a:pPr>
            <a:r>
              <a:rPr lang="es-ES" sz="2300" i="1" dirty="0" smtClean="0"/>
              <a:t>Accesibilidad para personas con discapacidad</a:t>
            </a:r>
          </a:p>
          <a:p>
            <a:pPr marL="342900" indent="-342900" algn="r">
              <a:buFont typeface="Wingdings" pitchFamily="2" charset="2"/>
              <a:buChar char="§"/>
            </a:pPr>
            <a:r>
              <a:rPr lang="es-ES" sz="2300" i="1" dirty="0" smtClean="0"/>
              <a:t>Incremento del capital físico y capacidad productiva de las entidades federativas con menor índice de Desarrollo Humano</a:t>
            </a:r>
          </a:p>
          <a:p>
            <a:pPr marL="342900" indent="-342900" algn="r">
              <a:buFont typeface="Wingdings" pitchFamily="2" charset="2"/>
              <a:buChar char="§"/>
            </a:pPr>
            <a:r>
              <a:rPr lang="es-ES" sz="2300" i="1" dirty="0" smtClean="0"/>
              <a:t>Impulso a espacios culturales y deportivos</a:t>
            </a:r>
          </a:p>
        </p:txBody>
      </p:sp>
      <p:sp>
        <p:nvSpPr>
          <p:cNvPr id="3" name="2 Rectángulo"/>
          <p:cNvSpPr/>
          <p:nvPr/>
        </p:nvSpPr>
        <p:spPr>
          <a:xfrm rot="20836513">
            <a:off x="781325" y="954242"/>
            <a:ext cx="4572000" cy="1631216"/>
          </a:xfrm>
          <a:prstGeom prst="rect">
            <a:avLst/>
          </a:prstGeom>
          <a:solidFill>
            <a:srgbClr val="FFC000"/>
          </a:solidFill>
          <a:effectLst>
            <a:innerShdw blurRad="63500" dist="50800" dir="2700000">
              <a:prstClr val="black">
                <a:alpha val="50000"/>
              </a:prstClr>
            </a:innerShdw>
          </a:effectLst>
        </p:spPr>
        <p:txBody>
          <a:bodyPr>
            <a:spAutoFit/>
            <a:scene3d>
              <a:camera prst="orthographicFront"/>
              <a:lightRig rig="threePt" dir="t"/>
            </a:scene3d>
            <a:sp3d extrusionH="57150">
              <a:bevelT w="38100" h="38100"/>
            </a:sp3d>
          </a:bodyPr>
          <a:lstStyle/>
          <a:p>
            <a:r>
              <a:rPr lang="es-ES" sz="2000" dirty="0" smtClean="0"/>
              <a:t>Las </a:t>
            </a:r>
            <a:r>
              <a:rPr lang="es-ES" sz="2000" b="1" i="1" dirty="0" smtClean="0"/>
              <a:t>Provisiones salariales y económicas</a:t>
            </a:r>
            <a:r>
              <a:rPr lang="es-ES" sz="2000" i="1" dirty="0" smtClean="0"/>
              <a:t> o </a:t>
            </a:r>
            <a:r>
              <a:rPr lang="es-ES" sz="2000" b="1" i="1" dirty="0" smtClean="0"/>
              <a:t>Ramo 23,</a:t>
            </a:r>
            <a:r>
              <a:rPr lang="es-ES" sz="2000" dirty="0" smtClean="0"/>
              <a:t> tiene como uno de sus objetivos, </a:t>
            </a:r>
            <a:r>
              <a:rPr lang="es-ES" sz="2000" b="1" dirty="0" smtClean="0"/>
              <a:t>Otorgar recursos a Entidades Federativas y Municipios a través de fondos específicos para:</a:t>
            </a:r>
          </a:p>
        </p:txBody>
      </p:sp>
      <p:sp>
        <p:nvSpPr>
          <p:cNvPr id="5" name="4 CuadroTexto"/>
          <p:cNvSpPr txBox="1"/>
          <p:nvPr/>
        </p:nvSpPr>
        <p:spPr>
          <a:xfrm>
            <a:off x="578888" y="239907"/>
            <a:ext cx="2488437" cy="523220"/>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s-ES" sz="2800" b="1" dirty="0" smtClean="0"/>
              <a:t>Antecedentes:</a:t>
            </a:r>
            <a:endParaRPr lang="es-ES" sz="2800" b="1" dirty="0"/>
          </a:p>
        </p:txBody>
      </p:sp>
      <p:sp>
        <p:nvSpPr>
          <p:cNvPr id="6" name="5 Rectángulo"/>
          <p:cNvSpPr/>
          <p:nvPr/>
        </p:nvSpPr>
        <p:spPr>
          <a:xfrm>
            <a:off x="232963" y="6536377"/>
            <a:ext cx="6138217" cy="276999"/>
          </a:xfrm>
          <a:prstGeom prst="rect">
            <a:avLst/>
          </a:prstGeom>
        </p:spPr>
        <p:txBody>
          <a:bodyPr wrap="square">
            <a:spAutoFit/>
          </a:bodyPr>
          <a:lstStyle/>
          <a:p>
            <a:r>
              <a:rPr lang="es-ES" sz="1200" b="1" i="1" dirty="0" smtClean="0"/>
              <a:t>FUENTE: Secretaría </a:t>
            </a:r>
            <a:r>
              <a:rPr lang="es-ES" sz="1200" b="1" i="1" dirty="0"/>
              <a:t>de Hacienda y Crédito </a:t>
            </a:r>
            <a:r>
              <a:rPr lang="es-ES" sz="1200" b="1" i="1" dirty="0" smtClean="0"/>
              <a:t>Público, http://www.hacienda.gob.mx </a:t>
            </a:r>
            <a:endParaRPr lang="es-ES" sz="1200" b="1" i="1" dirty="0"/>
          </a:p>
        </p:txBody>
      </p:sp>
    </p:spTree>
    <p:extLst>
      <p:ext uri="{BB962C8B-B14F-4D97-AF65-F5344CB8AC3E}">
        <p14:creationId xmlns:p14="http://schemas.microsoft.com/office/powerpoint/2010/main" val="1850774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89856" y="528226"/>
            <a:ext cx="3672406" cy="1815882"/>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0" scaled="1"/>
            <a:tileRect/>
          </a:gradFill>
          <a:ln>
            <a:noFill/>
          </a:ln>
          <a:effectLst>
            <a:outerShdw blurRad="107950" dist="12700" dir="5400000" algn="ctr">
              <a:srgbClr val="000000"/>
            </a:outerShdw>
          </a:effectLst>
          <a:scene3d>
            <a:camera prst="perspectiveLeft"/>
            <a:lightRig rig="soft" dir="tl">
              <a:rot lat="0" lon="0" rev="0"/>
            </a:lightRig>
          </a:scene3d>
          <a:sp3d contourW="44450" prstMaterial="matte">
            <a:bevelT w="63500" h="63500" prst="artDeco"/>
            <a:contourClr>
              <a:srgbClr val="FFFFFF"/>
            </a:contourClr>
          </a:sp3d>
        </p:spPr>
        <p:style>
          <a:lnRef idx="0">
            <a:schemeClr val="accent4"/>
          </a:lnRef>
          <a:fillRef idx="3">
            <a:schemeClr val="accent4"/>
          </a:fillRef>
          <a:effectRef idx="3">
            <a:schemeClr val="accent4"/>
          </a:effectRef>
          <a:fontRef idx="minor">
            <a:schemeClr val="lt1"/>
          </a:fontRef>
        </p:style>
        <p:txBody>
          <a:bodyPr wrap="square">
            <a:spAutoFit/>
          </a:bodyPr>
          <a:lstStyle/>
          <a:p>
            <a:pPr algn="just"/>
            <a:r>
              <a:rPr lang="es-ES" sz="2800" dirty="0" smtClean="0">
                <a:solidFill>
                  <a:schemeClr val="tx1"/>
                </a:solidFill>
              </a:rPr>
              <a:t>Al 30 de septiembre de 2015 los Recursos</a:t>
            </a:r>
            <a:r>
              <a:rPr lang="es-ES" sz="2800" dirty="0">
                <a:solidFill>
                  <a:schemeClr val="tx1"/>
                </a:solidFill>
              </a:rPr>
              <a:t> </a:t>
            </a:r>
            <a:r>
              <a:rPr lang="es-ES" sz="2800" b="1" dirty="0">
                <a:solidFill>
                  <a:schemeClr val="tx1"/>
                </a:solidFill>
              </a:rPr>
              <a:t>aprobados</a:t>
            </a:r>
            <a:r>
              <a:rPr lang="es-ES" sz="2800" dirty="0">
                <a:solidFill>
                  <a:schemeClr val="tx1"/>
                </a:solidFill>
              </a:rPr>
              <a:t> </a:t>
            </a:r>
            <a:r>
              <a:rPr lang="es-ES" sz="2800" dirty="0" smtClean="0">
                <a:solidFill>
                  <a:schemeClr val="tx1"/>
                </a:solidFill>
              </a:rPr>
              <a:t>es por </a:t>
            </a:r>
            <a:r>
              <a:rPr lang="es-ES" sz="2800" b="1" dirty="0" smtClean="0">
                <a:solidFill>
                  <a:schemeClr val="tx1"/>
                </a:solidFill>
              </a:rPr>
              <a:t>$</a:t>
            </a:r>
            <a:r>
              <a:rPr lang="es-ES" sz="2800" b="1" dirty="0">
                <a:solidFill>
                  <a:schemeClr val="tx1"/>
                </a:solidFill>
              </a:rPr>
              <a:t>57,303.6 </a:t>
            </a:r>
            <a:r>
              <a:rPr lang="es-ES" sz="2800" b="1" dirty="0" smtClean="0">
                <a:solidFill>
                  <a:schemeClr val="tx1"/>
                </a:solidFill>
              </a:rPr>
              <a:t>millones. </a:t>
            </a:r>
            <a:endParaRPr lang="es-ES" sz="2800" dirty="0">
              <a:solidFill>
                <a:schemeClr val="tx1"/>
              </a:solidFill>
            </a:endParaRPr>
          </a:p>
        </p:txBody>
      </p:sp>
      <p:sp>
        <p:nvSpPr>
          <p:cNvPr id="3" name="2 Rectángulo"/>
          <p:cNvSpPr/>
          <p:nvPr/>
        </p:nvSpPr>
        <p:spPr>
          <a:xfrm>
            <a:off x="3392775" y="2484185"/>
            <a:ext cx="4856842" cy="584775"/>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r>
              <a:rPr lang="es-ES" sz="3200" b="1" dirty="0" smtClean="0"/>
              <a:t>pagado: $25,996.6 </a:t>
            </a:r>
            <a:r>
              <a:rPr lang="es-ES" sz="3200" b="1" dirty="0"/>
              <a:t>millones</a:t>
            </a:r>
          </a:p>
        </p:txBody>
      </p:sp>
      <p:sp>
        <p:nvSpPr>
          <p:cNvPr id="4" name="3 Rectángulo"/>
          <p:cNvSpPr/>
          <p:nvPr/>
        </p:nvSpPr>
        <p:spPr>
          <a:xfrm>
            <a:off x="4951150" y="964962"/>
            <a:ext cx="3298467" cy="646331"/>
          </a:xfrm>
          <a:prstGeom prst="rect">
            <a:avLst/>
          </a:prstGeom>
          <a:ln/>
        </p:spPr>
        <p:style>
          <a:lnRef idx="1">
            <a:schemeClr val="dk1"/>
          </a:lnRef>
          <a:fillRef idx="2">
            <a:schemeClr val="dk1"/>
          </a:fillRef>
          <a:effectRef idx="1">
            <a:schemeClr val="dk1"/>
          </a:effectRef>
          <a:fontRef idx="minor">
            <a:schemeClr val="dk1"/>
          </a:fontRef>
        </p:style>
        <p:txBody>
          <a:bodyPr wrap="none">
            <a:spAutoFit/>
          </a:bodyPr>
          <a:lstStyle/>
          <a:p>
            <a:r>
              <a:rPr lang="es-ES" sz="3600" b="1" dirty="0" smtClean="0"/>
              <a:t>7,907 proyectos</a:t>
            </a:r>
            <a:endParaRPr lang="es-ES" sz="3600" b="1" dirty="0"/>
          </a:p>
        </p:txBody>
      </p:sp>
      <p:sp>
        <p:nvSpPr>
          <p:cNvPr id="6" name="5 Flecha abajo"/>
          <p:cNvSpPr/>
          <p:nvPr/>
        </p:nvSpPr>
        <p:spPr>
          <a:xfrm>
            <a:off x="5821196" y="1840052"/>
            <a:ext cx="1099971" cy="504056"/>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6 Igual que"/>
          <p:cNvSpPr/>
          <p:nvPr/>
        </p:nvSpPr>
        <p:spPr>
          <a:xfrm>
            <a:off x="4067944" y="976951"/>
            <a:ext cx="864096" cy="641105"/>
          </a:xfrm>
          <a:prstGeom prst="mathEqual">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0" name="9 Rectángulo"/>
          <p:cNvSpPr/>
          <p:nvPr/>
        </p:nvSpPr>
        <p:spPr>
          <a:xfrm>
            <a:off x="812929" y="4581128"/>
            <a:ext cx="3609241" cy="1754326"/>
          </a:xfrm>
          <a:prstGeom prst="rect">
            <a:avLst/>
          </a:prstGeom>
          <a:gradFill flip="none" rotWithShape="1">
            <a:gsLst>
              <a:gs pos="0">
                <a:srgbClr val="CC0000">
                  <a:tint val="66000"/>
                  <a:satMod val="160000"/>
                </a:srgbClr>
              </a:gs>
              <a:gs pos="50000">
                <a:srgbClr val="CC0000">
                  <a:tint val="44500"/>
                  <a:satMod val="160000"/>
                </a:srgbClr>
              </a:gs>
              <a:gs pos="100000">
                <a:srgbClr val="CC0000">
                  <a:tint val="23500"/>
                  <a:satMod val="160000"/>
                </a:srgbClr>
              </a:gs>
            </a:gsLst>
            <a:lin ang="18900000" scaled="1"/>
            <a:tileRect/>
          </a:gradFill>
          <a:effectLst>
            <a:glow rad="139700">
              <a:schemeClr val="accent4">
                <a:satMod val="175000"/>
                <a:alpha val="40000"/>
              </a:schemeClr>
            </a:glow>
            <a:innerShdw blurRad="63500" dist="50800" dir="2700000">
              <a:prstClr val="black">
                <a:alpha val="50000"/>
              </a:prstClr>
            </a:innerShdw>
          </a:effectLst>
        </p:spPr>
        <p:txBody>
          <a:bodyPr wrap="square">
            <a:spAutoFit/>
          </a:bodyPr>
          <a:lstStyle/>
          <a:p>
            <a:pPr algn="just"/>
            <a:r>
              <a:rPr lang="es-ES" b="1" dirty="0" smtClean="0"/>
              <a:t>Comprende acciones de obra pública y equipamiento deportivo, a fin de crear, ampliar y mejorar los espacios para la práctica del deporte en general y el de alto nivel competitivo.</a:t>
            </a:r>
          </a:p>
        </p:txBody>
      </p:sp>
      <p:cxnSp>
        <p:nvCxnSpPr>
          <p:cNvPr id="13" name="12 Conector recto"/>
          <p:cNvCxnSpPr/>
          <p:nvPr/>
        </p:nvCxnSpPr>
        <p:spPr>
          <a:xfrm>
            <a:off x="899592" y="3356992"/>
            <a:ext cx="6932542" cy="0"/>
          </a:xfrm>
          <a:prstGeom prst="line">
            <a:avLst/>
          </a:prstGeom>
          <a:ln>
            <a:solidFill>
              <a:srgbClr val="CC0000"/>
            </a:solidFill>
          </a:ln>
          <a:effectLst>
            <a:outerShdw blurRad="63500" sx="102000" sy="102000" algn="ctr" rotWithShape="0">
              <a:prstClr val="black">
                <a:alpha val="40000"/>
              </a:prstClr>
            </a:outerShdw>
          </a:effectLst>
        </p:spPr>
        <p:style>
          <a:lnRef idx="3">
            <a:schemeClr val="accent2"/>
          </a:lnRef>
          <a:fillRef idx="0">
            <a:schemeClr val="accent2"/>
          </a:fillRef>
          <a:effectRef idx="2">
            <a:schemeClr val="accent2"/>
          </a:effectRef>
          <a:fontRef idx="minor">
            <a:schemeClr val="tx1"/>
          </a:fontRef>
        </p:style>
      </p:cxnSp>
      <p:sp>
        <p:nvSpPr>
          <p:cNvPr id="14" name="13 Elipse"/>
          <p:cNvSpPr/>
          <p:nvPr/>
        </p:nvSpPr>
        <p:spPr>
          <a:xfrm>
            <a:off x="4788195" y="3645024"/>
            <a:ext cx="3240360" cy="2965020"/>
          </a:xfrm>
          <a:prstGeom prst="ellipse">
            <a:avLst/>
          </a:prstGeom>
          <a:gradFill flip="none" rotWithShape="1">
            <a:gsLst>
              <a:gs pos="0">
                <a:schemeClr val="accent5">
                  <a:tint val="55000"/>
                  <a:tint val="66000"/>
                  <a:satMod val="160000"/>
                </a:schemeClr>
              </a:gs>
              <a:gs pos="50000">
                <a:schemeClr val="accent5">
                  <a:tint val="55000"/>
                  <a:tint val="44500"/>
                  <a:satMod val="160000"/>
                </a:schemeClr>
              </a:gs>
              <a:gs pos="100000">
                <a:schemeClr val="accent5">
                  <a:tint val="55000"/>
                  <a:tint val="23500"/>
                  <a:satMod val="160000"/>
                </a:schemeClr>
              </a:gs>
            </a:gsLst>
            <a:lin ang="10800000" scaled="1"/>
            <a:tileRect/>
          </a:gradFill>
          <a:effectLst>
            <a:glow rad="228600">
              <a:schemeClr val="accent4">
                <a:satMod val="175000"/>
                <a:alpha val="40000"/>
              </a:schemeClr>
            </a:glow>
            <a:outerShdw blurRad="152400" dist="317500" dir="5400000" sx="90000" sy="-19000" rotWithShape="0">
              <a:prstClr val="black">
                <a:alpha val="15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s-ES" sz="2600" b="1" dirty="0" smtClean="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rPr>
              <a:t>Proyecto de Infraestructura Deportiva</a:t>
            </a:r>
            <a:endParaRPr lang="es-ES" sz="2600" b="1" dirty="0">
              <a:ln w="9000" cmpd="sng">
                <a:solidFill>
                  <a:schemeClr val="accent4">
                    <a:shade val="50000"/>
                    <a:satMod val="120000"/>
                  </a:schemeClr>
                </a:solidFill>
                <a:prstDash val="solid"/>
              </a:ln>
              <a:solidFill>
                <a:schemeClr val="tx1"/>
              </a:solidFill>
              <a:effectLst>
                <a:reflection blurRad="12700" stA="28000" endPos="45000" dist="1000" dir="5400000" sy="-100000" algn="bl" rotWithShape="0"/>
              </a:effectLst>
            </a:endParaRPr>
          </a:p>
        </p:txBody>
      </p:sp>
      <p:sp>
        <p:nvSpPr>
          <p:cNvPr id="15" name="14 Flecha curvada hacia la derecha"/>
          <p:cNvSpPr/>
          <p:nvPr/>
        </p:nvSpPr>
        <p:spPr>
          <a:xfrm rot="17578102" flipH="1">
            <a:off x="4973212" y="2550381"/>
            <a:ext cx="1184223" cy="2443276"/>
          </a:xfrm>
          <a:prstGeom prst="curv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8" name="7 Rectángulo"/>
          <p:cNvSpPr/>
          <p:nvPr/>
        </p:nvSpPr>
        <p:spPr>
          <a:xfrm>
            <a:off x="755576" y="3645024"/>
            <a:ext cx="4392487" cy="461665"/>
          </a:xfrm>
          <a:prstGeom prst="rect">
            <a:avLst/>
          </a:prstGeom>
          <a:gradFill flip="none" rotWithShape="1">
            <a:gsLst>
              <a:gs pos="0">
                <a:srgbClr val="CC0000">
                  <a:tint val="66000"/>
                  <a:satMod val="160000"/>
                </a:srgbClr>
              </a:gs>
              <a:gs pos="50000">
                <a:srgbClr val="CC0000">
                  <a:tint val="44500"/>
                  <a:satMod val="160000"/>
                </a:srgbClr>
              </a:gs>
              <a:gs pos="100000">
                <a:srgbClr val="CC0000">
                  <a:tint val="23500"/>
                  <a:satMod val="160000"/>
                </a:srgbClr>
              </a:gs>
            </a:gsLst>
            <a:lin ang="5400000" scaled="1"/>
            <a:tileRect/>
          </a:gradFill>
          <a:effectLst>
            <a:innerShdw blurRad="63500" dist="50800" dir="2700000">
              <a:prstClr val="black">
                <a:alpha val="50000"/>
              </a:prstClr>
            </a:innerShdw>
          </a:effectLst>
        </p:spPr>
        <p:txBody>
          <a:bodyPr wrap="square">
            <a:spAutoFit/>
          </a:bodyPr>
          <a:lstStyle/>
          <a:p>
            <a:r>
              <a:rPr lang="es-ES" sz="2400" b="1" dirty="0" smtClean="0"/>
              <a:t>Fondo de Infraestructura Pública </a:t>
            </a:r>
            <a:endParaRPr lang="es-ES" sz="2400" dirty="0" smtClean="0"/>
          </a:p>
        </p:txBody>
      </p:sp>
      <p:sp>
        <p:nvSpPr>
          <p:cNvPr id="17" name="16 Flecha izquierda"/>
          <p:cNvSpPr/>
          <p:nvPr/>
        </p:nvSpPr>
        <p:spPr>
          <a:xfrm>
            <a:off x="4280509" y="5794542"/>
            <a:ext cx="1303062" cy="815502"/>
          </a:xfrm>
          <a:prstGeom prst="leftArrow">
            <a:avLst/>
          </a:prstGeom>
          <a:solidFill>
            <a:srgbClr val="FFFF00"/>
          </a:solidFill>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solidFill>
                  <a:schemeClr val="tx1"/>
                </a:solidFill>
              </a:rPr>
              <a:t>objetivo</a:t>
            </a:r>
            <a:endParaRPr lang="es-ES" sz="2000" b="1" dirty="0">
              <a:solidFill>
                <a:schemeClr val="tx1"/>
              </a:solidFill>
            </a:endParaRPr>
          </a:p>
        </p:txBody>
      </p:sp>
      <p:sp>
        <p:nvSpPr>
          <p:cNvPr id="5" name="4 Rectángulo"/>
          <p:cNvSpPr/>
          <p:nvPr/>
        </p:nvSpPr>
        <p:spPr>
          <a:xfrm>
            <a:off x="232963" y="6536377"/>
            <a:ext cx="6138217" cy="276999"/>
          </a:xfrm>
          <a:prstGeom prst="rect">
            <a:avLst/>
          </a:prstGeom>
        </p:spPr>
        <p:txBody>
          <a:bodyPr wrap="square">
            <a:spAutoFit/>
          </a:bodyPr>
          <a:lstStyle/>
          <a:p>
            <a:r>
              <a:rPr lang="es-ES" sz="1200" b="1" i="1" dirty="0" smtClean="0"/>
              <a:t>FUENTE: Secretaría </a:t>
            </a:r>
            <a:r>
              <a:rPr lang="es-ES" sz="1200" b="1" i="1" dirty="0"/>
              <a:t>de Hacienda y Crédito </a:t>
            </a:r>
            <a:r>
              <a:rPr lang="es-ES" sz="1200" b="1" i="1" dirty="0" smtClean="0"/>
              <a:t>Público, http://www.hacienda.gob.mx </a:t>
            </a:r>
            <a:endParaRPr lang="es-ES" sz="1200" b="1" i="1" dirty="0"/>
          </a:p>
        </p:txBody>
      </p:sp>
      <p:sp>
        <p:nvSpPr>
          <p:cNvPr id="9" name="8 Rectángulo"/>
          <p:cNvSpPr/>
          <p:nvPr/>
        </p:nvSpPr>
        <p:spPr>
          <a:xfrm>
            <a:off x="-2819155" y="4804830"/>
            <a:ext cx="3052118" cy="369332"/>
          </a:xfrm>
          <a:prstGeom prst="rect">
            <a:avLst/>
          </a:prstGeom>
        </p:spPr>
        <p:txBody>
          <a:bodyPr wrap="none">
            <a:spAutoFit/>
          </a:bodyPr>
          <a:lstStyle/>
          <a:p>
            <a:pPr lvl="0" algn="just"/>
            <a:r>
              <a:rPr lang="es-ES" dirty="0">
                <a:hlinkClick r:id="rId2"/>
              </a:rPr>
              <a:t>http://www.hacienda.gob.mx/</a:t>
            </a:r>
            <a:endParaRPr lang="es-ES" dirty="0"/>
          </a:p>
        </p:txBody>
      </p:sp>
    </p:spTree>
    <p:extLst>
      <p:ext uri="{BB962C8B-B14F-4D97-AF65-F5344CB8AC3E}">
        <p14:creationId xmlns:p14="http://schemas.microsoft.com/office/powerpoint/2010/main" val="14557367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3768530" y="1340768"/>
            <a:ext cx="4538789" cy="2462213"/>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just"/>
            <a:r>
              <a:rPr lang="es-ES" sz="2200" b="1" dirty="0" smtClean="0">
                <a:solidFill>
                  <a:schemeClr val="bg1"/>
                </a:solidFill>
              </a:rPr>
              <a:t>Apoyar </a:t>
            </a:r>
            <a:r>
              <a:rPr lang="es-ES" sz="2200" b="1" dirty="0">
                <a:solidFill>
                  <a:schemeClr val="bg1"/>
                </a:solidFill>
              </a:rPr>
              <a:t>proyectos en infraestructura deportiva, que comprendan acciones de obra pública y equipamiento deportivo, a fin de crear, ampliar y mejorar los espacios para la práctica del deporte en general y el de alto nivel </a:t>
            </a:r>
            <a:r>
              <a:rPr lang="es-ES" sz="2200" b="1" dirty="0" smtClean="0">
                <a:solidFill>
                  <a:schemeClr val="bg1"/>
                </a:solidFill>
              </a:rPr>
              <a:t>competitivo</a:t>
            </a:r>
            <a:endParaRPr lang="es-ES" sz="2200" b="1" dirty="0">
              <a:solidFill>
                <a:schemeClr val="bg1"/>
              </a:solidFill>
            </a:endParaRPr>
          </a:p>
        </p:txBody>
      </p:sp>
      <p:sp>
        <p:nvSpPr>
          <p:cNvPr id="3" name="2 Rectángulo"/>
          <p:cNvSpPr/>
          <p:nvPr/>
        </p:nvSpPr>
        <p:spPr>
          <a:xfrm>
            <a:off x="575663" y="337074"/>
            <a:ext cx="4572401" cy="800219"/>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ln>
            <a:noFill/>
          </a:ln>
          <a:effectLst>
            <a:outerShdw blurRad="57785" dist="33020" dir="3180000" algn="ctr">
              <a:srgbClr val="000000">
                <a:alpha val="30000"/>
              </a:srgbClr>
            </a:outerShdw>
          </a:effectLst>
          <a:scene3d>
            <a:camera prst="obliqueBottomRight"/>
            <a:lightRig rig="brightRoom" dir="t">
              <a:rot lat="0" lon="0" rev="600000"/>
            </a:lightRig>
          </a:scene3d>
          <a:sp3d prstMaterial="metal">
            <a:bevelT w="38100" h="57150" prst="angle"/>
          </a:sp3d>
        </p:spPr>
        <p:txBody>
          <a:bodyPr wrap="square">
            <a:spAutoFit/>
          </a:bodyPr>
          <a:lstStyle/>
          <a:p>
            <a:r>
              <a:rPr lang="es-ES" sz="2300" b="1" dirty="0" smtClean="0"/>
              <a:t>Presupuesto aprobado para el Fondo de Infraestructura Educativa:</a:t>
            </a:r>
          </a:p>
        </p:txBody>
      </p:sp>
      <p:sp>
        <p:nvSpPr>
          <p:cNvPr id="4" name="3 Rectángulo"/>
          <p:cNvSpPr/>
          <p:nvPr/>
        </p:nvSpPr>
        <p:spPr>
          <a:xfrm>
            <a:off x="5512964" y="352463"/>
            <a:ext cx="2794355" cy="584775"/>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p>
            <a:r>
              <a:rPr lang="es-ES" sz="3200" b="1" dirty="0" smtClean="0"/>
              <a:t>$3,420,872,448</a:t>
            </a:r>
            <a:endParaRPr lang="es-ES" sz="3200" b="1" dirty="0"/>
          </a:p>
        </p:txBody>
      </p:sp>
      <p:sp>
        <p:nvSpPr>
          <p:cNvPr id="5" name="4 Rectángulo"/>
          <p:cNvSpPr/>
          <p:nvPr/>
        </p:nvSpPr>
        <p:spPr>
          <a:xfrm>
            <a:off x="2771800" y="3933056"/>
            <a:ext cx="5687113" cy="830997"/>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just"/>
            <a:r>
              <a:rPr lang="es-ES" sz="2400" dirty="0" smtClean="0"/>
              <a:t>Infraestructura deportiva insuficiente y deteriorada.</a:t>
            </a:r>
          </a:p>
        </p:txBody>
      </p:sp>
      <p:sp>
        <p:nvSpPr>
          <p:cNvPr id="6" name="5 Rectángulo"/>
          <p:cNvSpPr/>
          <p:nvPr/>
        </p:nvSpPr>
        <p:spPr>
          <a:xfrm>
            <a:off x="575663" y="1340768"/>
            <a:ext cx="3064813" cy="830997"/>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0" scaled="1"/>
            <a:tileRect/>
          </a:gradFill>
          <a:ln>
            <a:noFill/>
          </a:ln>
          <a:effectLst>
            <a:outerShdw blurRad="57785" dist="33020" dir="3180000" algn="ctr">
              <a:srgbClr val="000000">
                <a:alpha val="30000"/>
              </a:srgbClr>
            </a:outerShdw>
          </a:effectLst>
          <a:scene3d>
            <a:camera prst="obliqueBottomRight"/>
            <a:lightRig rig="brightRoom" dir="t">
              <a:rot lat="0" lon="0" rev="600000"/>
            </a:lightRig>
          </a:scene3d>
          <a:sp3d prstMaterial="metal">
            <a:bevelT w="38100" h="57150" prst="angle"/>
          </a:sp3d>
        </p:spPr>
        <p:txBody>
          <a:bodyPr wrap="square">
            <a:spAutoFit/>
          </a:bodyPr>
          <a:lstStyle/>
          <a:p>
            <a:r>
              <a:rPr lang="es-ES" sz="2400" b="1" dirty="0" smtClean="0"/>
              <a:t>Objetivo del programa o fondo</a:t>
            </a:r>
            <a:endParaRPr lang="es-ES" sz="2400" b="1" dirty="0"/>
          </a:p>
        </p:txBody>
      </p:sp>
      <p:sp>
        <p:nvSpPr>
          <p:cNvPr id="7" name="6 Rectángulo"/>
          <p:cNvSpPr/>
          <p:nvPr/>
        </p:nvSpPr>
        <p:spPr>
          <a:xfrm>
            <a:off x="632412" y="3933056"/>
            <a:ext cx="1876989" cy="46166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0" scaled="1"/>
            <a:tileRect/>
          </a:gradFill>
          <a:ln>
            <a:noFill/>
          </a:ln>
          <a:effectLst>
            <a:outerShdw blurRad="57785" dist="33020" dir="3180000" algn="ctr">
              <a:srgbClr val="000000">
                <a:alpha val="30000"/>
              </a:srgbClr>
            </a:outerShdw>
          </a:effectLst>
          <a:scene3d>
            <a:camera prst="obliqueBottomRight"/>
            <a:lightRig rig="brightRoom" dir="t">
              <a:rot lat="0" lon="0" rev="600000"/>
            </a:lightRig>
          </a:scene3d>
          <a:sp3d prstMaterial="metal">
            <a:bevelT w="38100" h="57150" prst="angle"/>
          </a:sp3d>
        </p:spPr>
        <p:txBody>
          <a:bodyPr wrap="none">
            <a:spAutoFit/>
          </a:bodyPr>
          <a:lstStyle/>
          <a:p>
            <a:r>
              <a:rPr lang="es-ES" sz="2400" b="1" dirty="0" smtClean="0"/>
              <a:t>Problemática</a:t>
            </a:r>
            <a:endParaRPr lang="es-ES" sz="2400" dirty="0"/>
          </a:p>
        </p:txBody>
      </p:sp>
      <p:sp>
        <p:nvSpPr>
          <p:cNvPr id="8" name="7 Rectángulo"/>
          <p:cNvSpPr/>
          <p:nvPr/>
        </p:nvSpPr>
        <p:spPr>
          <a:xfrm>
            <a:off x="576554" y="5013176"/>
            <a:ext cx="3406828" cy="461665"/>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8900000" scaled="1"/>
            <a:tileRect/>
          </a:gradFill>
          <a:ln>
            <a:noFill/>
          </a:ln>
          <a:effectLst>
            <a:outerShdw blurRad="57785" dist="33020" dir="3180000" algn="ctr">
              <a:srgbClr val="000000">
                <a:alpha val="30000"/>
              </a:srgbClr>
            </a:outerShdw>
          </a:effectLst>
          <a:scene3d>
            <a:camera prst="obliqueBottomRight"/>
            <a:lightRig rig="brightRoom" dir="t">
              <a:rot lat="0" lon="0" rev="600000"/>
            </a:lightRig>
          </a:scene3d>
          <a:sp3d prstMaterial="metal">
            <a:bevelT w="38100" h="57150" prst="angle"/>
          </a:sp3d>
        </p:spPr>
        <p:txBody>
          <a:bodyPr wrap="square">
            <a:spAutoFit/>
          </a:bodyPr>
          <a:lstStyle/>
          <a:p>
            <a:r>
              <a:rPr lang="es-ES" sz="2400" b="1" dirty="0" smtClean="0"/>
              <a:t>población beneficiada</a:t>
            </a:r>
            <a:endParaRPr lang="es-ES" sz="2400" dirty="0" smtClean="0"/>
          </a:p>
        </p:txBody>
      </p:sp>
      <p:sp>
        <p:nvSpPr>
          <p:cNvPr id="9" name="8 Rectángulo"/>
          <p:cNvSpPr/>
          <p:nvPr/>
        </p:nvSpPr>
        <p:spPr>
          <a:xfrm>
            <a:off x="4716016" y="5697970"/>
            <a:ext cx="3591303" cy="76944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s-ES" sz="2200" dirty="0" smtClean="0"/>
              <a:t>Validación de la Nota Técnica solicitada en lineamientos</a:t>
            </a:r>
            <a:endParaRPr lang="es-ES" sz="2200" dirty="0"/>
          </a:p>
        </p:txBody>
      </p:sp>
      <p:sp>
        <p:nvSpPr>
          <p:cNvPr id="10" name="9 Rectángulo"/>
          <p:cNvSpPr/>
          <p:nvPr/>
        </p:nvSpPr>
        <p:spPr>
          <a:xfrm>
            <a:off x="4436828" y="5011007"/>
            <a:ext cx="2787366" cy="461665"/>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s-ES" sz="2400" dirty="0" smtClean="0"/>
              <a:t>Población en general</a:t>
            </a:r>
            <a:endParaRPr lang="es-ES" sz="2400" dirty="0"/>
          </a:p>
        </p:txBody>
      </p:sp>
      <p:sp>
        <p:nvSpPr>
          <p:cNvPr id="11" name="10 Rectángulo"/>
          <p:cNvSpPr/>
          <p:nvPr/>
        </p:nvSpPr>
        <p:spPr>
          <a:xfrm>
            <a:off x="575663" y="5716876"/>
            <a:ext cx="3867476" cy="769441"/>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a:effectLst>
            <a:outerShdw blurRad="57785" dist="33020" dir="3180000" algn="ctr">
              <a:srgbClr val="000000">
                <a:alpha val="30000"/>
              </a:srgbClr>
            </a:outerShdw>
          </a:effectLst>
          <a:scene3d>
            <a:camera prst="obliqueBottomRight"/>
            <a:lightRig rig="brightRoom" dir="t">
              <a:rot lat="0" lon="0" rev="600000"/>
            </a:lightRig>
          </a:scene3d>
          <a:sp3d prstMaterial="metal">
            <a:bevelT w="38100" h="57150" prst="angle"/>
          </a:sp3d>
        </p:spPr>
        <p:txBody>
          <a:bodyPr wrap="square">
            <a:spAutoFit/>
          </a:bodyPr>
          <a:lstStyle/>
          <a:p>
            <a:pPr algn="just"/>
            <a:r>
              <a:rPr lang="es-ES" sz="2200" b="1" dirty="0" smtClean="0"/>
              <a:t>Criterios de autorización de proyectos</a:t>
            </a:r>
          </a:p>
        </p:txBody>
      </p:sp>
      <p:sp>
        <p:nvSpPr>
          <p:cNvPr id="12" name="11 Rectángulo"/>
          <p:cNvSpPr/>
          <p:nvPr/>
        </p:nvSpPr>
        <p:spPr>
          <a:xfrm>
            <a:off x="232963" y="6536377"/>
            <a:ext cx="6138217" cy="276999"/>
          </a:xfrm>
          <a:prstGeom prst="rect">
            <a:avLst/>
          </a:prstGeom>
        </p:spPr>
        <p:txBody>
          <a:bodyPr wrap="square">
            <a:spAutoFit/>
          </a:bodyPr>
          <a:lstStyle/>
          <a:p>
            <a:r>
              <a:rPr lang="es-ES" sz="1200" b="1" i="1" dirty="0" smtClean="0"/>
              <a:t>FUENTE: Secretaría </a:t>
            </a:r>
            <a:r>
              <a:rPr lang="es-ES" sz="1200" b="1" i="1" dirty="0"/>
              <a:t>de Hacienda y Crédito </a:t>
            </a:r>
            <a:r>
              <a:rPr lang="es-ES" sz="1200" b="1" i="1" dirty="0" smtClean="0"/>
              <a:t>Público, http://www.hacienda.gob.mx </a:t>
            </a:r>
            <a:endParaRPr lang="es-ES" sz="1200" b="1" i="1" dirty="0"/>
          </a:p>
        </p:txBody>
      </p:sp>
    </p:spTree>
    <p:extLst>
      <p:ext uri="{BB962C8B-B14F-4D97-AF65-F5344CB8AC3E}">
        <p14:creationId xmlns:p14="http://schemas.microsoft.com/office/powerpoint/2010/main" val="34126831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hiapas_cifras_Censo_2010"/>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Marker/>
                    </a14:imgEffect>
                    <a14:imgEffect>
                      <a14:sharpenSoften amount="25000"/>
                    </a14:imgEffect>
                  </a14:imgLayer>
                </a14:imgProps>
              </a:ext>
              <a:ext uri="{28A0092B-C50C-407E-A947-70E740481C1C}">
                <a14:useLocalDpi xmlns:a14="http://schemas.microsoft.com/office/drawing/2010/main" val="0"/>
              </a:ext>
            </a:extLst>
          </a:blip>
          <a:srcRect l="12042" t="27254" r="41374" b="5462"/>
          <a:stretch/>
        </p:blipFill>
        <p:spPr bwMode="auto">
          <a:xfrm>
            <a:off x="463733" y="278254"/>
            <a:ext cx="6551868" cy="6061592"/>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4355976" y="1487686"/>
            <a:ext cx="3796053" cy="1077218"/>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s-ES" sz="3200" b="1" dirty="0"/>
              <a:t>Total del Programa</a:t>
            </a:r>
            <a:r>
              <a:rPr lang="es-ES" sz="3200" b="1" dirty="0" smtClean="0"/>
              <a:t/>
            </a:r>
            <a:br>
              <a:rPr lang="es-ES" sz="3200" b="1" dirty="0" smtClean="0"/>
            </a:br>
            <a:r>
              <a:rPr lang="es-ES" sz="3200" b="1" dirty="0"/>
              <a:t>$207,900,000.00</a:t>
            </a:r>
          </a:p>
        </p:txBody>
      </p:sp>
      <p:sp>
        <p:nvSpPr>
          <p:cNvPr id="5" name="4 Rectángulo"/>
          <p:cNvSpPr/>
          <p:nvPr/>
        </p:nvSpPr>
        <p:spPr>
          <a:xfrm>
            <a:off x="397139" y="1487686"/>
            <a:ext cx="3054274" cy="1077218"/>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2700000" scaled="1"/>
            <a:tileRect/>
          </a:gradFill>
          <a:effectLst>
            <a:glow rad="228600">
              <a:schemeClr val="accent1">
                <a:satMod val="175000"/>
                <a:alpha val="40000"/>
              </a:schemeClr>
            </a:glow>
          </a:effectLst>
          <a:scene3d>
            <a:camera prst="orthographicFront"/>
            <a:lightRig rig="threePt" dir="t"/>
          </a:scene3d>
          <a:sp3d>
            <a:bevelT w="152400" h="50800" prst="softRound"/>
          </a:sp3d>
        </p:spPr>
        <p:txBody>
          <a:bodyPr wrap="square">
            <a:spAutoFit/>
          </a:bodyPr>
          <a:lstStyle/>
          <a:p>
            <a:r>
              <a:rPr lang="es-ES" sz="3200" b="1" dirty="0" smtClean="0"/>
              <a:t>Presupuesto aprobado 2015:</a:t>
            </a:r>
          </a:p>
        </p:txBody>
      </p:sp>
      <p:sp>
        <p:nvSpPr>
          <p:cNvPr id="4" name="3 Rectángulo"/>
          <p:cNvSpPr/>
          <p:nvPr/>
        </p:nvSpPr>
        <p:spPr>
          <a:xfrm>
            <a:off x="3313560" y="3790781"/>
            <a:ext cx="3557751"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r>
              <a:rPr lang="es-ES" sz="3600" dirty="0" smtClean="0"/>
              <a:t>$</a:t>
            </a:r>
            <a:r>
              <a:rPr lang="es-ES" sz="3600" dirty="0"/>
              <a:t>197,901,900.00</a:t>
            </a:r>
            <a:endParaRPr lang="es-ES" sz="3600" b="1" dirty="0"/>
          </a:p>
        </p:txBody>
      </p:sp>
      <p:sp>
        <p:nvSpPr>
          <p:cNvPr id="6" name="5 Rectángulo"/>
          <p:cNvSpPr/>
          <p:nvPr/>
        </p:nvSpPr>
        <p:spPr>
          <a:xfrm>
            <a:off x="390778" y="278254"/>
            <a:ext cx="6131743" cy="584775"/>
          </a:xfrm>
          <a:prstGeom prst="rect">
            <a:avLst/>
          </a:prstGeom>
          <a:gradFill flip="none" rotWithShape="1">
            <a:gsLst>
              <a:gs pos="0">
                <a:srgbClr val="CC0000">
                  <a:tint val="66000"/>
                  <a:satMod val="160000"/>
                </a:srgbClr>
              </a:gs>
              <a:gs pos="50000">
                <a:srgbClr val="CC0000">
                  <a:tint val="44500"/>
                  <a:satMod val="160000"/>
                </a:srgbClr>
              </a:gs>
              <a:gs pos="100000">
                <a:srgbClr val="CC0000">
                  <a:tint val="23500"/>
                  <a:satMod val="160000"/>
                </a:srgbClr>
              </a:gs>
            </a:gsLst>
            <a:path path="circle">
              <a:fillToRect l="100000" t="100000"/>
            </a:path>
            <a:tileRect r="-100000" b="-100000"/>
          </a:gradFill>
        </p:spPr>
        <p:txBody>
          <a:bodyPr wrap="none">
            <a:spAutoFit/>
          </a:bodyPr>
          <a:lstStyle/>
          <a:p>
            <a:r>
              <a:rPr lang="es-ES" sz="3200" b="1" dirty="0" smtClean="0">
                <a:effectLst>
                  <a:outerShdw blurRad="38100" dist="38100" dir="2700000" algn="tl">
                    <a:srgbClr val="000000">
                      <a:alpha val="43137"/>
                    </a:srgbClr>
                  </a:outerShdw>
                </a:effectLst>
              </a:rPr>
              <a:t>Fondo de Infraestructura Educativa</a:t>
            </a:r>
            <a:endParaRPr lang="es-ES" sz="3200" dirty="0">
              <a:effectLst>
                <a:outerShdw blurRad="38100" dist="38100" dir="2700000" algn="tl">
                  <a:srgbClr val="000000">
                    <a:alpha val="43137"/>
                  </a:srgbClr>
                </a:outerShdw>
              </a:effectLst>
            </a:endParaRPr>
          </a:p>
        </p:txBody>
      </p:sp>
      <p:sp>
        <p:nvSpPr>
          <p:cNvPr id="7" name="6 Rectángulo"/>
          <p:cNvSpPr/>
          <p:nvPr/>
        </p:nvSpPr>
        <p:spPr>
          <a:xfrm>
            <a:off x="1259632" y="3744615"/>
            <a:ext cx="1815625" cy="646331"/>
          </a:xfrm>
          <a:prstGeom prst="rect">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path path="circle">
              <a:fillToRect t="100000" r="100000"/>
            </a:path>
            <a:tileRect l="-100000" b="-100000"/>
          </a:gradFill>
          <a:effectLst>
            <a:glow rad="228600">
              <a:schemeClr val="accent1">
                <a:satMod val="175000"/>
                <a:alpha val="40000"/>
              </a:schemeClr>
            </a:glow>
          </a:effectLst>
          <a:scene3d>
            <a:camera prst="orthographicFront"/>
            <a:lightRig rig="threePt" dir="t"/>
          </a:scene3d>
          <a:sp3d>
            <a:bevelT w="152400" h="50800" prst="softRound"/>
          </a:sp3d>
        </p:spPr>
        <p:txBody>
          <a:bodyPr wrap="none">
            <a:spAutoFit/>
          </a:bodyPr>
          <a:lstStyle/>
          <a:p>
            <a:r>
              <a:rPr lang="es-ES" sz="3600" b="1" dirty="0" smtClean="0"/>
              <a:t>Pagado: </a:t>
            </a:r>
            <a:endParaRPr lang="es-ES" sz="3600" b="1" dirty="0"/>
          </a:p>
        </p:txBody>
      </p:sp>
      <p:sp>
        <p:nvSpPr>
          <p:cNvPr id="8" name="7 Rectángulo"/>
          <p:cNvSpPr/>
          <p:nvPr/>
        </p:nvSpPr>
        <p:spPr>
          <a:xfrm>
            <a:off x="7015601" y="5347474"/>
            <a:ext cx="652743" cy="646331"/>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es-ES" sz="3600" dirty="0" smtClean="0"/>
              <a:t>24</a:t>
            </a:r>
            <a:endParaRPr lang="es-ES" sz="3600" dirty="0"/>
          </a:p>
        </p:txBody>
      </p:sp>
      <p:sp>
        <p:nvSpPr>
          <p:cNvPr id="9" name="8 Rectángulo"/>
          <p:cNvSpPr/>
          <p:nvPr/>
        </p:nvSpPr>
        <p:spPr>
          <a:xfrm>
            <a:off x="4491084" y="5381927"/>
            <a:ext cx="2292231" cy="646331"/>
          </a:xfrm>
          <a:prstGeom prst="rect">
            <a:avLst/>
          </a:prstGeom>
          <a:solidFill>
            <a:srgbClr val="FFC000"/>
          </a:solidFill>
          <a:scene3d>
            <a:camera prst="orthographicFront"/>
            <a:lightRig rig="threePt" dir="t"/>
          </a:scene3d>
          <a:sp3d>
            <a:bevelT w="152400" h="50800" prst="softRound"/>
          </a:sp3d>
        </p:spPr>
        <p:txBody>
          <a:bodyPr wrap="none">
            <a:spAutoFit/>
          </a:bodyPr>
          <a:lstStyle/>
          <a:p>
            <a:r>
              <a:rPr lang="es-ES" sz="3600" b="1" dirty="0" smtClean="0"/>
              <a:t>Proyectos: </a:t>
            </a:r>
            <a:endParaRPr lang="es-ES" sz="3600" b="1" dirty="0"/>
          </a:p>
        </p:txBody>
      </p:sp>
      <p:sp>
        <p:nvSpPr>
          <p:cNvPr id="10" name="9 Rectángulo"/>
          <p:cNvSpPr/>
          <p:nvPr/>
        </p:nvSpPr>
        <p:spPr>
          <a:xfrm>
            <a:off x="232963" y="6536377"/>
            <a:ext cx="6138217" cy="276999"/>
          </a:xfrm>
          <a:prstGeom prst="rect">
            <a:avLst/>
          </a:prstGeom>
        </p:spPr>
        <p:txBody>
          <a:bodyPr wrap="square">
            <a:spAutoFit/>
          </a:bodyPr>
          <a:lstStyle/>
          <a:p>
            <a:r>
              <a:rPr lang="es-ES" sz="1200" b="1" i="1" dirty="0" smtClean="0"/>
              <a:t>FUENTE: Secretaría </a:t>
            </a:r>
            <a:r>
              <a:rPr lang="es-ES" sz="1200" b="1" i="1" dirty="0"/>
              <a:t>de Hacienda y Crédito </a:t>
            </a:r>
            <a:r>
              <a:rPr lang="es-ES" sz="1200" b="1" i="1" dirty="0" smtClean="0"/>
              <a:t>Público, http://www.hacienda.gob.mx </a:t>
            </a:r>
            <a:endParaRPr lang="es-ES" sz="1200" b="1" i="1" dirty="0"/>
          </a:p>
        </p:txBody>
      </p:sp>
    </p:spTree>
    <p:extLst>
      <p:ext uri="{BB962C8B-B14F-4D97-AF65-F5344CB8AC3E}">
        <p14:creationId xmlns:p14="http://schemas.microsoft.com/office/powerpoint/2010/main" val="2692989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Flecha en U"/>
          <p:cNvSpPr/>
          <p:nvPr/>
        </p:nvSpPr>
        <p:spPr>
          <a:xfrm rot="5400000" flipV="1">
            <a:off x="749042" y="3075496"/>
            <a:ext cx="1165196" cy="1728191"/>
          </a:xfrm>
          <a:prstGeom prst="uturnArrow">
            <a:avLst>
              <a:gd name="adj1" fmla="val 23013"/>
              <a:gd name="adj2" fmla="val 22284"/>
              <a:gd name="adj3" fmla="val 22284"/>
              <a:gd name="adj4" fmla="val 43253"/>
              <a:gd name="adj5" fmla="val 100000"/>
            </a:avLst>
          </a:prstGeom>
          <a:solidFill>
            <a:srgbClr val="FFFF00"/>
          </a:solidFill>
          <a:ln>
            <a:noFill/>
          </a:ln>
          <a:effectLst>
            <a:glow rad="101600">
              <a:schemeClr val="accent2">
                <a:satMod val="175000"/>
                <a:alpha val="40000"/>
              </a:schemeClr>
            </a:glow>
            <a:innerShdw blurRad="63500" dist="50800" dir="2700000">
              <a:prstClr val="black">
                <a:alpha val="50000"/>
              </a:prstClr>
            </a:innerShdw>
          </a:effectLst>
          <a:scene3d>
            <a:camera prst="orthographicFront">
              <a:rot lat="0" lon="0" rev="0"/>
            </a:camera>
            <a:lightRig rig="balanced" dir="t">
              <a:rot lat="0" lon="0" rev="8700000"/>
            </a:lightRig>
          </a:scene3d>
          <a:sp3d>
            <a:bevelT w="190500" h="381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solidFill>
                <a:schemeClr val="tx1"/>
              </a:solidFill>
            </a:endParaRPr>
          </a:p>
        </p:txBody>
      </p:sp>
      <p:sp>
        <p:nvSpPr>
          <p:cNvPr id="4" name="3 Rectángulo"/>
          <p:cNvSpPr/>
          <p:nvPr/>
        </p:nvSpPr>
        <p:spPr>
          <a:xfrm>
            <a:off x="327897" y="433115"/>
            <a:ext cx="8042182" cy="2923877"/>
          </a:xfrm>
          <a:prstGeom prst="rect">
            <a:avLst/>
          </a:prstGeom>
        </p:spPr>
        <p:txBody>
          <a:bodyPr wrap="square">
            <a:spAutoFit/>
          </a:bodyPr>
          <a:lstStyle/>
          <a:p>
            <a:pPr algn="just"/>
            <a:r>
              <a:rPr lang="es-ES" sz="2300" dirty="0" smtClean="0"/>
              <a:t>Me obliga reseñar, que la Nueva </a:t>
            </a:r>
            <a:r>
              <a:rPr lang="es-ES" sz="2300" dirty="0"/>
              <a:t>Gestión Pública (NGP) es </a:t>
            </a:r>
            <a:r>
              <a:rPr lang="es-ES" sz="2300" dirty="0" smtClean="0"/>
              <a:t>un modelo de los 70´s, implementado por países </a:t>
            </a:r>
            <a:r>
              <a:rPr lang="es-ES" sz="2300" dirty="0"/>
              <a:t>desarrollados que promueve la incorporación de una perspectiva gerencial en la administración del </a:t>
            </a:r>
            <a:r>
              <a:rPr lang="es-ES" sz="2300" dirty="0" smtClean="0"/>
              <a:t>Estado, para </a:t>
            </a:r>
            <a:r>
              <a:rPr lang="es-ES" sz="2300" dirty="0"/>
              <a:t>reemplazar el modelo tradicional de organización y entrega de servicios públicos, basado en los </a:t>
            </a:r>
            <a:r>
              <a:rPr lang="es-ES" sz="2300" b="1" dirty="0">
                <a:solidFill>
                  <a:srgbClr val="CC0000"/>
                </a:solidFill>
              </a:rPr>
              <a:t>principios de la jerarquía burocrática</a:t>
            </a:r>
            <a:r>
              <a:rPr lang="es-ES" sz="2300" dirty="0"/>
              <a:t>, la </a:t>
            </a:r>
            <a:r>
              <a:rPr lang="es-ES" sz="2300" b="1" i="1" dirty="0">
                <a:solidFill>
                  <a:srgbClr val="CC0000"/>
                </a:solidFill>
              </a:rPr>
              <a:t>planificación, la centralización y el control directo</a:t>
            </a:r>
            <a:r>
              <a:rPr lang="es-ES" sz="2300" dirty="0"/>
              <a:t>, por una gerencia pública basada en una racionalidad económica que </a:t>
            </a:r>
            <a:r>
              <a:rPr lang="es-ES" sz="2300" dirty="0" smtClean="0"/>
              <a:t>busca la:</a:t>
            </a:r>
          </a:p>
        </p:txBody>
      </p:sp>
      <p:sp>
        <p:nvSpPr>
          <p:cNvPr id="6" name="5 Rectángulo"/>
          <p:cNvSpPr/>
          <p:nvPr/>
        </p:nvSpPr>
        <p:spPr>
          <a:xfrm>
            <a:off x="413195" y="4512787"/>
            <a:ext cx="7956884" cy="2123658"/>
          </a:xfrm>
          <a:prstGeom prst="rect">
            <a:avLst/>
          </a:prstGeom>
        </p:spPr>
        <p:txBody>
          <a:bodyPr wrap="square">
            <a:spAutoFit/>
          </a:bodyPr>
          <a:lstStyle/>
          <a:p>
            <a:pPr algn="just"/>
            <a:r>
              <a:rPr lang="es-ES" sz="2200" b="1" i="1" dirty="0" smtClean="0"/>
              <a:t>En un </a:t>
            </a:r>
            <a:r>
              <a:rPr lang="es-ES" sz="2200" b="1" i="1" dirty="0"/>
              <a:t>marco de referencia cuya función es </a:t>
            </a:r>
            <a:r>
              <a:rPr lang="es-ES" sz="2200" b="1" i="1" dirty="0" smtClean="0"/>
              <a:t>facilitar </a:t>
            </a:r>
            <a:r>
              <a:rPr lang="es-ES" sz="2200" b="1" i="1" dirty="0"/>
              <a:t>a las organizaciones públicas la dirección efectiva e integrada de su proceso de creación de valor público, a fin de optimizarlo asegurando la máxima </a:t>
            </a:r>
            <a:r>
              <a:rPr lang="es-ES" sz="2200" b="1" i="1" dirty="0">
                <a:solidFill>
                  <a:srgbClr val="CC0000"/>
                </a:solidFill>
              </a:rPr>
              <a:t>eficacia, eficiencia y efectividad de su desempeño</a:t>
            </a:r>
            <a:r>
              <a:rPr lang="es-ES" sz="2200" b="1" i="1" dirty="0"/>
              <a:t>, </a:t>
            </a:r>
            <a:r>
              <a:rPr lang="es-ES" sz="2200" b="1" i="1" dirty="0">
                <a:solidFill>
                  <a:srgbClr val="CC0000"/>
                </a:solidFill>
              </a:rPr>
              <a:t>la consecución de los objetivos de gobierno y la mejora continua de sus instituciones</a:t>
            </a:r>
            <a:r>
              <a:rPr lang="es-ES" sz="2200" b="1" i="1" dirty="0" smtClean="0">
                <a:solidFill>
                  <a:srgbClr val="CC0000"/>
                </a:solidFill>
              </a:rPr>
              <a:t>.</a:t>
            </a:r>
            <a:endParaRPr lang="es-ES" sz="2200" b="1" i="1" dirty="0">
              <a:solidFill>
                <a:srgbClr val="CC0000"/>
              </a:solidFill>
            </a:endParaRPr>
          </a:p>
        </p:txBody>
      </p:sp>
      <p:sp>
        <p:nvSpPr>
          <p:cNvPr id="2" name="1 Rectángulo"/>
          <p:cNvSpPr/>
          <p:nvPr/>
        </p:nvSpPr>
        <p:spPr>
          <a:xfrm>
            <a:off x="1303511" y="3276273"/>
            <a:ext cx="5788764" cy="584775"/>
          </a:xfrm>
          <a:prstGeom prst="rect">
            <a:avLst/>
          </a:prstGeom>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wrap="none">
            <a:spAutoFit/>
          </a:bodyPr>
          <a:lstStyle/>
          <a:p>
            <a:pPr algn="just"/>
            <a:r>
              <a:rPr lang="es-ES" sz="3200" b="1" spc="600" dirty="0" smtClean="0"/>
              <a:t>EFICIENCIA Y EFICACIA.</a:t>
            </a:r>
            <a:endParaRPr lang="es-ES" sz="3200" b="1" spc="600" dirty="0"/>
          </a:p>
        </p:txBody>
      </p:sp>
      <p:sp>
        <p:nvSpPr>
          <p:cNvPr id="7" name="6 Rectángulo"/>
          <p:cNvSpPr/>
          <p:nvPr/>
        </p:nvSpPr>
        <p:spPr>
          <a:xfrm>
            <a:off x="2339752" y="3937412"/>
            <a:ext cx="5771452" cy="584775"/>
          </a:xfrm>
          <a:prstGeom prst="rect">
            <a:avLst/>
          </a:prstGeom>
          <a:scene3d>
            <a:camera prst="orthographicFront"/>
            <a:lightRig rig="threePt" dir="t"/>
          </a:scene3d>
          <a:sp3d>
            <a:bevelT/>
          </a:sp3d>
        </p:spPr>
        <p:style>
          <a:lnRef idx="3">
            <a:schemeClr val="lt1"/>
          </a:lnRef>
          <a:fillRef idx="1">
            <a:schemeClr val="accent2"/>
          </a:fillRef>
          <a:effectRef idx="1">
            <a:schemeClr val="accent2"/>
          </a:effectRef>
          <a:fontRef idx="minor">
            <a:schemeClr val="lt1"/>
          </a:fontRef>
        </p:style>
        <p:txBody>
          <a:bodyPr wrap="none">
            <a:spAutoFit/>
          </a:bodyPr>
          <a:lstStyle/>
          <a:p>
            <a:r>
              <a:rPr lang="es-ES" sz="3200" b="1" spc="300" dirty="0" smtClean="0">
                <a:solidFill>
                  <a:srgbClr val="CC0000"/>
                </a:solidFill>
              </a:rPr>
              <a:t>La Gestión para Resultados</a:t>
            </a:r>
            <a:endParaRPr lang="es-ES" sz="3200" b="1" spc="300" dirty="0">
              <a:solidFill>
                <a:srgbClr val="CC0000"/>
              </a:solidFill>
            </a:endParaRPr>
          </a:p>
        </p:txBody>
      </p:sp>
      <p:sp>
        <p:nvSpPr>
          <p:cNvPr id="5" name="4 CuadroTexto"/>
          <p:cNvSpPr txBox="1"/>
          <p:nvPr/>
        </p:nvSpPr>
        <p:spPr>
          <a:xfrm>
            <a:off x="827584" y="4077072"/>
            <a:ext cx="1368152" cy="369332"/>
          </a:xfrm>
          <a:prstGeom prst="rect">
            <a:avLst/>
          </a:prstGeom>
          <a:noFill/>
        </p:spPr>
        <p:txBody>
          <a:bodyPr wrap="square" rtlCol="0">
            <a:spAutoFit/>
          </a:bodyPr>
          <a:lstStyle/>
          <a:p>
            <a:r>
              <a:rPr lang="es-ES" b="1" spc="600" dirty="0" smtClean="0">
                <a:effectLst>
                  <a:outerShdw blurRad="38100" dist="38100" dir="2700000" algn="tl">
                    <a:srgbClr val="000000">
                      <a:alpha val="43137"/>
                    </a:srgbClr>
                  </a:outerShdw>
                </a:effectLst>
              </a:rPr>
              <a:t>NACE</a:t>
            </a:r>
            <a:endParaRPr lang="es-ES" b="1" spc="6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480065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179511" y="1080236"/>
            <a:ext cx="8180731" cy="5293757"/>
          </a:xfrm>
          <a:prstGeom prst="rect">
            <a:avLst/>
          </a:prstGeom>
        </p:spPr>
        <p:txBody>
          <a:bodyPr wrap="square">
            <a:spAutoFit/>
          </a:bodyPr>
          <a:lstStyle/>
          <a:p>
            <a:pPr marL="342900" indent="-342900" algn="just">
              <a:buFont typeface="Wingdings" pitchFamily="2" charset="2"/>
              <a:buChar char="Ø"/>
            </a:pPr>
            <a:r>
              <a:rPr lang="es-ES" sz="2600" i="1" dirty="0" smtClean="0">
                <a:solidFill>
                  <a:srgbClr val="CC0000"/>
                </a:solidFill>
              </a:rPr>
              <a:t>Ofrecer </a:t>
            </a:r>
            <a:r>
              <a:rPr lang="es-ES" sz="2600" i="1" dirty="0">
                <a:solidFill>
                  <a:srgbClr val="CC0000"/>
                </a:solidFill>
              </a:rPr>
              <a:t>a los responsables los elementos de información, conocimiento e intervención que les permitan controlar y optimizar el proceso de creación de valor a fin de alcanzar el mejor resultado posible respecto a lo que se espera de la acción del </a:t>
            </a:r>
            <a:r>
              <a:rPr lang="es-ES" sz="2600" i="1" dirty="0" smtClean="0">
                <a:solidFill>
                  <a:srgbClr val="CC0000"/>
                </a:solidFill>
              </a:rPr>
              <a:t>gobierno.</a:t>
            </a:r>
          </a:p>
          <a:p>
            <a:pPr marL="342900" indent="-342900" algn="just">
              <a:buFont typeface="Wingdings" pitchFamily="2" charset="2"/>
              <a:buChar char="Ø"/>
            </a:pPr>
            <a:r>
              <a:rPr lang="es-ES" sz="2600" dirty="0" smtClean="0"/>
              <a:t>Contribuir </a:t>
            </a:r>
            <a:r>
              <a:rPr lang="es-ES" sz="2600" dirty="0"/>
              <a:t>a mejorar la capacidad de las autoridades y los organismos públicos para que puedan rendir cuentas y así permitir que la ciudadanía y los órganos de control </a:t>
            </a:r>
            <a:r>
              <a:rPr lang="es-ES" sz="2600" dirty="0" smtClean="0"/>
              <a:t>y puedan evaluar </a:t>
            </a:r>
            <a:r>
              <a:rPr lang="es-ES" sz="2600" dirty="0"/>
              <a:t>su </a:t>
            </a:r>
            <a:r>
              <a:rPr lang="es-ES" sz="2600" dirty="0" smtClean="0"/>
              <a:t>gestión.</a:t>
            </a:r>
          </a:p>
          <a:p>
            <a:pPr marL="342900" indent="-342900" algn="just">
              <a:buFont typeface="Wingdings" pitchFamily="2" charset="2"/>
              <a:buChar char="Ø"/>
            </a:pPr>
            <a:r>
              <a:rPr lang="es-ES" sz="2600" b="1" i="1" dirty="0" smtClean="0">
                <a:solidFill>
                  <a:srgbClr val="CC0000"/>
                </a:solidFill>
              </a:rPr>
              <a:t>Contribuir </a:t>
            </a:r>
            <a:r>
              <a:rPr lang="es-ES" sz="2600" b="1" i="1" dirty="0">
                <a:solidFill>
                  <a:srgbClr val="CC0000"/>
                </a:solidFill>
              </a:rPr>
              <a:t>a la asignación descentralizada de objetivos y responsabilidades, y a la evaluación del desempeño de quienes ejerzan funciones directivas, con su correspondiente manejo de incentivos y sanciones.</a:t>
            </a:r>
          </a:p>
        </p:txBody>
      </p:sp>
      <p:sp>
        <p:nvSpPr>
          <p:cNvPr id="5" name="4 Rectángulo"/>
          <p:cNvSpPr/>
          <p:nvPr/>
        </p:nvSpPr>
        <p:spPr>
          <a:xfrm>
            <a:off x="611560" y="459131"/>
            <a:ext cx="4527714" cy="523220"/>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pPr algn="just"/>
            <a:r>
              <a:rPr lang="es-ES" sz="2800" b="1" dirty="0" smtClean="0"/>
              <a:t>La </a:t>
            </a:r>
            <a:r>
              <a:rPr lang="es-ES" sz="2800" b="1" dirty="0" err="1" smtClean="0"/>
              <a:t>GpR</a:t>
            </a:r>
            <a:r>
              <a:rPr lang="es-ES" sz="2800" b="1" dirty="0" smtClean="0"/>
              <a:t> tiene como objetivos:</a:t>
            </a:r>
            <a:endParaRPr lang="es-ES" sz="2800" b="1" dirty="0"/>
          </a:p>
        </p:txBody>
      </p:sp>
    </p:spTree>
    <p:extLst>
      <p:ext uri="{BB962C8B-B14F-4D97-AF65-F5344CB8AC3E}">
        <p14:creationId xmlns:p14="http://schemas.microsoft.com/office/powerpoint/2010/main" val="25736747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593901" y="188640"/>
            <a:ext cx="7434483" cy="1200329"/>
          </a:xfrm>
          <a:prstGeom prst="rect">
            <a:avLst/>
          </a:prstGeom>
          <a:gradFill flip="none" rotWithShape="1">
            <a:gsLst>
              <a:gs pos="0">
                <a:srgbClr val="CC0000">
                  <a:tint val="66000"/>
                  <a:satMod val="160000"/>
                </a:srgbClr>
              </a:gs>
              <a:gs pos="50000">
                <a:srgbClr val="CC0000">
                  <a:tint val="44500"/>
                  <a:satMod val="160000"/>
                </a:srgbClr>
              </a:gs>
              <a:gs pos="100000">
                <a:srgbClr val="CC0000">
                  <a:tint val="23500"/>
                  <a:satMod val="160000"/>
                </a:srgbClr>
              </a:gs>
            </a:gsLst>
            <a:lin ang="13500000" scaled="1"/>
            <a:tileRect/>
          </a:gradFill>
        </p:spPr>
        <p:txBody>
          <a:bodyPr wrap="square">
            <a:spAutoFit/>
          </a:bodyPr>
          <a:lstStyle/>
          <a:p>
            <a:pPr algn="just"/>
            <a:r>
              <a:rPr lang="es-ES" sz="2400" b="1" i="1" dirty="0" smtClean="0"/>
              <a:t>La </a:t>
            </a:r>
            <a:r>
              <a:rPr lang="es-ES" sz="2400" b="1" i="1" dirty="0" err="1"/>
              <a:t>GpR</a:t>
            </a:r>
            <a:r>
              <a:rPr lang="es-ES" sz="2400" b="1" i="1" dirty="0"/>
              <a:t> se materializa mediante un ciclo de gestión necesario para la obtención de resultados. Sus etapas son las siguientes:</a:t>
            </a:r>
          </a:p>
        </p:txBody>
      </p:sp>
      <p:sp>
        <p:nvSpPr>
          <p:cNvPr id="2" name="1 Elipse"/>
          <p:cNvSpPr/>
          <p:nvPr/>
        </p:nvSpPr>
        <p:spPr>
          <a:xfrm>
            <a:off x="2016596" y="2164710"/>
            <a:ext cx="4499620" cy="4180614"/>
          </a:xfrm>
          <a:prstGeom prst="ellipse">
            <a:avLst/>
          </a:prstGeom>
          <a:noFill/>
          <a:ln>
            <a:solidFill>
              <a:srgbClr val="FFFF00"/>
            </a:solidFill>
          </a:ln>
          <a:effectLst>
            <a:glow rad="101600">
              <a:schemeClr val="accent3">
                <a:satMod val="175000"/>
                <a:alpha val="40000"/>
              </a:schemeClr>
            </a:glow>
          </a:effectLst>
          <a:scene3d>
            <a:camera prst="obliqueTopLef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400" b="1">
              <a:solidFill>
                <a:schemeClr val="tx1"/>
              </a:solidFill>
            </a:endParaRPr>
          </a:p>
        </p:txBody>
      </p:sp>
      <p:sp>
        <p:nvSpPr>
          <p:cNvPr id="4" name="3 Elipse"/>
          <p:cNvSpPr/>
          <p:nvPr/>
        </p:nvSpPr>
        <p:spPr>
          <a:xfrm>
            <a:off x="5940152" y="2490821"/>
            <a:ext cx="1728192" cy="1764196"/>
          </a:xfrm>
          <a:prstGeom prst="ellipse">
            <a:avLst/>
          </a:prstGeom>
          <a:solidFill>
            <a:srgbClr val="FFC000"/>
          </a:solidFill>
          <a:ln>
            <a:solidFill>
              <a:srgbClr val="FFFF00"/>
            </a:solidFill>
          </a:ln>
          <a:effectLst>
            <a:glow rad="101600">
              <a:schemeClr val="accent3">
                <a:satMod val="175000"/>
                <a:alpha val="40000"/>
              </a:schemeClr>
            </a:glow>
          </a:effectLst>
          <a:scene3d>
            <a:camera prst="obliqueTopLef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Presupuesto basado en resultados</a:t>
            </a:r>
            <a:endParaRPr lang="es-ES" sz="1400" b="1" dirty="0">
              <a:solidFill>
                <a:schemeClr val="tx1"/>
              </a:solidFill>
            </a:endParaRPr>
          </a:p>
        </p:txBody>
      </p:sp>
      <p:sp>
        <p:nvSpPr>
          <p:cNvPr id="6" name="5 Elipse"/>
          <p:cNvSpPr/>
          <p:nvPr/>
        </p:nvSpPr>
        <p:spPr>
          <a:xfrm>
            <a:off x="3577475" y="1410175"/>
            <a:ext cx="1728192" cy="1764196"/>
          </a:xfrm>
          <a:prstGeom prst="ellipse">
            <a:avLst/>
          </a:prstGeom>
          <a:solidFill>
            <a:srgbClr val="00B0F0"/>
          </a:solidFill>
          <a:ln>
            <a:solidFill>
              <a:srgbClr val="FFFF00"/>
            </a:solidFill>
          </a:ln>
          <a:effectLst>
            <a:glow rad="101600">
              <a:schemeClr val="accent3">
                <a:satMod val="175000"/>
                <a:alpha val="40000"/>
              </a:schemeClr>
            </a:glow>
          </a:effectLst>
          <a:scene3d>
            <a:camera prst="obliqueTopLef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Planeación orientada a resultados</a:t>
            </a:r>
            <a:endParaRPr lang="es-ES" sz="1400" b="1" dirty="0">
              <a:solidFill>
                <a:schemeClr val="tx1"/>
              </a:solidFill>
            </a:endParaRPr>
          </a:p>
        </p:txBody>
      </p:sp>
      <p:sp>
        <p:nvSpPr>
          <p:cNvPr id="7" name="6 Elipse"/>
          <p:cNvSpPr/>
          <p:nvPr/>
        </p:nvSpPr>
        <p:spPr>
          <a:xfrm>
            <a:off x="1229378" y="2449258"/>
            <a:ext cx="1728192" cy="1764196"/>
          </a:xfrm>
          <a:prstGeom prst="ellipse">
            <a:avLst/>
          </a:prstGeom>
          <a:solidFill>
            <a:srgbClr val="C00000"/>
          </a:solidFill>
          <a:ln>
            <a:solidFill>
              <a:srgbClr val="FFFF00"/>
            </a:solidFill>
          </a:ln>
          <a:effectLst>
            <a:glow rad="101600">
              <a:schemeClr val="accent3">
                <a:satMod val="175000"/>
                <a:alpha val="40000"/>
              </a:schemeClr>
            </a:glow>
          </a:effectLst>
          <a:scene3d>
            <a:camera prst="obliqueTopLef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Seguimiento y evaluación</a:t>
            </a:r>
            <a:endParaRPr lang="es-ES" sz="1400" b="1" dirty="0">
              <a:solidFill>
                <a:schemeClr val="tx1"/>
              </a:solidFill>
            </a:endParaRPr>
          </a:p>
        </p:txBody>
      </p:sp>
      <p:sp>
        <p:nvSpPr>
          <p:cNvPr id="8" name="7 Elipse"/>
          <p:cNvSpPr/>
          <p:nvPr/>
        </p:nvSpPr>
        <p:spPr>
          <a:xfrm>
            <a:off x="5277423" y="4869160"/>
            <a:ext cx="1728192" cy="1764196"/>
          </a:xfrm>
          <a:prstGeom prst="ellipse">
            <a:avLst/>
          </a:prstGeom>
          <a:solidFill>
            <a:srgbClr val="00B050"/>
          </a:solidFill>
          <a:ln>
            <a:solidFill>
              <a:srgbClr val="FFFF00"/>
            </a:solidFill>
          </a:ln>
          <a:effectLst>
            <a:glow rad="101600">
              <a:schemeClr val="accent3">
                <a:satMod val="175000"/>
                <a:alpha val="40000"/>
              </a:schemeClr>
            </a:glow>
          </a:effectLst>
          <a:scene3d>
            <a:camera prst="obliqueTopLef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Gestión financiera, auditoría y </a:t>
            </a:r>
            <a:r>
              <a:rPr lang="es-ES" sz="1400" b="1" dirty="0" err="1" smtClean="0">
                <a:solidFill>
                  <a:schemeClr val="tx1"/>
                </a:solidFill>
              </a:rPr>
              <a:t>adm¿quisiciones</a:t>
            </a:r>
            <a:endParaRPr lang="es-ES" sz="1400" b="1" dirty="0">
              <a:solidFill>
                <a:schemeClr val="tx1"/>
              </a:solidFill>
            </a:endParaRPr>
          </a:p>
        </p:txBody>
      </p:sp>
      <p:sp>
        <p:nvSpPr>
          <p:cNvPr id="9" name="8 Elipse"/>
          <p:cNvSpPr/>
          <p:nvPr/>
        </p:nvSpPr>
        <p:spPr>
          <a:xfrm>
            <a:off x="2093474" y="4869160"/>
            <a:ext cx="1728192" cy="1764196"/>
          </a:xfrm>
          <a:prstGeom prst="ellipse">
            <a:avLst/>
          </a:prstGeom>
          <a:solidFill>
            <a:srgbClr val="7030A0"/>
          </a:solidFill>
          <a:ln>
            <a:solidFill>
              <a:srgbClr val="FFFF00"/>
            </a:solidFill>
          </a:ln>
          <a:effectLst>
            <a:glow rad="101600">
              <a:schemeClr val="accent3">
                <a:satMod val="175000"/>
                <a:alpha val="40000"/>
              </a:schemeClr>
            </a:glow>
          </a:effectLst>
          <a:scene3d>
            <a:camera prst="obliqueTopLeft"/>
            <a:lightRig rig="threePt" dir="t"/>
          </a:scene3d>
          <a:sp3d>
            <a:bevelT w="152400" h="50800"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err="1" smtClean="0">
                <a:solidFill>
                  <a:schemeClr val="tx1"/>
                </a:solidFill>
              </a:rPr>
              <a:t>Gestion</a:t>
            </a:r>
            <a:r>
              <a:rPr lang="es-ES" sz="1400" b="1" dirty="0" smtClean="0">
                <a:solidFill>
                  <a:schemeClr val="tx1"/>
                </a:solidFill>
              </a:rPr>
              <a:t> de programas y proyectos</a:t>
            </a:r>
            <a:endParaRPr lang="es-ES" sz="1400" b="1" dirty="0">
              <a:solidFill>
                <a:schemeClr val="tx1"/>
              </a:solidFill>
            </a:endParaRPr>
          </a:p>
        </p:txBody>
      </p:sp>
      <p:sp>
        <p:nvSpPr>
          <p:cNvPr id="5" name="4 CuadroTexto"/>
          <p:cNvSpPr txBox="1"/>
          <p:nvPr/>
        </p:nvSpPr>
        <p:spPr>
          <a:xfrm>
            <a:off x="3073419" y="3805994"/>
            <a:ext cx="2736303" cy="523220"/>
          </a:xfrm>
          <a:prstGeom prst="rect">
            <a:avLst/>
          </a:prstGeom>
          <a:noFill/>
          <a:ln>
            <a:solidFill>
              <a:srgbClr val="FFFF00"/>
            </a:solidFill>
          </a:ln>
          <a:effectLst>
            <a:glow rad="101600">
              <a:schemeClr val="accent3">
                <a:satMod val="175000"/>
                <a:alpha val="40000"/>
              </a:schemeClr>
            </a:glow>
          </a:effectLst>
          <a:scene3d>
            <a:camera prst="obliqueTopLeft"/>
            <a:lightRig rig="threePt" dir="t"/>
          </a:scene3d>
          <a:sp3d>
            <a:bevelT w="152400" h="50800" prst="softRound"/>
          </a:sp3d>
        </p:spPr>
        <p:txBody>
          <a:bodyPr wrap="square" rtlCol="0">
            <a:spAutoFit/>
          </a:bodyPr>
          <a:lstStyle/>
          <a:p>
            <a:r>
              <a:rPr lang="es-ES" sz="2800" b="1" dirty="0" smtClean="0"/>
              <a:t>Pilares de la </a:t>
            </a:r>
            <a:r>
              <a:rPr lang="es-ES" sz="2800" b="1" dirty="0" err="1" smtClean="0"/>
              <a:t>GpR</a:t>
            </a:r>
            <a:endParaRPr lang="es-ES" sz="2800" b="1" dirty="0"/>
          </a:p>
        </p:txBody>
      </p:sp>
    </p:spTree>
    <p:extLst>
      <p:ext uri="{BB962C8B-B14F-4D97-AF65-F5344CB8AC3E}">
        <p14:creationId xmlns:p14="http://schemas.microsoft.com/office/powerpoint/2010/main" val="14493434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yacencia">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yacencia">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701</TotalTime>
  <Words>1968</Words>
  <Application>Microsoft Office PowerPoint</Application>
  <PresentationFormat>Presentación en pantalla (4:3)</PresentationFormat>
  <Paragraphs>174</Paragraphs>
  <Slides>22</Slides>
  <Notes>0</Notes>
  <HiddenSlides>0</HiddenSlides>
  <MMClips>0</MMClips>
  <ScaleCrop>false</ScaleCrop>
  <HeadingPairs>
    <vt:vector size="4" baseType="variant">
      <vt:variant>
        <vt:lpstr>Tema</vt:lpstr>
      </vt:variant>
      <vt:variant>
        <vt:i4>1</vt:i4>
      </vt:variant>
      <vt:variant>
        <vt:lpstr>Títulos de diapositiva</vt:lpstr>
      </vt:variant>
      <vt:variant>
        <vt:i4>22</vt:i4>
      </vt:variant>
    </vt:vector>
  </HeadingPairs>
  <TitlesOfParts>
    <vt:vector size="23" baseType="lpstr">
      <vt:lpstr>Adyacencia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ROBERTO CONSULTORIA</dc:creator>
  <cp:lastModifiedBy>ROBERTO CONSULTORIA</cp:lastModifiedBy>
  <cp:revision>50</cp:revision>
  <dcterms:created xsi:type="dcterms:W3CDTF">2015-10-25T23:00:26Z</dcterms:created>
  <dcterms:modified xsi:type="dcterms:W3CDTF">2015-10-27T14:06:30Z</dcterms:modified>
</cp:coreProperties>
</file>