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72" r:id="rId3"/>
    <p:sldId id="258" r:id="rId4"/>
    <p:sldId id="273" r:id="rId5"/>
    <p:sldId id="275" r:id="rId6"/>
    <p:sldId id="276" r:id="rId7"/>
    <p:sldId id="277" r:id="rId8"/>
    <p:sldId id="278" r:id="rId9"/>
    <p:sldId id="271" r:id="rId10"/>
    <p:sldId id="264" r:id="rId11"/>
    <p:sldId id="274" r:id="rId12"/>
    <p:sldId id="267" r:id="rId13"/>
    <p:sldId id="265" r:id="rId14"/>
    <p:sldId id="260" r:id="rId15"/>
    <p:sldId id="262"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82" d="100"/>
          <a:sy n="82" d="100"/>
        </p:scale>
        <p:origin x="-2408" y="-5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CCA9A7-2E46-5D42-8B6F-10A580488CE2}" type="datetimeFigureOut">
              <a:rPr lang="en-US" smtClean="0"/>
              <a:t>27/10/15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8888A3-E681-3E4B-B090-2B63F9C0B41B}" type="slidenum">
              <a:rPr lang="en-US" smtClean="0"/>
              <a:t>‹#›</a:t>
            </a:fld>
            <a:endParaRPr lang="en-US"/>
          </a:p>
        </p:txBody>
      </p:sp>
    </p:spTree>
    <p:extLst>
      <p:ext uri="{BB962C8B-B14F-4D97-AF65-F5344CB8AC3E}">
        <p14:creationId xmlns:p14="http://schemas.microsoft.com/office/powerpoint/2010/main" val="29096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Date Placeholder 3"/>
          <p:cNvSpPr>
            <a:spLocks noGrp="1"/>
          </p:cNvSpPr>
          <p:nvPr>
            <p:ph type="dt" sz="half" idx="10"/>
          </p:nvPr>
        </p:nvSpPr>
        <p:spPr/>
        <p:txBody>
          <a:bodyPr/>
          <a:lstStyle/>
          <a:p>
            <a:fld id="{24CCA9A7-2E46-5D42-8B6F-10A580488CE2}" type="datetimeFigureOut">
              <a:rPr lang="en-US" smtClean="0"/>
              <a:t>27/10/15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8888A3-E681-3E4B-B090-2B63F9C0B41B}" type="slidenum">
              <a:rPr lang="en-US" smtClean="0"/>
              <a:t>‹#›</a:t>
            </a:fld>
            <a:endParaRPr lang="en-US"/>
          </a:p>
        </p:txBody>
      </p:sp>
    </p:spTree>
    <p:extLst>
      <p:ext uri="{BB962C8B-B14F-4D97-AF65-F5344CB8AC3E}">
        <p14:creationId xmlns:p14="http://schemas.microsoft.com/office/powerpoint/2010/main" val="4031472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_tradnl"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Date Placeholder 3"/>
          <p:cNvSpPr>
            <a:spLocks noGrp="1"/>
          </p:cNvSpPr>
          <p:nvPr>
            <p:ph type="dt" sz="half" idx="10"/>
          </p:nvPr>
        </p:nvSpPr>
        <p:spPr/>
        <p:txBody>
          <a:bodyPr/>
          <a:lstStyle/>
          <a:p>
            <a:fld id="{24CCA9A7-2E46-5D42-8B6F-10A580488CE2}" type="datetimeFigureOut">
              <a:rPr lang="en-US" smtClean="0"/>
              <a:t>27/10/15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8888A3-E681-3E4B-B090-2B63F9C0B41B}" type="slidenum">
              <a:rPr lang="en-US" smtClean="0"/>
              <a:t>‹#›</a:t>
            </a:fld>
            <a:endParaRPr lang="en-US"/>
          </a:p>
        </p:txBody>
      </p:sp>
    </p:spTree>
    <p:extLst>
      <p:ext uri="{BB962C8B-B14F-4D97-AF65-F5344CB8AC3E}">
        <p14:creationId xmlns:p14="http://schemas.microsoft.com/office/powerpoint/2010/main" val="2131580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idx="1"/>
          </p:nvPr>
        </p:nvSpPr>
        <p:spPr/>
        <p:txBody>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Date Placeholder 3"/>
          <p:cNvSpPr>
            <a:spLocks noGrp="1"/>
          </p:cNvSpPr>
          <p:nvPr>
            <p:ph type="dt" sz="half" idx="10"/>
          </p:nvPr>
        </p:nvSpPr>
        <p:spPr/>
        <p:txBody>
          <a:bodyPr/>
          <a:lstStyle/>
          <a:p>
            <a:fld id="{24CCA9A7-2E46-5D42-8B6F-10A580488CE2}" type="datetimeFigureOut">
              <a:rPr lang="en-US" smtClean="0"/>
              <a:t>27/10/15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8888A3-E681-3E4B-B090-2B63F9C0B41B}" type="slidenum">
              <a:rPr lang="en-US" smtClean="0"/>
              <a:t>‹#›</a:t>
            </a:fld>
            <a:endParaRPr lang="en-US"/>
          </a:p>
        </p:txBody>
      </p:sp>
    </p:spTree>
    <p:extLst>
      <p:ext uri="{BB962C8B-B14F-4D97-AF65-F5344CB8AC3E}">
        <p14:creationId xmlns:p14="http://schemas.microsoft.com/office/powerpoint/2010/main" val="3780557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_tradnl"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Click to edit Master text styles</a:t>
            </a:r>
          </a:p>
        </p:txBody>
      </p:sp>
      <p:sp>
        <p:nvSpPr>
          <p:cNvPr id="4" name="Date Placeholder 3"/>
          <p:cNvSpPr>
            <a:spLocks noGrp="1"/>
          </p:cNvSpPr>
          <p:nvPr>
            <p:ph type="dt" sz="half" idx="10"/>
          </p:nvPr>
        </p:nvSpPr>
        <p:spPr/>
        <p:txBody>
          <a:bodyPr/>
          <a:lstStyle/>
          <a:p>
            <a:fld id="{24CCA9A7-2E46-5D42-8B6F-10A580488CE2}" type="datetimeFigureOut">
              <a:rPr lang="en-US" smtClean="0"/>
              <a:t>27/10/15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8888A3-E681-3E4B-B090-2B63F9C0B41B}" type="slidenum">
              <a:rPr lang="en-US" smtClean="0"/>
              <a:t>‹#›</a:t>
            </a:fld>
            <a:endParaRPr lang="en-US"/>
          </a:p>
        </p:txBody>
      </p:sp>
    </p:spTree>
    <p:extLst>
      <p:ext uri="{BB962C8B-B14F-4D97-AF65-F5344CB8AC3E}">
        <p14:creationId xmlns:p14="http://schemas.microsoft.com/office/powerpoint/2010/main" val="3087150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5" name="Date Placeholder 4"/>
          <p:cNvSpPr>
            <a:spLocks noGrp="1"/>
          </p:cNvSpPr>
          <p:nvPr>
            <p:ph type="dt" sz="half" idx="10"/>
          </p:nvPr>
        </p:nvSpPr>
        <p:spPr/>
        <p:txBody>
          <a:bodyPr/>
          <a:lstStyle/>
          <a:p>
            <a:fld id="{24CCA9A7-2E46-5D42-8B6F-10A580488CE2}" type="datetimeFigureOut">
              <a:rPr lang="en-US" smtClean="0"/>
              <a:t>27/10/15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8888A3-E681-3E4B-B090-2B63F9C0B41B}" type="slidenum">
              <a:rPr lang="en-US" smtClean="0"/>
              <a:t>‹#›</a:t>
            </a:fld>
            <a:endParaRPr lang="en-US"/>
          </a:p>
        </p:txBody>
      </p:sp>
    </p:spTree>
    <p:extLst>
      <p:ext uri="{BB962C8B-B14F-4D97-AF65-F5344CB8AC3E}">
        <p14:creationId xmlns:p14="http://schemas.microsoft.com/office/powerpoint/2010/main" val="1807794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7" name="Date Placeholder 6"/>
          <p:cNvSpPr>
            <a:spLocks noGrp="1"/>
          </p:cNvSpPr>
          <p:nvPr>
            <p:ph type="dt" sz="half" idx="10"/>
          </p:nvPr>
        </p:nvSpPr>
        <p:spPr/>
        <p:txBody>
          <a:bodyPr/>
          <a:lstStyle/>
          <a:p>
            <a:fld id="{24CCA9A7-2E46-5D42-8B6F-10A580488CE2}" type="datetimeFigureOut">
              <a:rPr lang="en-US" smtClean="0"/>
              <a:t>27/10/15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8888A3-E681-3E4B-B090-2B63F9C0B41B}" type="slidenum">
              <a:rPr lang="en-US" smtClean="0"/>
              <a:t>‹#›</a:t>
            </a:fld>
            <a:endParaRPr lang="en-US"/>
          </a:p>
        </p:txBody>
      </p:sp>
    </p:spTree>
    <p:extLst>
      <p:ext uri="{BB962C8B-B14F-4D97-AF65-F5344CB8AC3E}">
        <p14:creationId xmlns:p14="http://schemas.microsoft.com/office/powerpoint/2010/main" val="1107887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Date Placeholder 2"/>
          <p:cNvSpPr>
            <a:spLocks noGrp="1"/>
          </p:cNvSpPr>
          <p:nvPr>
            <p:ph type="dt" sz="half" idx="10"/>
          </p:nvPr>
        </p:nvSpPr>
        <p:spPr/>
        <p:txBody>
          <a:bodyPr/>
          <a:lstStyle/>
          <a:p>
            <a:fld id="{24CCA9A7-2E46-5D42-8B6F-10A580488CE2}" type="datetimeFigureOut">
              <a:rPr lang="en-US" smtClean="0"/>
              <a:t>27/10/15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8888A3-E681-3E4B-B090-2B63F9C0B41B}" type="slidenum">
              <a:rPr lang="en-US" smtClean="0"/>
              <a:t>‹#›</a:t>
            </a:fld>
            <a:endParaRPr lang="en-US"/>
          </a:p>
        </p:txBody>
      </p:sp>
    </p:spTree>
    <p:extLst>
      <p:ext uri="{BB962C8B-B14F-4D97-AF65-F5344CB8AC3E}">
        <p14:creationId xmlns:p14="http://schemas.microsoft.com/office/powerpoint/2010/main" val="2593244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CCA9A7-2E46-5D42-8B6F-10A580488CE2}" type="datetimeFigureOut">
              <a:rPr lang="en-US" smtClean="0"/>
              <a:t>27/10/15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8888A3-E681-3E4B-B090-2B63F9C0B41B}" type="slidenum">
              <a:rPr lang="en-US" smtClean="0"/>
              <a:t>‹#›</a:t>
            </a:fld>
            <a:endParaRPr lang="en-US"/>
          </a:p>
        </p:txBody>
      </p:sp>
    </p:spTree>
    <p:extLst>
      <p:ext uri="{BB962C8B-B14F-4D97-AF65-F5344CB8AC3E}">
        <p14:creationId xmlns:p14="http://schemas.microsoft.com/office/powerpoint/2010/main" val="2928867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_tradnl"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p:txBody>
          <a:bodyPr/>
          <a:lstStyle/>
          <a:p>
            <a:fld id="{24CCA9A7-2E46-5D42-8B6F-10A580488CE2}" type="datetimeFigureOut">
              <a:rPr lang="en-US" smtClean="0"/>
              <a:t>27/10/15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8888A3-E681-3E4B-B090-2B63F9C0B41B}" type="slidenum">
              <a:rPr lang="en-US" smtClean="0"/>
              <a:t>‹#›</a:t>
            </a:fld>
            <a:endParaRPr lang="en-US"/>
          </a:p>
        </p:txBody>
      </p:sp>
    </p:spTree>
    <p:extLst>
      <p:ext uri="{BB962C8B-B14F-4D97-AF65-F5344CB8AC3E}">
        <p14:creationId xmlns:p14="http://schemas.microsoft.com/office/powerpoint/2010/main" val="1457034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_tradnl"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p:txBody>
          <a:bodyPr/>
          <a:lstStyle/>
          <a:p>
            <a:fld id="{24CCA9A7-2E46-5D42-8B6F-10A580488CE2}" type="datetimeFigureOut">
              <a:rPr lang="en-US" smtClean="0"/>
              <a:t>27/10/15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8888A3-E681-3E4B-B090-2B63F9C0B41B}" type="slidenum">
              <a:rPr lang="en-US" smtClean="0"/>
              <a:t>‹#›</a:t>
            </a:fld>
            <a:endParaRPr lang="en-US"/>
          </a:p>
        </p:txBody>
      </p:sp>
    </p:spTree>
    <p:extLst>
      <p:ext uri="{BB962C8B-B14F-4D97-AF65-F5344CB8AC3E}">
        <p14:creationId xmlns:p14="http://schemas.microsoft.com/office/powerpoint/2010/main" val="38884167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CCA9A7-2E46-5D42-8B6F-10A580488CE2}" type="datetimeFigureOut">
              <a:rPr lang="en-US" smtClean="0"/>
              <a:t>27/10/15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8888A3-E681-3E4B-B090-2B63F9C0B41B}" type="slidenum">
              <a:rPr lang="en-US" smtClean="0"/>
              <a:t>‹#›</a:t>
            </a:fld>
            <a:endParaRPr lang="en-US"/>
          </a:p>
        </p:txBody>
      </p:sp>
    </p:spTree>
    <p:extLst>
      <p:ext uri="{BB962C8B-B14F-4D97-AF65-F5344CB8AC3E}">
        <p14:creationId xmlns:p14="http://schemas.microsoft.com/office/powerpoint/2010/main" val="66685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file:///\\localhost\Users\LUPITAMARIN\Documents\Macintosh%20HD:Users:LUPITAMARIN:Documents:Act.%203.%20Gestion%20de%20Resultados.%20Ing.%20Guadalupe%20Morales%20Marin.docx!OLE_LINK1" TargetMode="External"/><Relationship Id="rId4" Type="http://schemas.openxmlformats.org/officeDocument/2006/relationships/image" Target="../media/image1.emf"/><Relationship Id="rId5" Type="http://schemas.openxmlformats.org/officeDocument/2006/relationships/image" Target="../media/image2.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oneval.gob.mx/" TargetMode="Externa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1429937237"/>
              </p:ext>
            </p:extLst>
          </p:nvPr>
        </p:nvGraphicFramePr>
        <p:xfrm>
          <a:off x="673853" y="84239"/>
          <a:ext cx="7788193" cy="1117600"/>
        </p:xfrm>
        <a:graphic>
          <a:graphicData uri="http://schemas.openxmlformats.org/presentationml/2006/ole">
            <mc:AlternateContent xmlns:mc="http://schemas.openxmlformats.org/markup-compatibility/2006">
              <mc:Choice xmlns:v="urn:schemas-microsoft-com:vml" Requires="v">
                <p:oleObj spid="_x0000_s1072" name="Document" r:id="rId3" imgW="5613400" imgH="1117600" progId="Word.Document.12">
                  <p:link updateAutomatic="1"/>
                </p:oleObj>
              </mc:Choice>
              <mc:Fallback>
                <p:oleObj name="Document" r:id="rId3" imgW="5613400" imgH="1117600" progId="Word.Document.12">
                  <p:link updateAutomatic="1"/>
                  <p:pic>
                    <p:nvPicPr>
                      <p:cNvPr id="0" name=""/>
                      <p:cNvPicPr/>
                      <p:nvPr/>
                    </p:nvPicPr>
                    <p:blipFill>
                      <a:blip r:embed="rId4"/>
                      <a:stretch>
                        <a:fillRect/>
                      </a:stretch>
                    </p:blipFill>
                    <p:spPr>
                      <a:xfrm>
                        <a:off x="673853" y="84239"/>
                        <a:ext cx="7788193" cy="1117600"/>
                      </a:xfrm>
                      <a:prstGeom prst="rect">
                        <a:avLst/>
                      </a:prstGeom>
                    </p:spPr>
                  </p:pic>
                </p:oleObj>
              </mc:Fallback>
            </mc:AlternateContent>
          </a:graphicData>
        </a:graphic>
      </p:graphicFrame>
      <p:sp>
        <p:nvSpPr>
          <p:cNvPr id="5" name="TextBox 4"/>
          <p:cNvSpPr txBox="1"/>
          <p:nvPr/>
        </p:nvSpPr>
        <p:spPr>
          <a:xfrm>
            <a:off x="764565" y="1437821"/>
            <a:ext cx="7477184" cy="5447644"/>
          </a:xfrm>
          <a:prstGeom prst="rect">
            <a:avLst/>
          </a:prstGeom>
          <a:noFill/>
        </p:spPr>
        <p:txBody>
          <a:bodyPr wrap="square" rtlCol="0">
            <a:spAutoFit/>
          </a:bodyPr>
          <a:lstStyle/>
          <a:p>
            <a:pPr algn="ctr"/>
            <a:r>
              <a:rPr lang="es-ES_tradnl" sz="1200" cap="all" dirty="0" smtClean="0">
                <a:latin typeface="Arial"/>
                <a:cs typeface="Arial"/>
              </a:rPr>
              <a:t>PRODUCTO INTEGRADOR</a:t>
            </a:r>
            <a:endParaRPr lang="es-ES_tradnl" sz="1200" dirty="0">
              <a:latin typeface="Arial"/>
              <a:cs typeface="Arial"/>
            </a:endParaRPr>
          </a:p>
          <a:p>
            <a:pPr algn="ctr"/>
            <a:r>
              <a:rPr lang="en-US" sz="1200" b="1" dirty="0" smtClean="0">
                <a:latin typeface="Arial"/>
                <a:cs typeface="Arial"/>
              </a:rPr>
              <a:t>“Cruzada Nacional contra el Hambre ”</a:t>
            </a:r>
            <a:endParaRPr lang="es-ES_tradnl" sz="1200" dirty="0">
              <a:latin typeface="Arial"/>
              <a:cs typeface="Arial"/>
            </a:endParaRPr>
          </a:p>
          <a:p>
            <a:endParaRPr lang="es-ES_tradnl" sz="1200" dirty="0">
              <a:latin typeface="Arial"/>
              <a:cs typeface="Arial"/>
            </a:endParaRPr>
          </a:p>
          <a:p>
            <a:r>
              <a:rPr lang="es-ES_tradnl" sz="1200" dirty="0">
                <a:latin typeface="Arial"/>
                <a:cs typeface="Arial"/>
              </a:rPr>
              <a:t> </a:t>
            </a:r>
            <a:endParaRPr lang="es-ES_tradnl" sz="1200" dirty="0" smtClean="0">
              <a:latin typeface="Arial"/>
              <a:cs typeface="Arial"/>
            </a:endParaRPr>
          </a:p>
          <a:p>
            <a:endParaRPr lang="es-ES_tradnl" sz="1200" dirty="0">
              <a:latin typeface="Arial"/>
              <a:cs typeface="Arial"/>
            </a:endParaRPr>
          </a:p>
          <a:p>
            <a:r>
              <a:rPr lang="es-ES_tradnl" sz="1200" dirty="0">
                <a:latin typeface="Arial"/>
                <a:cs typeface="Arial"/>
              </a:rPr>
              <a:t> </a:t>
            </a:r>
          </a:p>
          <a:p>
            <a:pPr algn="ctr"/>
            <a:endParaRPr lang="es-ES_tradnl" sz="1200" b="1" dirty="0" smtClean="0">
              <a:latin typeface="Arial"/>
              <a:cs typeface="Arial"/>
            </a:endParaRPr>
          </a:p>
          <a:p>
            <a:pPr algn="ctr"/>
            <a:endParaRPr lang="es-ES_tradnl" sz="1200" b="1" dirty="0">
              <a:latin typeface="Arial"/>
              <a:cs typeface="Arial"/>
            </a:endParaRPr>
          </a:p>
          <a:p>
            <a:pPr algn="ctr"/>
            <a:endParaRPr lang="es-ES_tradnl" sz="1200" b="1" dirty="0" smtClean="0">
              <a:latin typeface="Arial"/>
              <a:cs typeface="Arial"/>
            </a:endParaRPr>
          </a:p>
          <a:p>
            <a:pPr algn="ctr"/>
            <a:endParaRPr lang="es-ES_tradnl" sz="1200" b="1" dirty="0">
              <a:latin typeface="Arial"/>
              <a:cs typeface="Arial"/>
            </a:endParaRPr>
          </a:p>
          <a:p>
            <a:pPr algn="ctr"/>
            <a:endParaRPr lang="es-ES_tradnl" sz="1200" b="1" dirty="0" smtClean="0">
              <a:latin typeface="Arial"/>
              <a:cs typeface="Arial"/>
            </a:endParaRPr>
          </a:p>
          <a:p>
            <a:pPr algn="ctr"/>
            <a:endParaRPr lang="es-ES_tradnl" sz="1200" b="1" dirty="0">
              <a:latin typeface="Arial"/>
              <a:cs typeface="Arial"/>
            </a:endParaRPr>
          </a:p>
          <a:p>
            <a:pPr algn="ctr"/>
            <a:endParaRPr lang="es-ES_tradnl" sz="1200" b="1" dirty="0" smtClean="0">
              <a:latin typeface="Arial"/>
              <a:cs typeface="Arial"/>
            </a:endParaRPr>
          </a:p>
          <a:p>
            <a:pPr algn="ctr"/>
            <a:r>
              <a:rPr lang="es-ES_tradnl" sz="1200" b="1" dirty="0" smtClean="0">
                <a:latin typeface="Arial"/>
                <a:cs typeface="Arial"/>
              </a:rPr>
              <a:t>Nombre </a:t>
            </a:r>
            <a:r>
              <a:rPr lang="es-ES_tradnl" sz="1200" b="1" dirty="0">
                <a:latin typeface="Arial"/>
                <a:cs typeface="Arial"/>
              </a:rPr>
              <a:t>del alumno:</a:t>
            </a:r>
            <a:endParaRPr lang="es-ES_tradnl" sz="1200" dirty="0">
              <a:latin typeface="Arial"/>
              <a:cs typeface="Arial"/>
            </a:endParaRPr>
          </a:p>
          <a:p>
            <a:pPr algn="ctr"/>
            <a:r>
              <a:rPr lang="es-ES_tradnl" sz="1200" dirty="0">
                <a:latin typeface="Arial"/>
                <a:cs typeface="Arial"/>
              </a:rPr>
              <a:t>Guadalupe Morales </a:t>
            </a:r>
            <a:r>
              <a:rPr lang="es-ES_tradnl" sz="1200" dirty="0" smtClean="0">
                <a:latin typeface="Arial"/>
                <a:cs typeface="Arial"/>
              </a:rPr>
              <a:t>Marín</a:t>
            </a:r>
          </a:p>
          <a:p>
            <a:pPr algn="ctr"/>
            <a:endParaRPr lang="es-ES_tradnl" sz="1200" dirty="0">
              <a:latin typeface="Arial"/>
              <a:cs typeface="Arial"/>
            </a:endParaRPr>
          </a:p>
          <a:p>
            <a:pPr algn="ctr"/>
            <a:endParaRPr lang="es-ES_tradnl" sz="1200" dirty="0" smtClean="0">
              <a:latin typeface="Arial"/>
              <a:cs typeface="Arial"/>
            </a:endParaRPr>
          </a:p>
          <a:p>
            <a:pPr algn="ctr"/>
            <a:endParaRPr lang="es-ES_tradnl" sz="1200" dirty="0">
              <a:latin typeface="Arial"/>
              <a:cs typeface="Arial"/>
            </a:endParaRPr>
          </a:p>
          <a:p>
            <a:r>
              <a:rPr lang="es-ES_tradnl" sz="1200" b="1" dirty="0">
                <a:latin typeface="Arial"/>
                <a:cs typeface="Arial"/>
              </a:rPr>
              <a:t> </a:t>
            </a:r>
            <a:endParaRPr lang="es-ES_tradnl" sz="1200" dirty="0">
              <a:latin typeface="Arial"/>
              <a:cs typeface="Arial"/>
            </a:endParaRPr>
          </a:p>
          <a:p>
            <a:pPr algn="ctr"/>
            <a:r>
              <a:rPr lang="es-ES_tradnl" sz="1200" b="1" dirty="0">
                <a:latin typeface="Arial"/>
                <a:cs typeface="Arial"/>
              </a:rPr>
              <a:t>Nombre del Docente: </a:t>
            </a:r>
            <a:endParaRPr lang="es-ES_tradnl" sz="1200" dirty="0">
              <a:latin typeface="Arial"/>
              <a:cs typeface="Arial"/>
            </a:endParaRPr>
          </a:p>
          <a:p>
            <a:pPr algn="ctr"/>
            <a:r>
              <a:rPr lang="es-ES_tradnl" sz="1200" dirty="0" smtClean="0">
                <a:latin typeface="Arial"/>
                <a:cs typeface="Arial"/>
              </a:rPr>
              <a:t>             Mtra</a:t>
            </a:r>
            <a:r>
              <a:rPr lang="es-ES_tradnl" sz="1200" dirty="0">
                <a:latin typeface="Arial"/>
                <a:cs typeface="Arial"/>
              </a:rPr>
              <a:t>. Magda Elizabeth Jan </a:t>
            </a:r>
            <a:r>
              <a:rPr lang="es-ES_tradnl" sz="1200" dirty="0" smtClean="0">
                <a:latin typeface="Arial"/>
                <a:cs typeface="Arial"/>
              </a:rPr>
              <a:t>Argüello</a:t>
            </a:r>
            <a:r>
              <a:rPr lang="en-US" sz="1200" dirty="0" smtClean="0"/>
              <a:t>  </a:t>
            </a:r>
            <a:endParaRPr lang="es-ES_tradnl" sz="1200" dirty="0">
              <a:latin typeface="Arial"/>
              <a:cs typeface="Arial"/>
            </a:endParaRPr>
          </a:p>
          <a:p>
            <a:endParaRPr lang="es-ES_tradnl" sz="1200" dirty="0">
              <a:latin typeface="Arial"/>
              <a:cs typeface="Arial"/>
            </a:endParaRPr>
          </a:p>
          <a:p>
            <a:r>
              <a:rPr lang="es-ES_tradnl" sz="1200" dirty="0">
                <a:latin typeface="Arial"/>
                <a:cs typeface="Arial"/>
              </a:rPr>
              <a:t> </a:t>
            </a:r>
            <a:endParaRPr lang="es-ES_tradnl" sz="1200" dirty="0" smtClean="0">
              <a:latin typeface="Arial"/>
              <a:cs typeface="Arial"/>
            </a:endParaRPr>
          </a:p>
          <a:p>
            <a:endParaRPr lang="es-ES_tradnl" sz="1200" dirty="0">
              <a:latin typeface="Arial"/>
              <a:cs typeface="Arial"/>
            </a:endParaRPr>
          </a:p>
          <a:p>
            <a:pPr algn="r"/>
            <a:r>
              <a:rPr lang="es-ES_tradnl" sz="1200" dirty="0">
                <a:latin typeface="Arial"/>
                <a:cs typeface="Arial"/>
              </a:rPr>
              <a:t>Tuxtla  Gutiérrez, Chiapas; </a:t>
            </a:r>
            <a:r>
              <a:rPr lang="es-ES_tradnl" sz="1200" dirty="0" smtClean="0">
                <a:latin typeface="Arial"/>
                <a:cs typeface="Arial"/>
              </a:rPr>
              <a:t>27 </a:t>
            </a:r>
            <a:r>
              <a:rPr lang="es-ES_tradnl" sz="1200" dirty="0">
                <a:latin typeface="Arial"/>
                <a:cs typeface="Arial"/>
              </a:rPr>
              <a:t>de Octubre de 2015.</a:t>
            </a:r>
          </a:p>
          <a:p>
            <a:endParaRPr lang="en-US" sz="1200" dirty="0">
              <a:latin typeface="Arial"/>
              <a:cs typeface="Arial"/>
            </a:endParaRPr>
          </a:p>
        </p:txBody>
      </p:sp>
      <p:pic>
        <p:nvPicPr>
          <p:cNvPr id="1056" name="Picture 32"/>
          <p:cNvPicPr>
            <a:picLocks noChangeAspect="1" noChangeArrowheads="1"/>
          </p:cNvPicPr>
          <p:nvPr/>
        </p:nvPicPr>
        <p:blipFill rotWithShape="1">
          <a:blip r:embed="rId5">
            <a:extLst>
              <a:ext uri="{28A0092B-C50C-407E-A947-70E740481C1C}">
                <a14:useLocalDpi xmlns:a14="http://schemas.microsoft.com/office/drawing/2010/main" val="0"/>
              </a:ext>
            </a:extLst>
          </a:blip>
          <a:srcRect l="21710" t="51222" r="55207" b="32991"/>
          <a:stretch/>
        </p:blipFill>
        <p:spPr bwMode="auto">
          <a:xfrm>
            <a:off x="3129724" y="2333327"/>
            <a:ext cx="2746863" cy="1001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591350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908" y="175629"/>
            <a:ext cx="8052936" cy="6073917"/>
          </a:xfrm>
        </p:spPr>
        <p:txBody>
          <a:bodyPr>
            <a:noAutofit/>
          </a:bodyPr>
          <a:lstStyle/>
          <a:p>
            <a:pPr algn="just">
              <a:lnSpc>
                <a:spcPct val="150000"/>
              </a:lnSpc>
            </a:pPr>
            <a:r>
              <a:rPr lang="es-ES_tradnl" sz="1200" dirty="0">
                <a:latin typeface="Arial"/>
                <a:cs typeface="Arial"/>
              </a:rPr>
              <a:t/>
            </a:r>
            <a:br>
              <a:rPr lang="es-ES_tradnl" sz="1200" dirty="0">
                <a:latin typeface="Arial"/>
                <a:cs typeface="Arial"/>
              </a:rPr>
            </a:br>
            <a:r>
              <a:rPr lang="es-ES_tradnl" sz="1200" dirty="0">
                <a:latin typeface="Arial"/>
                <a:cs typeface="Arial"/>
              </a:rPr>
              <a:t/>
            </a:r>
            <a:br>
              <a:rPr lang="es-ES_tradnl" sz="1200" dirty="0">
                <a:latin typeface="Arial"/>
                <a:cs typeface="Arial"/>
              </a:rPr>
            </a:br>
            <a:r>
              <a:rPr lang="es-ES_tradnl" sz="1200" dirty="0">
                <a:latin typeface="Arial"/>
                <a:cs typeface="Arial"/>
              </a:rPr>
              <a:t/>
            </a:r>
            <a:br>
              <a:rPr lang="es-ES_tradnl" sz="1200" dirty="0">
                <a:latin typeface="Arial"/>
                <a:cs typeface="Arial"/>
              </a:rPr>
            </a:br>
            <a:r>
              <a:rPr lang="es-ES_tradnl" sz="1200" dirty="0" smtClean="0">
                <a:latin typeface="Arial"/>
                <a:cs typeface="Arial"/>
              </a:rPr>
              <a:t/>
            </a:r>
            <a:br>
              <a:rPr lang="es-ES_tradnl" sz="1200" dirty="0" smtClean="0">
                <a:latin typeface="Arial"/>
                <a:cs typeface="Arial"/>
              </a:rPr>
            </a:br>
            <a:r>
              <a:rPr lang="es-ES_tradnl" sz="1200" dirty="0" smtClean="0">
                <a:latin typeface="Arial"/>
                <a:cs typeface="Arial"/>
              </a:rPr>
              <a:t>Como </a:t>
            </a:r>
            <a:r>
              <a:rPr lang="es-ES_tradnl" sz="1200" dirty="0">
                <a:latin typeface="Arial"/>
                <a:cs typeface="Arial"/>
              </a:rPr>
              <a:t>un compromiso con la </a:t>
            </a:r>
            <a:r>
              <a:rPr lang="es-ES_tradnl" sz="1200" b="1" dirty="0">
                <a:latin typeface="Arial"/>
                <a:cs typeface="Arial"/>
              </a:rPr>
              <a:t>transparencia y la </a:t>
            </a:r>
            <a:r>
              <a:rPr lang="es-ES_tradnl" sz="1200" b="1" dirty="0" smtClean="0">
                <a:latin typeface="Arial"/>
                <a:cs typeface="Arial"/>
              </a:rPr>
              <a:t>rendición </a:t>
            </a:r>
            <a:r>
              <a:rPr lang="es-ES_tradnl" sz="1200" b="1" dirty="0">
                <a:latin typeface="Arial"/>
                <a:cs typeface="Arial"/>
              </a:rPr>
              <a:t>de cuentas</a:t>
            </a:r>
            <a:r>
              <a:rPr lang="es-ES_tradnl" sz="1200" dirty="0">
                <a:latin typeface="Arial"/>
                <a:cs typeface="Arial"/>
              </a:rPr>
              <a:t>, y debido a la necesidad que conlleva conocer de forma permanente el impacto de la </a:t>
            </a:r>
            <a:r>
              <a:rPr lang="es-ES_tradnl" sz="1200" dirty="0" smtClean="0">
                <a:latin typeface="Arial"/>
                <a:cs typeface="Arial"/>
              </a:rPr>
              <a:t>política </a:t>
            </a:r>
            <a:r>
              <a:rPr lang="es-ES_tradnl" sz="1200" dirty="0">
                <a:latin typeface="Arial"/>
                <a:cs typeface="Arial"/>
              </a:rPr>
              <a:t>social del Gobierno de la </a:t>
            </a:r>
            <a:r>
              <a:rPr lang="es-ES_tradnl" sz="1200" dirty="0" smtClean="0">
                <a:latin typeface="Arial"/>
                <a:cs typeface="Arial"/>
              </a:rPr>
              <a:t>República </a:t>
            </a:r>
            <a:r>
              <a:rPr lang="es-ES_tradnl" sz="1200" dirty="0">
                <a:latin typeface="Arial"/>
                <a:cs typeface="Arial"/>
              </a:rPr>
              <a:t>pero, sobre todo por la urgencia de atender a las millones de familias mexicanas que se encuentran en </a:t>
            </a:r>
            <a:r>
              <a:rPr lang="es-ES_tradnl" sz="1200" dirty="0" smtClean="0">
                <a:latin typeface="Arial"/>
                <a:cs typeface="Arial"/>
              </a:rPr>
              <a:t>situación </a:t>
            </a:r>
            <a:r>
              <a:rPr lang="es-ES_tradnl" sz="1200" dirty="0">
                <a:latin typeface="Arial"/>
                <a:cs typeface="Arial"/>
              </a:rPr>
              <a:t>de pobreza extrema y carencia alimentaria, el Coneval, a solicitud expresa de Sedesol, diseñó y puso en marcha la Encuesta Panel para el Monitoreo de Indicadores de la Cruzada Nacional Contra el Hambre. Los resultados de la Encuesta Panel fueron publicados el 17 de agosto de 2015. </a:t>
            </a:r>
            <a:br>
              <a:rPr lang="es-ES_tradnl" sz="1200" dirty="0">
                <a:latin typeface="Arial"/>
                <a:cs typeface="Arial"/>
              </a:rPr>
            </a:br>
            <a:r>
              <a:rPr lang="es-ES_tradnl" sz="1200" dirty="0" smtClean="0">
                <a:latin typeface="Arial"/>
                <a:cs typeface="Arial"/>
              </a:rPr>
              <a:t/>
            </a:r>
            <a:br>
              <a:rPr lang="es-ES_tradnl" sz="1200" dirty="0" smtClean="0">
                <a:latin typeface="Arial"/>
                <a:cs typeface="Arial"/>
              </a:rPr>
            </a:br>
            <a:r>
              <a:rPr lang="es-ES_tradnl" sz="1200" dirty="0" smtClean="0">
                <a:latin typeface="Arial"/>
                <a:cs typeface="Arial"/>
              </a:rPr>
              <a:t>La </a:t>
            </a:r>
            <a:r>
              <a:rPr lang="es-ES_tradnl" sz="1200" dirty="0">
                <a:latin typeface="Arial"/>
                <a:cs typeface="Arial"/>
              </a:rPr>
              <a:t>Encuesta Panel para el Monitoreo de Indicadores de la Cruzada Nacional Contra el Hambre tiene la finalidad de obtener </a:t>
            </a:r>
            <a:r>
              <a:rPr lang="es-ES_tradnl" sz="1200" dirty="0" smtClean="0">
                <a:latin typeface="Arial"/>
                <a:cs typeface="Arial"/>
              </a:rPr>
              <a:t>información estadística </a:t>
            </a:r>
            <a:r>
              <a:rPr lang="es-ES_tradnl" sz="1200" dirty="0">
                <a:latin typeface="Arial"/>
                <a:cs typeface="Arial"/>
              </a:rPr>
              <a:t>precisa y actualizada sobre cada uno de los seis indicadores de carencias sociales. </a:t>
            </a:r>
            <a:br>
              <a:rPr lang="es-ES_tradnl" sz="1200" dirty="0">
                <a:latin typeface="Arial"/>
                <a:cs typeface="Arial"/>
              </a:rPr>
            </a:br>
            <a:r>
              <a:rPr lang="es-ES_tradnl" sz="1200" dirty="0" smtClean="0">
                <a:latin typeface="Arial"/>
                <a:cs typeface="Arial"/>
              </a:rPr>
              <a:t/>
            </a:r>
            <a:br>
              <a:rPr lang="es-ES_tradnl" sz="1200" dirty="0" smtClean="0">
                <a:latin typeface="Arial"/>
                <a:cs typeface="Arial"/>
              </a:rPr>
            </a:br>
            <a:r>
              <a:rPr lang="es-ES_tradnl" sz="1200" dirty="0">
                <a:latin typeface="Arial"/>
                <a:cs typeface="Arial"/>
              </a:rPr>
              <a:t>La Encuesta Panel para el Monitoreo de Indicadores de la Cruzada Nacional Contra el Hambre toma una muestra de 7 mil 616 hogares representativa de un total de 207 mil 578 hogares que se encuentran en los 400 municipios del </a:t>
            </a:r>
            <a:r>
              <a:rPr lang="es-ES_tradnl" sz="1200" dirty="0" smtClean="0">
                <a:latin typeface="Arial"/>
                <a:cs typeface="Arial"/>
              </a:rPr>
              <a:t>país </a:t>
            </a:r>
            <a:r>
              <a:rPr lang="es-ES_tradnl" sz="1200" dirty="0">
                <a:latin typeface="Arial"/>
                <a:cs typeface="Arial"/>
              </a:rPr>
              <a:t>en los que en una primera etapa se implementó la CNCH, abarcando un periodo de levantamiento de 15 meses, que van de enero de 2013 a junio de 2014. Está previsto que en el siguiente levantamiento se </a:t>
            </a:r>
            <a:r>
              <a:rPr lang="es-ES_tradnl" sz="1200" dirty="0" smtClean="0">
                <a:latin typeface="Arial"/>
                <a:cs typeface="Arial"/>
              </a:rPr>
              <a:t>amplíe </a:t>
            </a:r>
            <a:r>
              <a:rPr lang="es-ES_tradnl" sz="1200" dirty="0">
                <a:latin typeface="Arial"/>
                <a:cs typeface="Arial"/>
              </a:rPr>
              <a:t>la muestra y se incluya a la totalidad de los municipios que reciban los beneficios de la Cruzada. </a:t>
            </a:r>
            <a:r>
              <a:rPr lang="es-ES_tradnl" sz="1200" dirty="0" smtClean="0">
                <a:latin typeface="Arial"/>
                <a:cs typeface="Arial"/>
              </a:rPr>
              <a:t/>
            </a:r>
            <a:br>
              <a:rPr lang="es-ES_tradnl" sz="1200" dirty="0" smtClean="0">
                <a:latin typeface="Arial"/>
                <a:cs typeface="Arial"/>
              </a:rPr>
            </a:br>
            <a:r>
              <a:rPr lang="es-ES_tradnl" sz="1200" dirty="0">
                <a:latin typeface="Arial"/>
                <a:cs typeface="Arial"/>
              </a:rPr>
              <a:t/>
            </a:r>
            <a:br>
              <a:rPr lang="es-ES_tradnl" sz="1200" dirty="0">
                <a:latin typeface="Arial"/>
                <a:cs typeface="Arial"/>
              </a:rPr>
            </a:br>
            <a:r>
              <a:rPr lang="es-ES_tradnl" sz="1200" dirty="0" smtClean="0">
                <a:latin typeface="Arial"/>
                <a:cs typeface="Arial"/>
              </a:rPr>
              <a:t/>
            </a:r>
            <a:br>
              <a:rPr lang="es-ES_tradnl" sz="1200" dirty="0" smtClean="0">
                <a:latin typeface="Arial"/>
                <a:cs typeface="Arial"/>
              </a:rPr>
            </a:br>
            <a:endParaRPr lang="en-US" sz="1200" dirty="0">
              <a:latin typeface="Arial"/>
              <a:cs typeface="Arial"/>
            </a:endParaRPr>
          </a:p>
        </p:txBody>
      </p:sp>
      <p:pic>
        <p:nvPicPr>
          <p:cNvPr id="3" name="Picture 32"/>
          <p:cNvPicPr>
            <a:picLocks noChangeAspect="1" noChangeArrowheads="1"/>
          </p:cNvPicPr>
          <p:nvPr/>
        </p:nvPicPr>
        <p:blipFill rotWithShape="1">
          <a:blip r:embed="rId2">
            <a:extLst>
              <a:ext uri="{28A0092B-C50C-407E-A947-70E740481C1C}">
                <a14:useLocalDpi xmlns:a14="http://schemas.microsoft.com/office/drawing/2010/main" val="0"/>
              </a:ext>
            </a:extLst>
          </a:blip>
          <a:srcRect l="21710" t="51222" r="55207" b="32991"/>
          <a:stretch/>
        </p:blipFill>
        <p:spPr bwMode="auto">
          <a:xfrm>
            <a:off x="6397137" y="0"/>
            <a:ext cx="2746863" cy="1001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263138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442" y="0"/>
            <a:ext cx="8120494" cy="7511545"/>
          </a:xfrm>
        </p:spPr>
        <p:txBody>
          <a:bodyPr>
            <a:noAutofit/>
          </a:bodyPr>
          <a:lstStyle/>
          <a:p>
            <a:pPr algn="l">
              <a:lnSpc>
                <a:spcPct val="150000"/>
              </a:lnSpc>
            </a:pPr>
            <a:r>
              <a:rPr lang="es-ES_tradnl" sz="1200" dirty="0" smtClean="0">
                <a:latin typeface="Arial"/>
                <a:cs typeface="Arial"/>
              </a:rPr>
              <a:t>Los datos de la Encuesta Panel para el Monitoreo de Indicadores de la Cruzada Nacional Contra el Hambre nos muestran que, del período enero 2013 a junio 2014, se redujo el porcentaje de personas que padecen cada una de las siguientes seis carencias: </a:t>
            </a:r>
            <a:br>
              <a:rPr lang="es-ES_tradnl" sz="1200" dirty="0" smtClean="0">
                <a:latin typeface="Arial"/>
                <a:cs typeface="Arial"/>
              </a:rPr>
            </a:br>
            <a:r>
              <a:rPr lang="es-ES_tradnl" sz="1200" dirty="0" smtClean="0">
                <a:latin typeface="Arial"/>
                <a:cs typeface="Arial"/>
              </a:rPr>
              <a:t/>
            </a:r>
            <a:br>
              <a:rPr lang="es-ES_tradnl" sz="1200" dirty="0" smtClean="0">
                <a:latin typeface="Arial"/>
                <a:cs typeface="Arial"/>
              </a:rPr>
            </a:br>
            <a:r>
              <a:rPr lang="es-ES_tradnl" sz="1200" dirty="0" smtClean="0">
                <a:latin typeface="Arial"/>
                <a:cs typeface="Arial"/>
              </a:rPr>
              <a:t>1. Rezago educativo.</a:t>
            </a:r>
            <a:br>
              <a:rPr lang="es-ES_tradnl" sz="1200" dirty="0" smtClean="0">
                <a:latin typeface="Arial"/>
                <a:cs typeface="Arial"/>
              </a:rPr>
            </a:br>
            <a:r>
              <a:rPr lang="es-ES_tradnl" sz="1200" dirty="0" smtClean="0">
                <a:latin typeface="Arial"/>
                <a:cs typeface="Arial"/>
              </a:rPr>
              <a:t>2. Carencia por acceso a los servicios de salud.</a:t>
            </a:r>
            <a:br>
              <a:rPr lang="es-ES_tradnl" sz="1200" dirty="0" smtClean="0">
                <a:latin typeface="Arial"/>
                <a:cs typeface="Arial"/>
              </a:rPr>
            </a:br>
            <a:r>
              <a:rPr lang="es-ES_tradnl" sz="1200" dirty="0" smtClean="0">
                <a:latin typeface="Arial"/>
                <a:cs typeface="Arial"/>
              </a:rPr>
              <a:t>3. Carencia por acceso a la seguridad social.</a:t>
            </a:r>
            <a:br>
              <a:rPr lang="es-ES_tradnl" sz="1200" dirty="0" smtClean="0">
                <a:latin typeface="Arial"/>
                <a:cs typeface="Arial"/>
              </a:rPr>
            </a:br>
            <a:r>
              <a:rPr lang="es-ES_tradnl" sz="1200" dirty="0" smtClean="0">
                <a:latin typeface="Arial"/>
                <a:cs typeface="Arial"/>
              </a:rPr>
              <a:t>4. Carencia por calidad de espacios en la vivienda.</a:t>
            </a:r>
            <a:br>
              <a:rPr lang="es-ES_tradnl" sz="1200" dirty="0" smtClean="0">
                <a:latin typeface="Arial"/>
                <a:cs typeface="Arial"/>
              </a:rPr>
            </a:br>
            <a:r>
              <a:rPr lang="es-ES_tradnl" sz="1200" dirty="0" smtClean="0">
                <a:latin typeface="Arial"/>
                <a:cs typeface="Arial"/>
              </a:rPr>
              <a:t>5.  Carencia por servicios básicos en la vivienda</a:t>
            </a:r>
            <a:br>
              <a:rPr lang="es-ES_tradnl" sz="1200" dirty="0" smtClean="0">
                <a:latin typeface="Arial"/>
                <a:cs typeface="Arial"/>
              </a:rPr>
            </a:br>
            <a:r>
              <a:rPr lang="es-ES_tradnl" sz="1200" dirty="0" smtClean="0">
                <a:latin typeface="Arial"/>
                <a:cs typeface="Arial"/>
              </a:rPr>
              <a:t>6. Carencia por acceso a la alimentación</a:t>
            </a:r>
            <a:r>
              <a:rPr lang="es-ES_tradnl" sz="1300" dirty="0" smtClean="0">
                <a:latin typeface="Arial"/>
                <a:cs typeface="Arial"/>
              </a:rPr>
              <a:t/>
            </a:r>
            <a:br>
              <a:rPr lang="es-ES_tradnl" sz="1300" dirty="0" smtClean="0">
                <a:latin typeface="Arial"/>
                <a:cs typeface="Arial"/>
              </a:rPr>
            </a:br>
            <a:r>
              <a:rPr lang="es-ES_tradnl" sz="1300" dirty="0" smtClean="0">
                <a:latin typeface="Arial"/>
                <a:cs typeface="Arial"/>
              </a:rPr>
              <a:t> </a:t>
            </a:r>
            <a:br>
              <a:rPr lang="es-ES_tradnl" sz="1300" dirty="0" smtClean="0">
                <a:latin typeface="Arial"/>
                <a:cs typeface="Arial"/>
              </a:rPr>
            </a:br>
            <a:r>
              <a:rPr lang="es-ES_tradnl" sz="1200" dirty="0">
                <a:latin typeface="Arial"/>
                <a:cs typeface="Arial"/>
              </a:rPr>
              <a:t>A pesar de que los indicadores que miden las seis carencias muestran un descenso, es decir, existen menos personas con cada una de estas carencias, destacan la notable </a:t>
            </a:r>
            <a:r>
              <a:rPr lang="es-ES_tradnl" sz="1200" dirty="0" err="1">
                <a:latin typeface="Arial"/>
                <a:cs typeface="Arial"/>
              </a:rPr>
              <a:t>mejoría</a:t>
            </a:r>
            <a:r>
              <a:rPr lang="es-ES_tradnl" sz="1200" dirty="0">
                <a:latin typeface="Arial"/>
                <a:cs typeface="Arial"/>
              </a:rPr>
              <a:t> en el acceso a los servicios de salud y </a:t>
            </a:r>
            <a:r>
              <a:rPr lang="es-ES_tradnl" sz="1200" dirty="0" smtClean="0">
                <a:latin typeface="Arial"/>
                <a:cs typeface="Arial"/>
              </a:rPr>
              <a:t>la reducción de carencia por el acceso a la alimentación. </a:t>
            </a:r>
            <a:r>
              <a:rPr lang="es-ES_tradnl" sz="4000" dirty="0">
                <a:latin typeface="Arial"/>
                <a:cs typeface="Arial"/>
              </a:rPr>
              <a:t/>
            </a:r>
            <a:br>
              <a:rPr lang="es-ES_tradnl" sz="4000" dirty="0">
                <a:latin typeface="Arial"/>
                <a:cs typeface="Arial"/>
              </a:rPr>
            </a:br>
            <a:r>
              <a:rPr lang="es-ES_tradnl" sz="1200" dirty="0" smtClean="0">
                <a:latin typeface="Arial"/>
                <a:cs typeface="Arial"/>
              </a:rPr>
              <a:t>La </a:t>
            </a:r>
            <a:r>
              <a:rPr lang="es-ES_tradnl" sz="1200" dirty="0">
                <a:latin typeface="Arial"/>
                <a:cs typeface="Arial"/>
              </a:rPr>
              <a:t>carencia de acceso a servicios de salud disminuyó en 73 por ciento: es decir, tres de cada cuatro personas que en 2013 </a:t>
            </a:r>
            <a:r>
              <a:rPr lang="es-ES_tradnl" sz="1200" dirty="0" err="1">
                <a:latin typeface="Arial"/>
                <a:cs typeface="Arial"/>
              </a:rPr>
              <a:t>carecían</a:t>
            </a:r>
            <a:r>
              <a:rPr lang="es-ES_tradnl" sz="1200" dirty="0">
                <a:latin typeface="Arial"/>
                <a:cs typeface="Arial"/>
              </a:rPr>
              <a:t> de acceso a servicios de salud, en 2015 ya tienen acceso a los servicios de salud. </a:t>
            </a:r>
            <a:br>
              <a:rPr lang="es-ES_tradnl" sz="1200" dirty="0">
                <a:latin typeface="Arial"/>
                <a:cs typeface="Arial"/>
              </a:rPr>
            </a:br>
            <a:endParaRPr lang="en-US" dirty="0"/>
          </a:p>
        </p:txBody>
      </p:sp>
      <p:pic>
        <p:nvPicPr>
          <p:cNvPr id="3" name="Picture 32"/>
          <p:cNvPicPr>
            <a:picLocks noChangeAspect="1" noChangeArrowheads="1"/>
          </p:cNvPicPr>
          <p:nvPr/>
        </p:nvPicPr>
        <p:blipFill rotWithShape="1">
          <a:blip r:embed="rId2">
            <a:extLst>
              <a:ext uri="{28A0092B-C50C-407E-A947-70E740481C1C}">
                <a14:useLocalDpi xmlns:a14="http://schemas.microsoft.com/office/drawing/2010/main" val="0"/>
              </a:ext>
            </a:extLst>
          </a:blip>
          <a:srcRect l="21710" t="51222" r="55207" b="32991"/>
          <a:stretch/>
        </p:blipFill>
        <p:spPr bwMode="auto">
          <a:xfrm>
            <a:off x="6397137" y="0"/>
            <a:ext cx="2746863" cy="1001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498526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113"/>
            <a:ext cx="8229600" cy="6750549"/>
          </a:xfrm>
        </p:spPr>
        <p:txBody>
          <a:bodyPr>
            <a:noAutofit/>
          </a:bodyPr>
          <a:lstStyle/>
          <a:p>
            <a:pPr algn="l">
              <a:lnSpc>
                <a:spcPct val="150000"/>
              </a:lnSpc>
            </a:pPr>
            <a:r>
              <a:rPr lang="es-ES_tradnl" sz="1200" dirty="0" smtClean="0">
                <a:latin typeface="Arial"/>
                <a:cs typeface="Arial"/>
              </a:rPr>
              <a:t/>
            </a:r>
            <a:br>
              <a:rPr lang="es-ES_tradnl" sz="1200" dirty="0" smtClean="0">
                <a:latin typeface="Arial"/>
                <a:cs typeface="Arial"/>
              </a:rPr>
            </a:br>
            <a:r>
              <a:rPr lang="es-ES_tradnl" sz="1200" dirty="0">
                <a:latin typeface="Arial"/>
                <a:cs typeface="Arial"/>
              </a:rPr>
              <a:t/>
            </a:r>
            <a:br>
              <a:rPr lang="es-ES_tradnl" sz="1200" dirty="0">
                <a:latin typeface="Arial"/>
                <a:cs typeface="Arial"/>
              </a:rPr>
            </a:br>
            <a:r>
              <a:rPr lang="es-ES_tradnl" sz="1200" dirty="0" smtClean="0">
                <a:latin typeface="Arial"/>
                <a:cs typeface="Arial"/>
              </a:rPr>
              <a:t/>
            </a:r>
            <a:br>
              <a:rPr lang="es-ES_tradnl" sz="1200" dirty="0" smtClean="0">
                <a:latin typeface="Arial"/>
                <a:cs typeface="Arial"/>
              </a:rPr>
            </a:br>
            <a:r>
              <a:rPr lang="es-ES_tradnl" sz="1200" dirty="0" smtClean="0">
                <a:latin typeface="Arial"/>
                <a:cs typeface="Arial"/>
              </a:rPr>
              <a:t/>
            </a:r>
            <a:br>
              <a:rPr lang="es-ES_tradnl" sz="1200" dirty="0" smtClean="0">
                <a:latin typeface="Arial"/>
                <a:cs typeface="Arial"/>
              </a:rPr>
            </a:br>
            <a:r>
              <a:rPr lang="es-ES_tradnl" sz="1200" dirty="0" smtClean="0">
                <a:latin typeface="Arial"/>
                <a:cs typeface="Arial"/>
              </a:rPr>
              <a:t>Más </a:t>
            </a:r>
            <a:r>
              <a:rPr lang="es-ES_tradnl" sz="1200" dirty="0">
                <a:latin typeface="Arial"/>
                <a:cs typeface="Arial"/>
              </a:rPr>
              <a:t>importante </a:t>
            </a:r>
            <a:r>
              <a:rPr lang="es-ES_tradnl" sz="1200" dirty="0" smtClean="0">
                <a:latin typeface="Arial"/>
                <a:cs typeface="Arial"/>
              </a:rPr>
              <a:t>aún, </a:t>
            </a:r>
            <a:r>
              <a:rPr lang="es-ES_tradnl" sz="1200" dirty="0">
                <a:latin typeface="Arial"/>
                <a:cs typeface="Arial"/>
              </a:rPr>
              <a:t>la carencia por acceso a la </a:t>
            </a:r>
            <a:r>
              <a:rPr lang="es-ES_tradnl" sz="1200" dirty="0" smtClean="0">
                <a:latin typeface="Arial"/>
                <a:cs typeface="Arial"/>
              </a:rPr>
              <a:t>alimentación </a:t>
            </a:r>
            <a:r>
              <a:rPr lang="es-ES_tradnl" sz="1200" dirty="0">
                <a:latin typeface="Arial"/>
                <a:cs typeface="Arial"/>
              </a:rPr>
              <a:t>se redujo en 57 por ciento: es decir, tres de cada cinco personas que en 2013 </a:t>
            </a:r>
            <a:r>
              <a:rPr lang="es-ES_tradnl" sz="1200" dirty="0" smtClean="0">
                <a:latin typeface="Arial"/>
                <a:cs typeface="Arial"/>
              </a:rPr>
              <a:t>padecían </a:t>
            </a:r>
            <a:r>
              <a:rPr lang="es-ES_tradnl" sz="1200" dirty="0">
                <a:latin typeface="Arial"/>
                <a:cs typeface="Arial"/>
              </a:rPr>
              <a:t>hambre, en 2015 ya comen por lo menos una vez al </a:t>
            </a:r>
            <a:r>
              <a:rPr lang="es-ES_tradnl" sz="1200" dirty="0" smtClean="0">
                <a:latin typeface="Arial"/>
                <a:cs typeface="Arial"/>
              </a:rPr>
              <a:t>día. Aquí́ </a:t>
            </a:r>
            <a:r>
              <a:rPr lang="es-ES_tradnl" sz="1200" dirty="0">
                <a:latin typeface="Arial"/>
                <a:cs typeface="Arial"/>
              </a:rPr>
              <a:t>es donde el impacto de la Cruzada Nacional Contra el Hambre, los Comedores Comunitarios, la Tarjeta SinHambre, los huertos familiares y la </a:t>
            </a:r>
            <a:r>
              <a:rPr lang="es-ES_tradnl" sz="1200" dirty="0" smtClean="0">
                <a:latin typeface="Arial"/>
                <a:cs typeface="Arial"/>
              </a:rPr>
              <a:t>ampliación </a:t>
            </a:r>
            <a:r>
              <a:rPr lang="es-ES_tradnl" sz="1200" dirty="0">
                <a:latin typeface="Arial"/>
                <a:cs typeface="Arial"/>
              </a:rPr>
              <a:t>en la cobertura de </a:t>
            </a:r>
            <a:r>
              <a:rPr lang="es-ES_tradnl" sz="1200" dirty="0" err="1">
                <a:latin typeface="Arial"/>
                <a:cs typeface="Arial"/>
              </a:rPr>
              <a:t>Diconsa</a:t>
            </a:r>
            <a:r>
              <a:rPr lang="es-ES_tradnl" sz="1200" dirty="0">
                <a:latin typeface="Arial"/>
                <a:cs typeface="Arial"/>
              </a:rPr>
              <a:t> y Liconsa, entre otros programas, han tenido impacto y hacen la diferencia. </a:t>
            </a:r>
            <a:r>
              <a:rPr lang="es-ES_tradnl" sz="1200" dirty="0" smtClean="0">
                <a:latin typeface="Arial"/>
                <a:cs typeface="Arial"/>
              </a:rPr>
              <a:t/>
            </a:r>
            <a:br>
              <a:rPr lang="es-ES_tradnl" sz="1200" dirty="0" smtClean="0">
                <a:latin typeface="Arial"/>
                <a:cs typeface="Arial"/>
              </a:rPr>
            </a:br>
            <a:r>
              <a:rPr lang="es-ES_tradnl" sz="1200" dirty="0">
                <a:latin typeface="Arial"/>
                <a:cs typeface="Arial"/>
              </a:rPr>
              <a:t/>
            </a:r>
            <a:br>
              <a:rPr lang="es-ES_tradnl" sz="1200" dirty="0">
                <a:latin typeface="Arial"/>
                <a:cs typeface="Arial"/>
              </a:rPr>
            </a:br>
            <a:r>
              <a:rPr lang="es-ES_tradnl" sz="1200" dirty="0">
                <a:latin typeface="Arial"/>
                <a:cs typeface="Arial"/>
              </a:rPr>
              <a:t>Entre los pobres </a:t>
            </a:r>
            <a:r>
              <a:rPr lang="es-ES_tradnl" sz="1200" dirty="0" err="1" smtClean="0">
                <a:latin typeface="Arial"/>
                <a:cs typeface="Arial"/>
              </a:rPr>
              <a:t>más</a:t>
            </a:r>
            <a:r>
              <a:rPr lang="es-ES_tradnl" sz="1200" dirty="0" smtClean="0">
                <a:latin typeface="Arial"/>
                <a:cs typeface="Arial"/>
              </a:rPr>
              <a:t> </a:t>
            </a:r>
            <a:r>
              <a:rPr lang="es-ES_tradnl" sz="1200" dirty="0">
                <a:latin typeface="Arial"/>
                <a:cs typeface="Arial"/>
              </a:rPr>
              <a:t>pobres, a los que ha llegado la CNCH en estos dos </a:t>
            </a:r>
            <a:r>
              <a:rPr lang="es-ES_tradnl" sz="1200" dirty="0" smtClean="0">
                <a:latin typeface="Arial"/>
                <a:cs typeface="Arial"/>
              </a:rPr>
              <a:t>años, </a:t>
            </a:r>
            <a:r>
              <a:rPr lang="es-ES_tradnl" sz="1200" dirty="0">
                <a:latin typeface="Arial"/>
                <a:cs typeface="Arial"/>
              </a:rPr>
              <a:t>la Encuesta Panel nos da a conocer que quienes resultan </a:t>
            </a:r>
            <a:r>
              <a:rPr lang="es-ES_tradnl" sz="1200" dirty="0" smtClean="0">
                <a:latin typeface="Arial"/>
                <a:cs typeface="Arial"/>
              </a:rPr>
              <a:t>más </a:t>
            </a:r>
            <a:r>
              <a:rPr lang="es-ES_tradnl" sz="1200" dirty="0">
                <a:latin typeface="Arial"/>
                <a:cs typeface="Arial"/>
              </a:rPr>
              <a:t>beneficiados son las </a:t>
            </a:r>
            <a:r>
              <a:rPr lang="es-ES_tradnl" sz="1200" dirty="0" smtClean="0">
                <a:latin typeface="Arial"/>
                <a:cs typeface="Arial"/>
              </a:rPr>
              <a:t>niñas </a:t>
            </a:r>
            <a:r>
              <a:rPr lang="es-ES_tradnl" sz="1200" dirty="0">
                <a:latin typeface="Arial"/>
                <a:cs typeface="Arial"/>
              </a:rPr>
              <a:t>y los </a:t>
            </a:r>
            <a:r>
              <a:rPr lang="es-ES_tradnl" sz="1200" dirty="0" smtClean="0">
                <a:latin typeface="Arial"/>
                <a:cs typeface="Arial"/>
              </a:rPr>
              <a:t>niños </a:t>
            </a:r>
            <a:r>
              <a:rPr lang="es-ES_tradnl" sz="1200" dirty="0">
                <a:latin typeface="Arial"/>
                <a:cs typeface="Arial"/>
              </a:rPr>
              <a:t>menores de 17 </a:t>
            </a:r>
            <a:r>
              <a:rPr lang="es-ES_tradnl" sz="1200" dirty="0" smtClean="0">
                <a:latin typeface="Arial"/>
                <a:cs typeface="Arial"/>
              </a:rPr>
              <a:t>años, </a:t>
            </a:r>
            <a:r>
              <a:rPr lang="es-ES_tradnl" sz="1200" dirty="0">
                <a:latin typeface="Arial"/>
                <a:cs typeface="Arial"/>
              </a:rPr>
              <a:t>las mujeres y los adultos mayores. </a:t>
            </a:r>
            <a:br>
              <a:rPr lang="es-ES_tradnl" sz="1200" dirty="0">
                <a:latin typeface="Arial"/>
                <a:cs typeface="Arial"/>
              </a:rPr>
            </a:br>
            <a:r>
              <a:rPr lang="es-ES_tradnl" sz="1200" dirty="0">
                <a:latin typeface="Arial"/>
                <a:cs typeface="Arial"/>
              </a:rPr>
              <a:t>A </a:t>
            </a:r>
            <a:r>
              <a:rPr lang="es-ES_tradnl" sz="1200" dirty="0" smtClean="0">
                <a:latin typeface="Arial"/>
                <a:cs typeface="Arial"/>
              </a:rPr>
              <a:t>través </a:t>
            </a:r>
            <a:r>
              <a:rPr lang="es-ES_tradnl" sz="1200" dirty="0">
                <a:latin typeface="Arial"/>
                <a:cs typeface="Arial"/>
              </a:rPr>
              <a:t>de los </a:t>
            </a:r>
            <a:r>
              <a:rPr lang="es-ES_tradnl" sz="1200" b="1" dirty="0">
                <a:latin typeface="Arial"/>
                <a:cs typeface="Arial"/>
              </a:rPr>
              <a:t>resultados </a:t>
            </a:r>
            <a:r>
              <a:rPr lang="es-ES_tradnl" sz="1200" dirty="0">
                <a:latin typeface="Arial"/>
                <a:cs typeface="Arial"/>
              </a:rPr>
              <a:t>de la Encuesta Panel que nos presenta Coneval, podemos observar que la </a:t>
            </a:r>
            <a:r>
              <a:rPr lang="es-ES_tradnl" sz="1200" b="1" dirty="0" smtClean="0">
                <a:latin typeface="Arial"/>
                <a:cs typeface="Arial"/>
              </a:rPr>
              <a:t>Política </a:t>
            </a:r>
            <a:r>
              <a:rPr lang="es-ES_tradnl" sz="1200" b="1" dirty="0">
                <a:latin typeface="Arial"/>
                <a:cs typeface="Arial"/>
              </a:rPr>
              <a:t>Social de Nueva </a:t>
            </a:r>
            <a:r>
              <a:rPr lang="es-ES_tradnl" sz="1200" b="1" dirty="0" smtClean="0">
                <a:latin typeface="Arial"/>
                <a:cs typeface="Arial"/>
              </a:rPr>
              <a:t>Generación </a:t>
            </a:r>
            <a:r>
              <a:rPr lang="es-ES_tradnl" sz="1200" dirty="0">
                <a:latin typeface="Arial"/>
                <a:cs typeface="Arial"/>
              </a:rPr>
              <a:t>encabezada por el gobierno del Presidente Enrique </a:t>
            </a:r>
            <a:r>
              <a:rPr lang="es-ES_tradnl" sz="1200" dirty="0" smtClean="0">
                <a:latin typeface="Arial"/>
                <a:cs typeface="Arial"/>
              </a:rPr>
              <a:t>Peña </a:t>
            </a:r>
            <a:r>
              <a:rPr lang="es-ES_tradnl" sz="1200" dirty="0">
                <a:latin typeface="Arial"/>
                <a:cs typeface="Arial"/>
              </a:rPr>
              <a:t>Nieto está focalizada y atendiendo adecuadamente a los </a:t>
            </a:r>
            <a:r>
              <a:rPr lang="es-ES_tradnl" sz="1200" dirty="0" smtClean="0">
                <a:latin typeface="Arial"/>
                <a:cs typeface="Arial"/>
              </a:rPr>
              <a:t>más </a:t>
            </a:r>
            <a:r>
              <a:rPr lang="es-ES_tradnl" sz="1200" dirty="0">
                <a:latin typeface="Arial"/>
                <a:cs typeface="Arial"/>
              </a:rPr>
              <a:t>pobres entre los pobres. </a:t>
            </a:r>
            <a:br>
              <a:rPr lang="es-ES_tradnl" sz="1200" dirty="0">
                <a:latin typeface="Arial"/>
                <a:cs typeface="Arial"/>
              </a:rPr>
            </a:br>
            <a:r>
              <a:rPr lang="es-ES_tradnl" sz="1200" dirty="0" smtClean="0">
                <a:latin typeface="Arial"/>
                <a:cs typeface="Arial"/>
              </a:rPr>
              <a:t/>
            </a:r>
            <a:br>
              <a:rPr lang="es-ES_tradnl" sz="1200" dirty="0" smtClean="0">
                <a:latin typeface="Arial"/>
                <a:cs typeface="Arial"/>
              </a:rPr>
            </a:br>
            <a:r>
              <a:rPr lang="es-ES_tradnl" sz="1200" dirty="0" smtClean="0">
                <a:latin typeface="Arial"/>
                <a:cs typeface="Arial"/>
              </a:rPr>
              <a:t>Con </a:t>
            </a:r>
            <a:r>
              <a:rPr lang="es-ES_tradnl" sz="1200" dirty="0">
                <a:latin typeface="Arial"/>
                <a:cs typeface="Arial"/>
              </a:rPr>
              <a:t>la finalidad de contar con una herramienta </a:t>
            </a:r>
            <a:r>
              <a:rPr lang="es-ES_tradnl" sz="1200" dirty="0" smtClean="0">
                <a:latin typeface="Arial"/>
                <a:cs typeface="Arial"/>
              </a:rPr>
              <a:t>más </a:t>
            </a:r>
            <a:r>
              <a:rPr lang="es-ES_tradnl" sz="1200" dirty="0">
                <a:latin typeface="Arial"/>
                <a:cs typeface="Arial"/>
              </a:rPr>
              <a:t>completa que analice el impacto de la Cruzada Nacional Contra el Hambre en los indicadores de carencias sociales a nivel municipal, el Coneval </a:t>
            </a:r>
            <a:r>
              <a:rPr lang="es-ES_tradnl" sz="1200" dirty="0" smtClean="0">
                <a:latin typeface="Arial"/>
                <a:cs typeface="Arial"/>
              </a:rPr>
              <a:t>escogió </a:t>
            </a:r>
            <a:r>
              <a:rPr lang="es-ES_tradnl" sz="1200" dirty="0">
                <a:latin typeface="Arial"/>
                <a:cs typeface="Arial"/>
              </a:rPr>
              <a:t>los siguientes cinco municipios comparando sus niveles de pobreza, carencias sociales e ingresos entre 2010 y 2014: </a:t>
            </a:r>
            <a:br>
              <a:rPr lang="es-ES_tradnl" sz="1200" dirty="0">
                <a:latin typeface="Arial"/>
                <a:cs typeface="Arial"/>
              </a:rPr>
            </a:br>
            <a:r>
              <a:rPr lang="es-ES_tradnl" sz="1400" b="1" dirty="0">
                <a:latin typeface="Arial"/>
                <a:cs typeface="Arial"/>
              </a:rPr>
              <a:t>1. Zinacantán, Chiapas.</a:t>
            </a:r>
            <a:r>
              <a:rPr lang="es-ES_tradnl" sz="1200" dirty="0">
                <a:latin typeface="Arial"/>
                <a:cs typeface="Arial"/>
              </a:rPr>
              <a:t/>
            </a:r>
            <a:br>
              <a:rPr lang="es-ES_tradnl" sz="1200" dirty="0">
                <a:latin typeface="Arial"/>
                <a:cs typeface="Arial"/>
              </a:rPr>
            </a:br>
            <a:r>
              <a:rPr lang="es-ES_tradnl" sz="1200" dirty="0">
                <a:latin typeface="Arial"/>
                <a:cs typeface="Arial"/>
              </a:rPr>
              <a:t>2. Guachochi, Chihuahua.</a:t>
            </a:r>
            <a:br>
              <a:rPr lang="es-ES_tradnl" sz="1200" dirty="0">
                <a:latin typeface="Arial"/>
                <a:cs typeface="Arial"/>
              </a:rPr>
            </a:br>
            <a:r>
              <a:rPr lang="es-ES_tradnl" sz="1200" dirty="0">
                <a:latin typeface="Arial"/>
                <a:cs typeface="Arial"/>
              </a:rPr>
              <a:t>3. Mártir de Cuilapan, Guerrero.</a:t>
            </a:r>
            <a:br>
              <a:rPr lang="es-ES_tradnl" sz="1200" dirty="0">
                <a:latin typeface="Arial"/>
                <a:cs typeface="Arial"/>
              </a:rPr>
            </a:br>
            <a:r>
              <a:rPr lang="es-ES_tradnl" sz="1200" dirty="0">
                <a:latin typeface="Arial"/>
                <a:cs typeface="Arial"/>
              </a:rPr>
              <a:t>4. San Felipe del Progreso, Estado de </a:t>
            </a:r>
            <a:r>
              <a:rPr lang="es-ES_tradnl" sz="1200" dirty="0" smtClean="0">
                <a:latin typeface="Arial"/>
                <a:cs typeface="Arial"/>
              </a:rPr>
              <a:t>México.</a:t>
            </a:r>
            <a:br>
              <a:rPr lang="es-ES_tradnl" sz="1200" dirty="0" smtClean="0">
                <a:latin typeface="Arial"/>
                <a:cs typeface="Arial"/>
              </a:rPr>
            </a:br>
            <a:r>
              <a:rPr lang="es-ES_tradnl" sz="1200" dirty="0" smtClean="0">
                <a:latin typeface="Arial"/>
                <a:cs typeface="Arial"/>
              </a:rPr>
              <a:t> </a:t>
            </a:r>
            <a:r>
              <a:rPr lang="es-ES_tradnl" sz="1200" dirty="0">
                <a:latin typeface="Arial"/>
                <a:cs typeface="Arial"/>
              </a:rPr>
              <a:t>5. Tehuacán, Puebla. </a:t>
            </a:r>
            <a:endParaRPr lang="en-US" sz="1200" dirty="0"/>
          </a:p>
        </p:txBody>
      </p:sp>
      <p:pic>
        <p:nvPicPr>
          <p:cNvPr id="3" name="Picture 32"/>
          <p:cNvPicPr>
            <a:picLocks noChangeAspect="1" noChangeArrowheads="1"/>
          </p:cNvPicPr>
          <p:nvPr/>
        </p:nvPicPr>
        <p:blipFill rotWithShape="1">
          <a:blip r:embed="rId2">
            <a:extLst>
              <a:ext uri="{28A0092B-C50C-407E-A947-70E740481C1C}">
                <a14:useLocalDpi xmlns:a14="http://schemas.microsoft.com/office/drawing/2010/main" val="0"/>
              </a:ext>
            </a:extLst>
          </a:blip>
          <a:srcRect l="21710" t="51222" r="55207" b="32991"/>
          <a:stretch/>
        </p:blipFill>
        <p:spPr bwMode="auto">
          <a:xfrm>
            <a:off x="6328292" y="0"/>
            <a:ext cx="2746863" cy="1001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36311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0455"/>
            <a:ext cx="8229600" cy="6453063"/>
          </a:xfrm>
        </p:spPr>
        <p:txBody>
          <a:bodyPr>
            <a:noAutofit/>
          </a:bodyPr>
          <a:lstStyle/>
          <a:p>
            <a:pPr algn="just">
              <a:lnSpc>
                <a:spcPct val="150000"/>
              </a:lnSpc>
            </a:pPr>
            <a:r>
              <a:rPr lang="es-ES_tradnl" sz="1200" dirty="0" smtClean="0">
                <a:latin typeface="Arial"/>
                <a:cs typeface="Arial"/>
              </a:rPr>
              <a:t/>
            </a:r>
            <a:br>
              <a:rPr lang="es-ES_tradnl" sz="1200" dirty="0" smtClean="0">
                <a:latin typeface="Arial"/>
                <a:cs typeface="Arial"/>
              </a:rPr>
            </a:br>
            <a:r>
              <a:rPr lang="es-ES_tradnl" sz="1200" dirty="0">
                <a:latin typeface="Arial"/>
                <a:cs typeface="Arial"/>
              </a:rPr>
              <a:t/>
            </a:r>
            <a:br>
              <a:rPr lang="es-ES_tradnl" sz="1200" dirty="0">
                <a:latin typeface="Arial"/>
                <a:cs typeface="Arial"/>
              </a:rPr>
            </a:br>
            <a:r>
              <a:rPr lang="es-ES_tradnl" sz="1200" dirty="0">
                <a:latin typeface="Arial"/>
                <a:cs typeface="Arial"/>
              </a:rPr>
              <a:t/>
            </a:r>
            <a:br>
              <a:rPr lang="es-ES_tradnl" sz="1200" dirty="0">
                <a:latin typeface="Arial"/>
                <a:cs typeface="Arial"/>
              </a:rPr>
            </a:br>
            <a:r>
              <a:rPr lang="es-ES_tradnl" sz="1200" dirty="0">
                <a:latin typeface="Arial"/>
                <a:cs typeface="Arial"/>
              </a:rPr>
              <a:t>La </a:t>
            </a:r>
            <a:r>
              <a:rPr lang="es-ES_tradnl" sz="1200" dirty="0" smtClean="0">
                <a:latin typeface="Arial"/>
                <a:cs typeface="Arial"/>
              </a:rPr>
              <a:t>Medición </a:t>
            </a:r>
            <a:r>
              <a:rPr lang="es-ES_tradnl" sz="1200" dirty="0">
                <a:latin typeface="Arial"/>
                <a:cs typeface="Arial"/>
              </a:rPr>
              <a:t>Multidimensional de la Pobreza 2014, presentada en julio pasado por el Coneval, utiliza dos herramientas fundamentales: la Encuesta Nacional de Ingresos y Gastos de los Hogares (ENIGH), en especial el </a:t>
            </a:r>
            <a:r>
              <a:rPr lang="es-ES_tradnl" sz="1200" dirty="0" smtClean="0">
                <a:latin typeface="Arial"/>
                <a:cs typeface="Arial"/>
              </a:rPr>
              <a:t>Módulo </a:t>
            </a:r>
            <a:r>
              <a:rPr lang="es-ES_tradnl" sz="1200" dirty="0">
                <a:latin typeface="Arial"/>
                <a:cs typeface="Arial"/>
              </a:rPr>
              <a:t>de Condiciones </a:t>
            </a:r>
            <a:r>
              <a:rPr lang="es-ES_tradnl" sz="1200" dirty="0" smtClean="0">
                <a:latin typeface="Arial"/>
                <a:cs typeface="Arial"/>
              </a:rPr>
              <a:t>Socioeconómicas </a:t>
            </a:r>
            <a:r>
              <a:rPr lang="es-ES_tradnl" sz="1200" dirty="0">
                <a:latin typeface="Arial"/>
                <a:cs typeface="Arial"/>
              </a:rPr>
              <a:t>(MCS) y su objetivo central fue construir una herramienta que identifique </a:t>
            </a:r>
            <a:r>
              <a:rPr lang="es-ES_tradnl" sz="1200" dirty="0" smtClean="0">
                <a:latin typeface="Arial"/>
                <a:cs typeface="Arial"/>
              </a:rPr>
              <a:t>áreas </a:t>
            </a:r>
            <a:r>
              <a:rPr lang="es-ES_tradnl" sz="1200" dirty="0">
                <a:latin typeface="Arial"/>
                <a:cs typeface="Arial"/>
              </a:rPr>
              <a:t>de oportunidad en los programas sociales, garantice su continuidad y genere acciones para enriquecer la </a:t>
            </a:r>
            <a:r>
              <a:rPr lang="es-ES_tradnl" sz="1200" dirty="0" smtClean="0">
                <a:latin typeface="Arial"/>
                <a:cs typeface="Arial"/>
              </a:rPr>
              <a:t>instrumentación </a:t>
            </a:r>
            <a:r>
              <a:rPr lang="es-ES_tradnl" sz="1200" dirty="0">
                <a:latin typeface="Arial"/>
                <a:cs typeface="Arial"/>
              </a:rPr>
              <a:t>de la estrategia de combate a la pobreza propuesta por el Presidente Enrique </a:t>
            </a:r>
            <a:r>
              <a:rPr lang="es-ES_tradnl" sz="1200" dirty="0" smtClean="0">
                <a:latin typeface="Arial"/>
                <a:cs typeface="Arial"/>
              </a:rPr>
              <a:t>Peña </a:t>
            </a:r>
            <a:r>
              <a:rPr lang="es-ES_tradnl" sz="1200" dirty="0">
                <a:latin typeface="Arial"/>
                <a:cs typeface="Arial"/>
              </a:rPr>
              <a:t>Nieto. </a:t>
            </a:r>
            <a:br>
              <a:rPr lang="es-ES_tradnl" sz="1200" dirty="0">
                <a:latin typeface="Arial"/>
                <a:cs typeface="Arial"/>
              </a:rPr>
            </a:br>
            <a:r>
              <a:rPr lang="es-ES_tradnl" sz="1200" dirty="0">
                <a:latin typeface="Arial"/>
                <a:cs typeface="Arial"/>
              </a:rPr>
              <a:t/>
            </a:r>
            <a:br>
              <a:rPr lang="es-ES_tradnl" sz="1200" dirty="0">
                <a:latin typeface="Arial"/>
                <a:cs typeface="Arial"/>
              </a:rPr>
            </a:br>
            <a:r>
              <a:rPr lang="es-ES_tradnl" sz="1200" dirty="0" smtClean="0">
                <a:latin typeface="Arial"/>
                <a:cs typeface="Arial"/>
              </a:rPr>
              <a:t>La Medición </a:t>
            </a:r>
            <a:r>
              <a:rPr lang="es-ES_tradnl" sz="1200" dirty="0">
                <a:latin typeface="Arial"/>
                <a:cs typeface="Arial"/>
              </a:rPr>
              <a:t>Multidimensional de la Pobreza 2014 fue realizada a </a:t>
            </a:r>
            <a:r>
              <a:rPr lang="es-ES_tradnl" sz="1200" dirty="0" smtClean="0">
                <a:latin typeface="Arial"/>
                <a:cs typeface="Arial"/>
              </a:rPr>
              <a:t>través </a:t>
            </a:r>
            <a:r>
              <a:rPr lang="es-ES_tradnl" sz="1200" dirty="0">
                <a:latin typeface="Arial"/>
                <a:cs typeface="Arial"/>
              </a:rPr>
              <a:t>de la ENIGH-MCS, la cual fue levantada entre agosto y noviembre de 2014, coincidiendo con el arranque de la estrategia de la CNcH. Hay que enfatizar que la ENIGH-MCS tiene representatividad a nivel </a:t>
            </a:r>
            <a:r>
              <a:rPr lang="es-ES_tradnl" sz="1200" dirty="0" smtClean="0">
                <a:latin typeface="Arial"/>
                <a:cs typeface="Arial"/>
              </a:rPr>
              <a:t>nacional</a:t>
            </a:r>
            <a:r>
              <a:rPr lang="es-ES_tradnl" sz="1200" dirty="0">
                <a:latin typeface="Arial"/>
                <a:cs typeface="Arial"/>
              </a:rPr>
              <a:t>, por lo que incluye a todos los hogares, entre los que se encuentran aquellos en pobreza extrema, objetivo de la CNCH. </a:t>
            </a:r>
            <a:br>
              <a:rPr lang="es-ES_tradnl" sz="1200" dirty="0">
                <a:latin typeface="Arial"/>
                <a:cs typeface="Arial"/>
              </a:rPr>
            </a:br>
            <a:r>
              <a:rPr lang="es-ES_tradnl" sz="1200" dirty="0" smtClean="0">
                <a:latin typeface="Arial"/>
                <a:cs typeface="Arial"/>
              </a:rPr>
              <a:t/>
            </a:r>
            <a:br>
              <a:rPr lang="es-ES_tradnl" sz="1200" dirty="0" smtClean="0">
                <a:latin typeface="Arial"/>
                <a:cs typeface="Arial"/>
              </a:rPr>
            </a:br>
            <a:r>
              <a:rPr lang="es-ES_tradnl" sz="1200" dirty="0" smtClean="0">
                <a:latin typeface="Arial"/>
                <a:cs typeface="Arial"/>
              </a:rPr>
              <a:t>Para </a:t>
            </a:r>
            <a:r>
              <a:rPr lang="es-ES_tradnl" sz="1200" dirty="0">
                <a:latin typeface="Arial"/>
                <a:cs typeface="Arial"/>
              </a:rPr>
              <a:t>tener una </a:t>
            </a:r>
            <a:r>
              <a:rPr lang="es-ES_tradnl" sz="1200" dirty="0" smtClean="0">
                <a:latin typeface="Arial"/>
                <a:cs typeface="Arial"/>
              </a:rPr>
              <a:t>evaluación específica </a:t>
            </a:r>
            <a:r>
              <a:rPr lang="es-ES_tradnl" sz="1200" dirty="0">
                <a:latin typeface="Arial"/>
                <a:cs typeface="Arial"/>
              </a:rPr>
              <a:t>de la </a:t>
            </a:r>
            <a:r>
              <a:rPr lang="es-ES_tradnl" sz="1200" dirty="0" smtClean="0">
                <a:latin typeface="Arial"/>
                <a:cs typeface="Arial"/>
              </a:rPr>
              <a:t>implementación </a:t>
            </a:r>
            <a:r>
              <a:rPr lang="es-ES_tradnl" sz="1200" dirty="0">
                <a:latin typeface="Arial"/>
                <a:cs typeface="Arial"/>
              </a:rPr>
              <a:t>de la CNCH en su primera etapa, Sedesol solicitó a Coneval llevar a cabo una encuesta tipo panel, que es la herramienta </a:t>
            </a:r>
            <a:r>
              <a:rPr lang="es-ES_tradnl" sz="1200" dirty="0" smtClean="0">
                <a:latin typeface="Arial"/>
                <a:cs typeface="Arial"/>
              </a:rPr>
              <a:t>más </a:t>
            </a:r>
            <a:r>
              <a:rPr lang="es-ES_tradnl" sz="1200" dirty="0">
                <a:latin typeface="Arial"/>
                <a:cs typeface="Arial"/>
              </a:rPr>
              <a:t>poderosa de incorporar elementos </a:t>
            </a:r>
            <a:r>
              <a:rPr lang="es-ES_tradnl" sz="1200" dirty="0" smtClean="0">
                <a:latin typeface="Arial"/>
                <a:cs typeface="Arial"/>
              </a:rPr>
              <a:t>dinámicos </a:t>
            </a:r>
            <a:r>
              <a:rPr lang="es-ES_tradnl" sz="1200" dirty="0">
                <a:latin typeface="Arial"/>
                <a:cs typeface="Arial"/>
              </a:rPr>
              <a:t>en una </a:t>
            </a:r>
            <a:r>
              <a:rPr lang="es-ES_tradnl" sz="1200" dirty="0" smtClean="0">
                <a:latin typeface="Arial"/>
                <a:cs typeface="Arial"/>
              </a:rPr>
              <a:t>medición, </a:t>
            </a:r>
            <a:r>
              <a:rPr lang="es-ES_tradnl" sz="1200" dirty="0">
                <a:latin typeface="Arial"/>
                <a:cs typeface="Arial"/>
              </a:rPr>
              <a:t>al entrevistar a los mismos individuos en </a:t>
            </a:r>
            <a:r>
              <a:rPr lang="es-ES_tradnl" sz="1200" dirty="0" smtClean="0">
                <a:latin typeface="Arial"/>
                <a:cs typeface="Arial"/>
              </a:rPr>
              <a:t>más </a:t>
            </a:r>
            <a:r>
              <a:rPr lang="es-ES_tradnl" sz="1200" dirty="0">
                <a:latin typeface="Arial"/>
                <a:cs typeface="Arial"/>
              </a:rPr>
              <a:t>de un punto en el tiempo y atribuir los cambios observados en sus condiciones de vida, a los procesos de </a:t>
            </a:r>
            <a:r>
              <a:rPr lang="es-ES_tradnl" sz="1200" dirty="0" smtClean="0">
                <a:latin typeface="Arial"/>
                <a:cs typeface="Arial"/>
              </a:rPr>
              <a:t>intervención </a:t>
            </a:r>
            <a:r>
              <a:rPr lang="es-ES_tradnl" sz="1200" dirty="0">
                <a:latin typeface="Arial"/>
                <a:cs typeface="Arial"/>
              </a:rPr>
              <a:t>(en este caso, la CNCH). </a:t>
            </a:r>
            <a:br>
              <a:rPr lang="es-ES_tradnl" sz="1200" dirty="0">
                <a:latin typeface="Arial"/>
                <a:cs typeface="Arial"/>
              </a:rPr>
            </a:br>
            <a:r>
              <a:rPr lang="es-ES_tradnl" sz="1200" dirty="0" smtClean="0">
                <a:latin typeface="Arial"/>
                <a:cs typeface="Arial"/>
              </a:rPr>
              <a:t/>
            </a:r>
            <a:br>
              <a:rPr lang="es-ES_tradnl" sz="1200" dirty="0" smtClean="0">
                <a:latin typeface="Arial"/>
                <a:cs typeface="Arial"/>
              </a:rPr>
            </a:br>
            <a:r>
              <a:rPr lang="es-ES_tradnl" sz="1200" dirty="0" smtClean="0">
                <a:latin typeface="Arial"/>
                <a:cs typeface="Arial"/>
              </a:rPr>
              <a:t>La </a:t>
            </a:r>
            <a:r>
              <a:rPr lang="es-ES_tradnl" sz="1200" dirty="0">
                <a:latin typeface="Arial"/>
                <a:cs typeface="Arial"/>
              </a:rPr>
              <a:t>Encuesta Panel para el Monitoreo de Indicadores de la Cruzada Nacional Contra el Hambre es una herramienta </a:t>
            </a:r>
            <a:r>
              <a:rPr lang="es-ES_tradnl" sz="1200" dirty="0" smtClean="0">
                <a:latin typeface="Arial"/>
                <a:cs typeface="Arial"/>
              </a:rPr>
              <a:t>diseñada específicamente </a:t>
            </a:r>
            <a:r>
              <a:rPr lang="es-ES_tradnl" sz="1200" dirty="0">
                <a:latin typeface="Arial"/>
                <a:cs typeface="Arial"/>
              </a:rPr>
              <a:t>para medir el impacto que ha tenido la CNCH en sus beneficiarios durante los primeros 15 meses de su </a:t>
            </a:r>
            <a:r>
              <a:rPr lang="es-ES_tradnl" sz="1200" dirty="0" smtClean="0">
                <a:latin typeface="Arial"/>
                <a:cs typeface="Arial"/>
              </a:rPr>
              <a:t>implementación, </a:t>
            </a:r>
            <a:r>
              <a:rPr lang="es-ES_tradnl" sz="1200" dirty="0">
                <a:latin typeface="Arial"/>
                <a:cs typeface="Arial"/>
              </a:rPr>
              <a:t>lo que permite, en caso de ser necesario, ajustar inmediatamente la estrategia de </a:t>
            </a:r>
            <a:r>
              <a:rPr lang="es-ES_tradnl" sz="1200" dirty="0" smtClean="0">
                <a:latin typeface="Arial"/>
                <a:cs typeface="Arial"/>
              </a:rPr>
              <a:t>intervención. </a:t>
            </a:r>
            <a:r>
              <a:rPr lang="es-ES_tradnl" sz="1200" dirty="0">
                <a:latin typeface="Arial"/>
                <a:cs typeface="Arial"/>
              </a:rPr>
              <a:t/>
            </a:r>
            <a:br>
              <a:rPr lang="es-ES_tradnl" sz="1200" dirty="0">
                <a:latin typeface="Arial"/>
                <a:cs typeface="Arial"/>
              </a:rPr>
            </a:br>
            <a:r>
              <a:rPr lang="es-ES_tradnl" sz="1200" dirty="0">
                <a:latin typeface="Arial"/>
                <a:cs typeface="Arial"/>
              </a:rPr>
              <a:t/>
            </a:r>
            <a:br>
              <a:rPr lang="es-ES_tradnl" sz="1200" dirty="0">
                <a:latin typeface="Arial"/>
                <a:cs typeface="Arial"/>
              </a:rPr>
            </a:br>
            <a:r>
              <a:rPr lang="es-ES_tradnl" sz="1200" dirty="0">
                <a:latin typeface="Arial"/>
                <a:cs typeface="Arial"/>
              </a:rPr>
              <a:t/>
            </a:r>
            <a:br>
              <a:rPr lang="es-ES_tradnl" sz="1200" dirty="0">
                <a:latin typeface="Arial"/>
                <a:cs typeface="Arial"/>
              </a:rPr>
            </a:br>
            <a:endParaRPr lang="en-US" sz="1200" dirty="0"/>
          </a:p>
        </p:txBody>
      </p:sp>
      <p:pic>
        <p:nvPicPr>
          <p:cNvPr id="3" name="Picture 32"/>
          <p:cNvPicPr>
            <a:picLocks noChangeAspect="1" noChangeArrowheads="1"/>
          </p:cNvPicPr>
          <p:nvPr/>
        </p:nvPicPr>
        <p:blipFill rotWithShape="1">
          <a:blip r:embed="rId2">
            <a:extLst>
              <a:ext uri="{28A0092B-C50C-407E-A947-70E740481C1C}">
                <a14:useLocalDpi xmlns:a14="http://schemas.microsoft.com/office/drawing/2010/main" val="0"/>
              </a:ext>
            </a:extLst>
          </a:blip>
          <a:srcRect l="21710" t="51222" r="55207" b="32991"/>
          <a:stretch/>
        </p:blipFill>
        <p:spPr bwMode="auto">
          <a:xfrm>
            <a:off x="6397137" y="0"/>
            <a:ext cx="2746863" cy="1001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003318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2177" y="23130"/>
            <a:ext cx="3483980" cy="937550"/>
          </a:xfrm>
        </p:spPr>
        <p:txBody>
          <a:bodyPr>
            <a:normAutofit fontScale="90000"/>
          </a:bodyPr>
          <a:lstStyle/>
          <a:p>
            <a:r>
              <a:rPr lang="en-US" dirty="0" smtClean="0"/>
              <a:t/>
            </a:r>
            <a:br>
              <a:rPr lang="en-US" dirty="0" smtClean="0"/>
            </a:br>
            <a:r>
              <a:rPr lang="en-US" dirty="0" smtClean="0"/>
              <a:t>CONCLUSIÓN</a:t>
            </a:r>
            <a:endParaRPr lang="en-US" dirty="0"/>
          </a:p>
        </p:txBody>
      </p:sp>
      <p:sp>
        <p:nvSpPr>
          <p:cNvPr id="3" name="Content Placeholder 2"/>
          <p:cNvSpPr>
            <a:spLocks noGrp="1"/>
          </p:cNvSpPr>
          <p:nvPr>
            <p:ph idx="1"/>
          </p:nvPr>
        </p:nvSpPr>
        <p:spPr>
          <a:xfrm>
            <a:off x="457200" y="1432030"/>
            <a:ext cx="8229600" cy="5276378"/>
          </a:xfrm>
        </p:spPr>
        <p:txBody>
          <a:bodyPr>
            <a:noAutofit/>
          </a:bodyPr>
          <a:lstStyle/>
          <a:p>
            <a:pPr marL="0" indent="0" algn="just">
              <a:lnSpc>
                <a:spcPct val="150000"/>
              </a:lnSpc>
              <a:buNone/>
            </a:pPr>
            <a:r>
              <a:rPr lang="es-ES_tradnl" sz="1200" dirty="0" smtClean="0">
                <a:latin typeface="Arial"/>
                <a:cs typeface="Arial"/>
              </a:rPr>
              <a:t>En conclusión </a:t>
            </a:r>
            <a:r>
              <a:rPr lang="es-ES_tradnl" sz="1200" dirty="0">
                <a:latin typeface="Arial"/>
                <a:cs typeface="Arial"/>
              </a:rPr>
              <a:t>la población objetivo de la Cruzada es justamente aquella que tiene hambre, es decir, que enfrenta una situación de pobreza extrema alimentaria. Esto significa que la Cruzada está dirigida a las personas que reportan no tener los ingresos ni el acceso a alimentos. </a:t>
            </a:r>
            <a:r>
              <a:rPr lang="es-ES_tradnl" sz="1200" dirty="0" smtClean="0">
                <a:latin typeface="Arial"/>
                <a:cs typeface="Arial"/>
              </a:rPr>
              <a:t>Este programa de inclusión social se le ha otorgado presupuesto basado en resultados apoyado de los diferentes programas del gobierno federal.</a:t>
            </a:r>
            <a:r>
              <a:rPr lang="es-ES_tradnl" sz="1200" dirty="0">
                <a:latin typeface="Arial"/>
                <a:cs typeface="Arial"/>
              </a:rPr>
              <a:t/>
            </a:r>
            <a:br>
              <a:rPr lang="es-ES_tradnl" sz="1200" dirty="0">
                <a:latin typeface="Arial"/>
                <a:cs typeface="Arial"/>
              </a:rPr>
            </a:br>
            <a:endParaRPr lang="es-ES_tradnl" sz="1200" dirty="0">
              <a:latin typeface="Arial"/>
              <a:cs typeface="Arial"/>
            </a:endParaRPr>
          </a:p>
          <a:p>
            <a:pPr marL="0" indent="0" algn="just">
              <a:lnSpc>
                <a:spcPct val="150000"/>
              </a:lnSpc>
              <a:buNone/>
            </a:pPr>
            <a:r>
              <a:rPr lang="es-ES_tradnl" sz="1200" b="1" dirty="0" smtClean="0">
                <a:latin typeface="Arial"/>
                <a:cs typeface="Arial"/>
              </a:rPr>
              <a:t> </a:t>
            </a:r>
            <a:r>
              <a:rPr lang="es-ES_tradnl" sz="1200" b="1" dirty="0" err="1">
                <a:latin typeface="Arial"/>
                <a:cs typeface="Arial"/>
              </a:rPr>
              <a:t>The</a:t>
            </a:r>
            <a:r>
              <a:rPr lang="es-ES_tradnl" sz="1200" b="1" dirty="0">
                <a:latin typeface="Arial"/>
                <a:cs typeface="Arial"/>
              </a:rPr>
              <a:t> </a:t>
            </a:r>
            <a:r>
              <a:rPr lang="es-ES_tradnl" sz="1200" b="1" dirty="0" err="1">
                <a:latin typeface="Arial"/>
                <a:cs typeface="Arial"/>
              </a:rPr>
              <a:t>Economist</a:t>
            </a:r>
            <a:r>
              <a:rPr lang="es-ES_tradnl" sz="1200" b="1" dirty="0">
                <a:latin typeface="Arial"/>
                <a:cs typeface="Arial"/>
              </a:rPr>
              <a:t>-Dupont (2015), le dio a </a:t>
            </a:r>
            <a:r>
              <a:rPr lang="es-ES_tradnl" sz="1200" b="1" dirty="0" err="1">
                <a:latin typeface="Arial"/>
                <a:cs typeface="Arial"/>
              </a:rPr>
              <a:t>México</a:t>
            </a:r>
            <a:r>
              <a:rPr lang="es-ES_tradnl" sz="1200" b="1" dirty="0">
                <a:latin typeface="Arial"/>
                <a:cs typeface="Arial"/>
              </a:rPr>
              <a:t> la </a:t>
            </a:r>
            <a:r>
              <a:rPr lang="es-ES_tradnl" sz="1200" b="1" dirty="0" err="1">
                <a:latin typeface="Arial"/>
                <a:cs typeface="Arial"/>
              </a:rPr>
              <a:t>máxima</a:t>
            </a:r>
            <a:r>
              <a:rPr lang="es-ES_tradnl" sz="1200" b="1" dirty="0">
                <a:latin typeface="Arial"/>
                <a:cs typeface="Arial"/>
              </a:rPr>
              <a:t> </a:t>
            </a:r>
            <a:r>
              <a:rPr lang="es-ES_tradnl" sz="1200" b="1" dirty="0" err="1">
                <a:latin typeface="Arial"/>
                <a:cs typeface="Arial"/>
              </a:rPr>
              <a:t>calificación</a:t>
            </a:r>
            <a:r>
              <a:rPr lang="es-ES_tradnl" sz="1200" b="1" dirty="0">
                <a:latin typeface="Arial"/>
                <a:cs typeface="Arial"/>
              </a:rPr>
              <a:t> en lo que respecta a iniciativas de </a:t>
            </a:r>
            <a:r>
              <a:rPr lang="es-ES_tradnl" sz="1200" b="1" dirty="0" err="1">
                <a:latin typeface="Arial"/>
                <a:cs typeface="Arial"/>
              </a:rPr>
              <a:t>políticas</a:t>
            </a:r>
            <a:r>
              <a:rPr lang="es-ES_tradnl" sz="1200" b="1" dirty="0">
                <a:latin typeface="Arial"/>
                <a:cs typeface="Arial"/>
              </a:rPr>
              <a:t> </a:t>
            </a:r>
            <a:r>
              <a:rPr lang="es-ES_tradnl" sz="1200" b="1" dirty="0" err="1">
                <a:latin typeface="Arial"/>
                <a:cs typeface="Arial"/>
              </a:rPr>
              <a:t>públicas</a:t>
            </a:r>
            <a:r>
              <a:rPr lang="es-ES_tradnl" sz="1200" dirty="0">
                <a:latin typeface="Arial"/>
                <a:cs typeface="Arial"/>
              </a:rPr>
              <a:t> orientadas a mejorar y proteger el consumo de alimentos de personas en pobreza. </a:t>
            </a:r>
            <a:br>
              <a:rPr lang="es-ES_tradnl" sz="1200" dirty="0">
                <a:latin typeface="Arial"/>
                <a:cs typeface="Arial"/>
              </a:rPr>
            </a:br>
            <a:endParaRPr lang="es-ES_tradnl" sz="1200" dirty="0" smtClean="0">
              <a:latin typeface="Arial"/>
              <a:cs typeface="Arial"/>
            </a:endParaRPr>
          </a:p>
          <a:p>
            <a:pPr marL="0" indent="0" algn="just">
              <a:lnSpc>
                <a:spcPct val="150000"/>
              </a:lnSpc>
              <a:buNone/>
            </a:pPr>
            <a:r>
              <a:rPr lang="es-ES_tradnl" sz="1200" dirty="0" smtClean="0">
                <a:latin typeface="Arial"/>
                <a:cs typeface="Arial"/>
              </a:rPr>
              <a:t>Dado </a:t>
            </a:r>
            <a:r>
              <a:rPr lang="es-ES_tradnl" sz="1200" dirty="0">
                <a:latin typeface="Arial"/>
                <a:cs typeface="Arial"/>
              </a:rPr>
              <a:t>que los resultados son de gran utilidad y </a:t>
            </a:r>
            <a:r>
              <a:rPr lang="es-ES_tradnl" sz="1200" dirty="0" err="1">
                <a:latin typeface="Arial"/>
                <a:cs typeface="Arial"/>
              </a:rPr>
              <a:t>precisión</a:t>
            </a:r>
            <a:r>
              <a:rPr lang="es-ES_tradnl" sz="1200" dirty="0">
                <a:latin typeface="Arial"/>
                <a:cs typeface="Arial"/>
              </a:rPr>
              <a:t>, Sedesol ha propuesto realizar en el futuro una nueva encuesta panel con una muestra </a:t>
            </a:r>
            <a:r>
              <a:rPr lang="es-ES_tradnl" sz="1200" dirty="0" err="1">
                <a:latin typeface="Arial"/>
                <a:cs typeface="Arial"/>
              </a:rPr>
              <a:t>más</a:t>
            </a:r>
            <a:r>
              <a:rPr lang="es-ES_tradnl" sz="1200" dirty="0">
                <a:latin typeface="Arial"/>
                <a:cs typeface="Arial"/>
              </a:rPr>
              <a:t> amplia que incluya tanto los 1,012 municipios actuales de la Cruzada Nacional Contra el Hambre como un mayor </a:t>
            </a:r>
            <a:r>
              <a:rPr lang="es-ES_tradnl" sz="1200" dirty="0" err="1">
                <a:latin typeface="Arial"/>
                <a:cs typeface="Arial"/>
              </a:rPr>
              <a:t>número</a:t>
            </a:r>
            <a:r>
              <a:rPr lang="es-ES_tradnl" sz="1200" dirty="0">
                <a:latin typeface="Arial"/>
                <a:cs typeface="Arial"/>
              </a:rPr>
              <a:t> de hogares encuestados, con la finalidad de contar con mayores elementos de </a:t>
            </a:r>
            <a:r>
              <a:rPr lang="es-ES_tradnl" sz="1200" dirty="0" err="1">
                <a:latin typeface="Arial"/>
                <a:cs typeface="Arial"/>
              </a:rPr>
              <a:t>evaluación</a:t>
            </a:r>
            <a:r>
              <a:rPr lang="es-ES_tradnl" sz="1200" dirty="0">
                <a:latin typeface="Arial"/>
                <a:cs typeface="Arial"/>
              </a:rPr>
              <a:t> y minimizar el margen de error en la </a:t>
            </a:r>
            <a:r>
              <a:rPr lang="es-ES_tradnl" sz="1200" dirty="0" err="1">
                <a:latin typeface="Arial"/>
                <a:cs typeface="Arial"/>
              </a:rPr>
              <a:t>población</a:t>
            </a:r>
            <a:r>
              <a:rPr lang="es-ES_tradnl" sz="1200" dirty="0">
                <a:latin typeface="Arial"/>
                <a:cs typeface="Arial"/>
              </a:rPr>
              <a:t> encuestada. </a:t>
            </a:r>
            <a:br>
              <a:rPr lang="es-ES_tradnl" sz="1200" dirty="0">
                <a:latin typeface="Arial"/>
                <a:cs typeface="Arial"/>
              </a:rPr>
            </a:br>
            <a:endParaRPr lang="es-ES_tradnl" sz="1200" dirty="0" smtClean="0">
              <a:latin typeface="Arial"/>
              <a:cs typeface="Arial"/>
            </a:endParaRPr>
          </a:p>
          <a:p>
            <a:pPr marL="0" indent="0" algn="just">
              <a:lnSpc>
                <a:spcPct val="150000"/>
              </a:lnSpc>
              <a:buNone/>
            </a:pPr>
            <a:r>
              <a:rPr lang="es-ES_tradnl" sz="1200" dirty="0" smtClean="0">
                <a:latin typeface="Arial"/>
                <a:cs typeface="Arial"/>
              </a:rPr>
              <a:t>La </a:t>
            </a:r>
            <a:r>
              <a:rPr lang="es-ES_tradnl" sz="1200" dirty="0">
                <a:latin typeface="Arial"/>
                <a:cs typeface="Arial"/>
              </a:rPr>
              <a:t>Sedesol reitera su compromiso con la transparencia y la </a:t>
            </a:r>
            <a:r>
              <a:rPr lang="es-ES_tradnl" sz="1200" dirty="0" err="1">
                <a:latin typeface="Arial"/>
                <a:cs typeface="Arial"/>
              </a:rPr>
              <a:t>rendición</a:t>
            </a:r>
            <a:r>
              <a:rPr lang="es-ES_tradnl" sz="1200" dirty="0">
                <a:latin typeface="Arial"/>
                <a:cs typeface="Arial"/>
              </a:rPr>
              <a:t> de cuentas, y es por ello que lleva a cabo ejercicios de </a:t>
            </a:r>
            <a:r>
              <a:rPr lang="es-ES_tradnl" sz="1200" dirty="0" err="1">
                <a:latin typeface="Arial"/>
                <a:cs typeface="Arial"/>
              </a:rPr>
              <a:t>medición</a:t>
            </a:r>
            <a:r>
              <a:rPr lang="es-ES_tradnl" sz="1200" dirty="0">
                <a:latin typeface="Arial"/>
                <a:cs typeface="Arial"/>
              </a:rPr>
              <a:t> y </a:t>
            </a:r>
            <a:r>
              <a:rPr lang="es-ES_tradnl" sz="1200" dirty="0" err="1">
                <a:latin typeface="Arial"/>
                <a:cs typeface="Arial"/>
              </a:rPr>
              <a:t>evaluación</a:t>
            </a:r>
            <a:r>
              <a:rPr lang="es-ES_tradnl" sz="1200" dirty="0">
                <a:latin typeface="Arial"/>
                <a:cs typeface="Arial"/>
              </a:rPr>
              <a:t> de frente a la sociedad. </a:t>
            </a:r>
            <a:r>
              <a:rPr lang="es-ES_tradnl" sz="1200" dirty="0" smtClean="0">
                <a:latin typeface="Arial"/>
                <a:cs typeface="Arial"/>
              </a:rPr>
              <a:t>Coincido </a:t>
            </a:r>
            <a:r>
              <a:rPr lang="es-ES_tradnl" sz="1200" dirty="0">
                <a:latin typeface="Arial"/>
                <a:cs typeface="Arial"/>
              </a:rPr>
              <a:t>con Coneval en que los esfuerzos permanentes de contar con acciones de </a:t>
            </a:r>
            <a:r>
              <a:rPr lang="es-ES_tradnl" sz="1200" dirty="0" err="1">
                <a:latin typeface="Arial"/>
                <a:cs typeface="Arial"/>
              </a:rPr>
              <a:t>política</a:t>
            </a:r>
            <a:r>
              <a:rPr lang="es-ES_tradnl" sz="1200" dirty="0">
                <a:latin typeface="Arial"/>
                <a:cs typeface="Arial"/>
              </a:rPr>
              <a:t> social focalizadas en </a:t>
            </a:r>
            <a:r>
              <a:rPr lang="es-ES_tradnl" sz="1200" dirty="0" err="1">
                <a:latin typeface="Arial"/>
                <a:cs typeface="Arial"/>
              </a:rPr>
              <a:t>población</a:t>
            </a:r>
            <a:r>
              <a:rPr lang="es-ES_tradnl" sz="1200" dirty="0">
                <a:latin typeface="Arial"/>
                <a:cs typeface="Arial"/>
              </a:rPr>
              <a:t> en pobreza, especialmente en aquellas que se encuentran en </a:t>
            </a:r>
            <a:r>
              <a:rPr lang="es-ES_tradnl" sz="1200" dirty="0" err="1">
                <a:latin typeface="Arial"/>
                <a:cs typeface="Arial"/>
              </a:rPr>
              <a:t>condición</a:t>
            </a:r>
            <a:r>
              <a:rPr lang="es-ES_tradnl" sz="1200" dirty="0">
                <a:latin typeface="Arial"/>
                <a:cs typeface="Arial"/>
              </a:rPr>
              <a:t> de pobreza extrema, los </a:t>
            </a:r>
            <a:r>
              <a:rPr lang="es-ES_tradnl" sz="1200" dirty="0" err="1">
                <a:latin typeface="Arial"/>
                <a:cs typeface="Arial"/>
              </a:rPr>
              <a:t>más</a:t>
            </a:r>
            <a:r>
              <a:rPr lang="es-ES_tradnl" sz="1200" dirty="0">
                <a:latin typeface="Arial"/>
                <a:cs typeface="Arial"/>
              </a:rPr>
              <a:t> pobres entre los pobres, tienen resultados en la </a:t>
            </a:r>
            <a:r>
              <a:rPr lang="es-ES_tradnl" sz="1200" dirty="0" err="1">
                <a:latin typeface="Arial"/>
                <a:cs typeface="Arial"/>
              </a:rPr>
              <a:t>reducción</a:t>
            </a:r>
            <a:r>
              <a:rPr lang="es-ES_tradnl" sz="1200" dirty="0">
                <a:latin typeface="Arial"/>
                <a:cs typeface="Arial"/>
              </a:rPr>
              <a:t> de carencias sociales y en la </a:t>
            </a:r>
            <a:r>
              <a:rPr lang="es-ES_tradnl" sz="1200" dirty="0" err="1">
                <a:latin typeface="Arial"/>
                <a:cs typeface="Arial"/>
              </a:rPr>
              <a:t>disminución</a:t>
            </a:r>
            <a:r>
              <a:rPr lang="es-ES_tradnl" sz="1200" dirty="0">
                <a:latin typeface="Arial"/>
                <a:cs typeface="Arial"/>
              </a:rPr>
              <a:t> de la pobreza extrema. </a:t>
            </a:r>
            <a:endParaRPr lang="en-US" sz="1200" dirty="0"/>
          </a:p>
        </p:txBody>
      </p:sp>
      <p:pic>
        <p:nvPicPr>
          <p:cNvPr id="4" name="Picture 32"/>
          <p:cNvPicPr>
            <a:picLocks noChangeAspect="1" noChangeArrowheads="1"/>
          </p:cNvPicPr>
          <p:nvPr/>
        </p:nvPicPr>
        <p:blipFill rotWithShape="1">
          <a:blip r:embed="rId2">
            <a:extLst>
              <a:ext uri="{28A0092B-C50C-407E-A947-70E740481C1C}">
                <a14:useLocalDpi xmlns:a14="http://schemas.microsoft.com/office/drawing/2010/main" val="0"/>
              </a:ext>
            </a:extLst>
          </a:blip>
          <a:srcRect l="21710" t="51222" r="55207" b="32991"/>
          <a:stretch/>
        </p:blipFill>
        <p:spPr bwMode="auto">
          <a:xfrm>
            <a:off x="6397137" y="0"/>
            <a:ext cx="2746863" cy="1001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45538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330392" y="419190"/>
            <a:ext cx="1321789" cy="68677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b="1" dirty="0" smtClean="0">
                <a:latin typeface="Arial"/>
                <a:cs typeface="Arial"/>
              </a:rPr>
              <a:t>HAMBRE</a:t>
            </a:r>
            <a:endParaRPr lang="en-US" sz="1200" b="1" dirty="0">
              <a:latin typeface="Arial"/>
              <a:cs typeface="Arial"/>
            </a:endParaRPr>
          </a:p>
        </p:txBody>
      </p:sp>
      <p:sp>
        <p:nvSpPr>
          <p:cNvPr id="9" name="Rounded Rectangle 8"/>
          <p:cNvSpPr/>
          <p:nvPr/>
        </p:nvSpPr>
        <p:spPr>
          <a:xfrm>
            <a:off x="776034" y="2802878"/>
            <a:ext cx="1321789" cy="68677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smtClean="0">
                <a:latin typeface="Arial"/>
                <a:cs typeface="Arial"/>
              </a:rPr>
              <a:t>Carencias Sociales</a:t>
            </a:r>
            <a:endParaRPr lang="en-US" sz="1200" dirty="0">
              <a:latin typeface="Arial"/>
              <a:cs typeface="Arial"/>
            </a:endParaRPr>
          </a:p>
        </p:txBody>
      </p:sp>
      <p:sp>
        <p:nvSpPr>
          <p:cNvPr id="10" name="Rounded Rectangle 9"/>
          <p:cNvSpPr/>
          <p:nvPr/>
        </p:nvSpPr>
        <p:spPr>
          <a:xfrm>
            <a:off x="525096" y="4410241"/>
            <a:ext cx="1807472" cy="841691"/>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smtClean="0">
                <a:latin typeface="Arial"/>
                <a:cs typeface="Arial"/>
              </a:rPr>
              <a:t>Vivienda, </a:t>
            </a:r>
            <a:r>
              <a:rPr lang="en-US" sz="1200" dirty="0" err="1" smtClean="0">
                <a:latin typeface="Arial"/>
                <a:cs typeface="Arial"/>
              </a:rPr>
              <a:t>servicios</a:t>
            </a:r>
            <a:r>
              <a:rPr lang="en-US" sz="1200" dirty="0" smtClean="0">
                <a:latin typeface="Arial"/>
                <a:cs typeface="Arial"/>
              </a:rPr>
              <a:t> </a:t>
            </a:r>
            <a:r>
              <a:rPr lang="en-US" sz="1200" dirty="0" err="1" smtClean="0">
                <a:latin typeface="Arial"/>
                <a:cs typeface="Arial"/>
              </a:rPr>
              <a:t>básicos</a:t>
            </a:r>
            <a:r>
              <a:rPr lang="en-US" sz="1200" dirty="0" smtClean="0">
                <a:latin typeface="Arial"/>
                <a:cs typeface="Arial"/>
              </a:rPr>
              <a:t>, educación, salud y </a:t>
            </a:r>
            <a:r>
              <a:rPr lang="en-US" sz="1200" dirty="0" err="1" smtClean="0">
                <a:latin typeface="Arial"/>
                <a:cs typeface="Arial"/>
              </a:rPr>
              <a:t>seguridad</a:t>
            </a:r>
            <a:r>
              <a:rPr lang="en-US" sz="1200" dirty="0" smtClean="0">
                <a:latin typeface="Arial"/>
                <a:cs typeface="Arial"/>
              </a:rPr>
              <a:t> social </a:t>
            </a:r>
            <a:endParaRPr lang="en-US" sz="1200" dirty="0">
              <a:latin typeface="Arial"/>
              <a:cs typeface="Arial"/>
            </a:endParaRPr>
          </a:p>
        </p:txBody>
      </p:sp>
      <p:sp>
        <p:nvSpPr>
          <p:cNvPr id="11" name="Rounded Rectangle 10"/>
          <p:cNvSpPr/>
          <p:nvPr/>
        </p:nvSpPr>
        <p:spPr>
          <a:xfrm>
            <a:off x="4916621" y="3065996"/>
            <a:ext cx="1706367" cy="68677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err="1" smtClean="0">
                <a:latin typeface="Arial"/>
                <a:cs typeface="Arial"/>
              </a:rPr>
              <a:t>Inseguridad</a:t>
            </a:r>
            <a:r>
              <a:rPr lang="en-US" sz="1200" dirty="0" smtClean="0">
                <a:latin typeface="Arial"/>
                <a:cs typeface="Arial"/>
              </a:rPr>
              <a:t> alimentaria </a:t>
            </a:r>
            <a:r>
              <a:rPr lang="en-US" sz="1200" dirty="0" err="1" smtClean="0">
                <a:latin typeface="Arial"/>
                <a:cs typeface="Arial"/>
              </a:rPr>
              <a:t>moderada</a:t>
            </a:r>
            <a:r>
              <a:rPr lang="en-US" sz="1200" dirty="0" smtClean="0">
                <a:latin typeface="Arial"/>
                <a:cs typeface="Arial"/>
              </a:rPr>
              <a:t> o </a:t>
            </a:r>
            <a:r>
              <a:rPr lang="en-US" sz="1200" dirty="0" err="1" smtClean="0">
                <a:latin typeface="Arial"/>
                <a:cs typeface="Arial"/>
              </a:rPr>
              <a:t>severa</a:t>
            </a:r>
            <a:r>
              <a:rPr lang="en-US" sz="1200" dirty="0" smtClean="0">
                <a:latin typeface="Arial"/>
                <a:cs typeface="Arial"/>
              </a:rPr>
              <a:t>  </a:t>
            </a:r>
            <a:endParaRPr lang="en-US" sz="1200" dirty="0">
              <a:latin typeface="Arial"/>
              <a:cs typeface="Arial"/>
            </a:endParaRPr>
          </a:p>
        </p:txBody>
      </p:sp>
      <p:sp>
        <p:nvSpPr>
          <p:cNvPr id="12" name="Rounded Rectangle 11"/>
          <p:cNvSpPr/>
          <p:nvPr/>
        </p:nvSpPr>
        <p:spPr>
          <a:xfrm>
            <a:off x="4994372" y="4467724"/>
            <a:ext cx="1576780" cy="68677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err="1" smtClean="0">
                <a:latin typeface="Arial"/>
                <a:cs typeface="Arial"/>
              </a:rPr>
              <a:t>Escala</a:t>
            </a:r>
            <a:r>
              <a:rPr lang="en-US" sz="1200" dirty="0" smtClean="0">
                <a:latin typeface="Arial"/>
                <a:cs typeface="Arial"/>
              </a:rPr>
              <a:t> Mexicana de </a:t>
            </a:r>
            <a:r>
              <a:rPr lang="en-US" sz="1200" dirty="0">
                <a:latin typeface="Arial"/>
                <a:cs typeface="Arial"/>
              </a:rPr>
              <a:t>S</a:t>
            </a:r>
            <a:r>
              <a:rPr lang="en-US" sz="1200" dirty="0" smtClean="0">
                <a:latin typeface="Arial"/>
                <a:cs typeface="Arial"/>
              </a:rPr>
              <a:t>eguridad </a:t>
            </a:r>
            <a:r>
              <a:rPr lang="en-US" sz="1200" dirty="0">
                <a:latin typeface="Arial"/>
                <a:cs typeface="Arial"/>
              </a:rPr>
              <a:t>A</a:t>
            </a:r>
            <a:r>
              <a:rPr lang="en-US" sz="1200" dirty="0" smtClean="0">
                <a:latin typeface="Arial"/>
                <a:cs typeface="Arial"/>
              </a:rPr>
              <a:t>limentaria </a:t>
            </a:r>
            <a:endParaRPr lang="en-US" sz="1200" dirty="0">
              <a:latin typeface="Arial"/>
              <a:cs typeface="Arial"/>
            </a:endParaRPr>
          </a:p>
        </p:txBody>
      </p:sp>
      <p:sp>
        <p:nvSpPr>
          <p:cNvPr id="13" name="Rounded Rectangle 12"/>
          <p:cNvSpPr/>
          <p:nvPr/>
        </p:nvSpPr>
        <p:spPr>
          <a:xfrm>
            <a:off x="2712018" y="2761484"/>
            <a:ext cx="1573675" cy="75408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smtClean="0">
                <a:latin typeface="Arial"/>
                <a:cs typeface="Arial"/>
              </a:rPr>
              <a:t>Ingreso </a:t>
            </a:r>
            <a:r>
              <a:rPr lang="en-US" sz="1200" dirty="0" err="1" smtClean="0">
                <a:latin typeface="Arial"/>
                <a:cs typeface="Arial"/>
              </a:rPr>
              <a:t>por</a:t>
            </a:r>
            <a:r>
              <a:rPr lang="en-US" sz="1200" dirty="0" smtClean="0">
                <a:latin typeface="Arial"/>
                <a:cs typeface="Arial"/>
              </a:rPr>
              <a:t> </a:t>
            </a:r>
            <a:r>
              <a:rPr lang="en-US" sz="1200" dirty="0" err="1" smtClean="0">
                <a:latin typeface="Arial"/>
                <a:cs typeface="Arial"/>
              </a:rPr>
              <a:t>debajo</a:t>
            </a:r>
            <a:r>
              <a:rPr lang="en-US" sz="1200" dirty="0" smtClean="0">
                <a:latin typeface="Arial"/>
                <a:cs typeface="Arial"/>
              </a:rPr>
              <a:t> de la </a:t>
            </a:r>
            <a:r>
              <a:rPr lang="en-US" sz="1200" dirty="0" err="1" smtClean="0">
                <a:latin typeface="Arial"/>
                <a:cs typeface="Arial"/>
              </a:rPr>
              <a:t>línea</a:t>
            </a:r>
            <a:r>
              <a:rPr lang="en-US" sz="1200" dirty="0" smtClean="0">
                <a:latin typeface="Arial"/>
                <a:cs typeface="Arial"/>
              </a:rPr>
              <a:t> de </a:t>
            </a:r>
            <a:r>
              <a:rPr lang="en-US" sz="1200" dirty="0" err="1" smtClean="0">
                <a:latin typeface="Arial"/>
                <a:cs typeface="Arial"/>
              </a:rPr>
              <a:t>bienestar</a:t>
            </a:r>
            <a:r>
              <a:rPr lang="en-US" sz="1200" dirty="0" smtClean="0">
                <a:latin typeface="Arial"/>
                <a:cs typeface="Arial"/>
              </a:rPr>
              <a:t> </a:t>
            </a:r>
            <a:r>
              <a:rPr lang="en-US" sz="1200" dirty="0" err="1" smtClean="0">
                <a:latin typeface="Arial"/>
                <a:cs typeface="Arial"/>
              </a:rPr>
              <a:t>mínimo</a:t>
            </a:r>
            <a:endParaRPr lang="en-US" sz="1200" dirty="0">
              <a:latin typeface="Arial"/>
              <a:cs typeface="Arial"/>
            </a:endParaRPr>
          </a:p>
        </p:txBody>
      </p:sp>
      <p:sp>
        <p:nvSpPr>
          <p:cNvPr id="14" name="Rounded Rectangle 13"/>
          <p:cNvSpPr/>
          <p:nvPr/>
        </p:nvSpPr>
        <p:spPr>
          <a:xfrm>
            <a:off x="2858204" y="4610262"/>
            <a:ext cx="1321789" cy="44280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err="1" smtClean="0">
                <a:latin typeface="Arial"/>
                <a:cs typeface="Arial"/>
              </a:rPr>
              <a:t>Desnutrición</a:t>
            </a:r>
            <a:endParaRPr lang="en-US" sz="1200" dirty="0">
              <a:latin typeface="Arial"/>
              <a:cs typeface="Arial"/>
            </a:endParaRPr>
          </a:p>
        </p:txBody>
      </p:sp>
      <p:sp>
        <p:nvSpPr>
          <p:cNvPr id="15" name="Rounded Rectangle 14"/>
          <p:cNvSpPr/>
          <p:nvPr/>
        </p:nvSpPr>
        <p:spPr>
          <a:xfrm>
            <a:off x="1782636" y="1611610"/>
            <a:ext cx="1321789" cy="68677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smtClean="0">
                <a:latin typeface="Arial"/>
                <a:cs typeface="Arial"/>
              </a:rPr>
              <a:t>Pobreza </a:t>
            </a:r>
            <a:r>
              <a:rPr lang="en-US" sz="1200" dirty="0" err="1" smtClean="0">
                <a:latin typeface="Arial"/>
                <a:cs typeface="Arial"/>
              </a:rPr>
              <a:t>Extrema</a:t>
            </a:r>
            <a:endParaRPr lang="en-US" sz="1200" dirty="0">
              <a:latin typeface="Arial"/>
              <a:cs typeface="Arial"/>
            </a:endParaRPr>
          </a:p>
        </p:txBody>
      </p:sp>
      <p:sp>
        <p:nvSpPr>
          <p:cNvPr id="16" name="Rounded Rectangle 15"/>
          <p:cNvSpPr/>
          <p:nvPr/>
        </p:nvSpPr>
        <p:spPr>
          <a:xfrm>
            <a:off x="5046208" y="1616433"/>
            <a:ext cx="1321789" cy="68677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err="1" smtClean="0">
                <a:latin typeface="Arial"/>
                <a:cs typeface="Arial"/>
              </a:rPr>
              <a:t>Carencia</a:t>
            </a:r>
            <a:r>
              <a:rPr lang="en-US" sz="1200" dirty="0" smtClean="0">
                <a:latin typeface="Arial"/>
                <a:cs typeface="Arial"/>
              </a:rPr>
              <a:t> alimentaria</a:t>
            </a:r>
            <a:endParaRPr lang="en-US" sz="1200" dirty="0">
              <a:latin typeface="Arial"/>
              <a:cs typeface="Arial"/>
            </a:endParaRPr>
          </a:p>
        </p:txBody>
      </p:sp>
      <p:cxnSp>
        <p:nvCxnSpPr>
          <p:cNvPr id="19" name="Straight Connector 18"/>
          <p:cNvCxnSpPr/>
          <p:nvPr/>
        </p:nvCxnSpPr>
        <p:spPr>
          <a:xfrm>
            <a:off x="2462158" y="1347628"/>
            <a:ext cx="3278557" cy="12958"/>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8" idx="2"/>
          </p:cNvCxnSpPr>
          <p:nvPr/>
        </p:nvCxnSpPr>
        <p:spPr>
          <a:xfrm>
            <a:off x="3991287" y="1105962"/>
            <a:ext cx="0" cy="241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2472012" y="1347628"/>
            <a:ext cx="0" cy="241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5740715" y="1367353"/>
            <a:ext cx="0" cy="241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422330" y="2523710"/>
            <a:ext cx="208948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2459053" y="2282041"/>
            <a:ext cx="0" cy="241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498855" y="2529358"/>
            <a:ext cx="0" cy="241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1419225" y="2542316"/>
            <a:ext cx="0" cy="241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9" idx="2"/>
          </p:cNvCxnSpPr>
          <p:nvPr/>
        </p:nvCxnSpPr>
        <p:spPr>
          <a:xfrm flipH="1">
            <a:off x="1419225" y="3489650"/>
            <a:ext cx="17704" cy="920591"/>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a:endCxn id="14" idx="0"/>
          </p:cNvCxnSpPr>
          <p:nvPr/>
        </p:nvCxnSpPr>
        <p:spPr>
          <a:xfrm flipH="1">
            <a:off x="3519099" y="3515566"/>
            <a:ext cx="1568" cy="1094696"/>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16" idx="2"/>
          </p:cNvCxnSpPr>
          <p:nvPr/>
        </p:nvCxnSpPr>
        <p:spPr>
          <a:xfrm>
            <a:off x="5707103" y="2303205"/>
            <a:ext cx="0" cy="762791"/>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6092760" y="3752768"/>
            <a:ext cx="0" cy="714956"/>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5707103" y="3761480"/>
            <a:ext cx="0" cy="241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809865" y="4003146"/>
            <a:ext cx="18870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3822824" y="3990188"/>
            <a:ext cx="0" cy="620074"/>
          </a:xfrm>
          <a:prstGeom prst="line">
            <a:avLst/>
          </a:prstGeom>
        </p:spPr>
        <p:style>
          <a:lnRef idx="2">
            <a:schemeClr val="accent1"/>
          </a:lnRef>
          <a:fillRef idx="0">
            <a:schemeClr val="accent1"/>
          </a:fillRef>
          <a:effectRef idx="1">
            <a:schemeClr val="accent1"/>
          </a:effectRef>
          <a:fontRef idx="minor">
            <a:schemeClr val="tx1"/>
          </a:fontRef>
        </p:style>
      </p:cxnSp>
      <p:sp>
        <p:nvSpPr>
          <p:cNvPr id="52" name="Rounded Rectangle 51"/>
          <p:cNvSpPr/>
          <p:nvPr/>
        </p:nvSpPr>
        <p:spPr>
          <a:xfrm>
            <a:off x="2472012" y="5844040"/>
            <a:ext cx="3224911" cy="68677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Derecho a la Alimentación</a:t>
            </a:r>
            <a:endParaRPr lang="en-US" dirty="0"/>
          </a:p>
        </p:txBody>
      </p:sp>
      <p:pic>
        <p:nvPicPr>
          <p:cNvPr id="27" name="Picture 32"/>
          <p:cNvPicPr>
            <a:picLocks noChangeAspect="1" noChangeArrowheads="1"/>
          </p:cNvPicPr>
          <p:nvPr/>
        </p:nvPicPr>
        <p:blipFill rotWithShape="1">
          <a:blip r:embed="rId2">
            <a:extLst>
              <a:ext uri="{28A0092B-C50C-407E-A947-70E740481C1C}">
                <a14:useLocalDpi xmlns:a14="http://schemas.microsoft.com/office/drawing/2010/main" val="0"/>
              </a:ext>
            </a:extLst>
          </a:blip>
          <a:srcRect l="21710" t="51222" r="55207" b="32991"/>
          <a:stretch/>
        </p:blipFill>
        <p:spPr bwMode="auto">
          <a:xfrm>
            <a:off x="6367997" y="104351"/>
            <a:ext cx="2746863" cy="1001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573739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60"/>
            <a:ext cx="8229600" cy="6431280"/>
          </a:xfrm>
        </p:spPr>
        <p:txBody>
          <a:bodyPr>
            <a:noAutofit/>
          </a:bodyPr>
          <a:lstStyle/>
          <a:p>
            <a:pPr algn="just">
              <a:lnSpc>
                <a:spcPct val="150000"/>
              </a:lnSpc>
            </a:pPr>
            <a:r>
              <a:rPr lang="is-IS" sz="1200" b="1" dirty="0" smtClean="0">
                <a:latin typeface="Arial"/>
                <a:cs typeface="Arial"/>
              </a:rPr>
              <a:t>DESCRIPCION</a:t>
            </a:r>
            <a:r>
              <a:rPr lang="is-IS" sz="1200" dirty="0">
                <a:latin typeface="Arial"/>
                <a:cs typeface="Arial"/>
              </a:rPr>
              <a:t/>
            </a:r>
            <a:br>
              <a:rPr lang="is-IS" sz="1200" dirty="0">
                <a:latin typeface="Arial"/>
                <a:cs typeface="Arial"/>
              </a:rPr>
            </a:br>
            <a:r>
              <a:rPr lang="is-IS" sz="1200" dirty="0" smtClean="0">
                <a:latin typeface="Arial"/>
                <a:cs typeface="Arial"/>
              </a:rPr>
              <a:t/>
            </a:r>
            <a:br>
              <a:rPr lang="is-IS" sz="1200" dirty="0" smtClean="0">
                <a:latin typeface="Arial"/>
                <a:cs typeface="Arial"/>
              </a:rPr>
            </a:br>
            <a:r>
              <a:rPr lang="is-IS" sz="1200" dirty="0" smtClean="0">
                <a:latin typeface="Arial"/>
                <a:cs typeface="Arial"/>
              </a:rPr>
              <a:t/>
            </a:r>
            <a:br>
              <a:rPr lang="is-IS" sz="1200" dirty="0" smtClean="0">
                <a:latin typeface="Arial"/>
                <a:cs typeface="Arial"/>
              </a:rPr>
            </a:br>
            <a:r>
              <a:rPr lang="is-IS" sz="1200" dirty="0" smtClean="0">
                <a:latin typeface="Arial"/>
                <a:cs typeface="Arial"/>
              </a:rPr>
              <a:t>La Cruzada Nacional contra el Hambre </a:t>
            </a:r>
            <a:r>
              <a:rPr lang="es-ES_tradnl" sz="1200" dirty="0" smtClean="0">
                <a:latin typeface="Arial"/>
                <a:cs typeface="Arial"/>
              </a:rPr>
              <a:t>fue </a:t>
            </a:r>
            <a:r>
              <a:rPr lang="es-ES_tradnl" sz="1200" dirty="0">
                <a:latin typeface="Arial"/>
                <a:cs typeface="Arial"/>
              </a:rPr>
              <a:t>creado por decreto presidencial el 22 de enero de 2013</a:t>
            </a:r>
            <a:r>
              <a:rPr lang="es-ES_tradnl" sz="1200" dirty="0" smtClean="0">
                <a:latin typeface="Arial"/>
                <a:cs typeface="Arial"/>
              </a:rPr>
              <a:t>. Una </a:t>
            </a:r>
            <a:r>
              <a:rPr lang="es-ES_tradnl" sz="1200" dirty="0">
                <a:latin typeface="Arial"/>
                <a:cs typeface="Arial"/>
              </a:rPr>
              <a:t>de las prioridades de la actual </a:t>
            </a:r>
            <a:r>
              <a:rPr lang="es-ES_tradnl" sz="1200" dirty="0" smtClean="0">
                <a:latin typeface="Arial"/>
                <a:cs typeface="Arial"/>
              </a:rPr>
              <a:t>administración </a:t>
            </a:r>
            <a:r>
              <a:rPr lang="es-ES_tradnl" sz="1200" dirty="0">
                <a:latin typeface="Arial"/>
                <a:cs typeface="Arial"/>
              </a:rPr>
              <a:t>federal es la </a:t>
            </a:r>
            <a:r>
              <a:rPr lang="es-ES_tradnl" sz="1200" dirty="0" smtClean="0">
                <a:latin typeface="Arial"/>
                <a:cs typeface="Arial"/>
              </a:rPr>
              <a:t>atención </a:t>
            </a:r>
            <a:r>
              <a:rPr lang="es-ES_tradnl" sz="1200" dirty="0">
                <a:latin typeface="Arial"/>
                <a:cs typeface="Arial"/>
              </a:rPr>
              <a:t>de la </a:t>
            </a:r>
            <a:r>
              <a:rPr lang="es-ES_tradnl" sz="1200" dirty="0" smtClean="0">
                <a:latin typeface="Arial"/>
                <a:cs typeface="Arial"/>
              </a:rPr>
              <a:t>población </a:t>
            </a:r>
            <a:r>
              <a:rPr lang="es-ES_tradnl" sz="1200" dirty="0">
                <a:latin typeface="Arial"/>
                <a:cs typeface="Arial"/>
              </a:rPr>
              <a:t>con mayores carencias y necesidades. Con tal </a:t>
            </a:r>
            <a:r>
              <a:rPr lang="es-ES_tradnl" sz="1200" dirty="0" smtClean="0">
                <a:latin typeface="Arial"/>
                <a:cs typeface="Arial"/>
              </a:rPr>
              <a:t>propósito </a:t>
            </a:r>
            <a:r>
              <a:rPr lang="es-ES_tradnl" sz="1200" dirty="0">
                <a:latin typeface="Arial"/>
                <a:cs typeface="Arial"/>
              </a:rPr>
              <a:t>se ha convocado a los principales actores nacionales para articular una estrategia que atienda directamente a los municipios identificados como de mayores carencias. En tal sentido, y con el objetivo de garantizar el cumplimiento del </a:t>
            </a:r>
            <a:r>
              <a:rPr lang="es-ES_tradnl" sz="1200" dirty="0" smtClean="0">
                <a:latin typeface="Arial"/>
                <a:cs typeface="Arial"/>
              </a:rPr>
              <a:t>articulo </a:t>
            </a:r>
            <a:r>
              <a:rPr lang="es-ES_tradnl" sz="1200" dirty="0">
                <a:latin typeface="Arial"/>
                <a:cs typeface="Arial"/>
              </a:rPr>
              <a:t>4o de la </a:t>
            </a:r>
            <a:r>
              <a:rPr lang="es-ES_tradnl" sz="1200" dirty="0" smtClean="0">
                <a:latin typeface="Arial"/>
                <a:cs typeface="Arial"/>
              </a:rPr>
              <a:t>Constitución Política </a:t>
            </a:r>
            <a:r>
              <a:rPr lang="es-ES_tradnl" sz="1200" dirty="0">
                <a:latin typeface="Arial"/>
                <a:cs typeface="Arial"/>
              </a:rPr>
              <a:t>de los Estados Unidos Mexicanos, que establece que el Estado tiene la </a:t>
            </a:r>
            <a:r>
              <a:rPr lang="es-ES_tradnl" sz="1200" dirty="0" smtClean="0">
                <a:latin typeface="Arial"/>
                <a:cs typeface="Arial"/>
              </a:rPr>
              <a:t>obligación </a:t>
            </a:r>
            <a:r>
              <a:rPr lang="es-ES_tradnl" sz="1200" dirty="0">
                <a:latin typeface="Arial"/>
                <a:cs typeface="Arial"/>
              </a:rPr>
              <a:t>de implementar las medidas necesarias para garantizar el derecho de toda persona a una </a:t>
            </a:r>
            <a:r>
              <a:rPr lang="es-ES_tradnl" sz="1200" dirty="0" smtClean="0">
                <a:latin typeface="Arial"/>
                <a:cs typeface="Arial"/>
              </a:rPr>
              <a:t>alimentación </a:t>
            </a:r>
            <a:r>
              <a:rPr lang="es-ES_tradnl" sz="1200" dirty="0">
                <a:latin typeface="Arial"/>
                <a:cs typeface="Arial"/>
              </a:rPr>
              <a:t>sana, nutritiva, suficiente y de calidad, </a:t>
            </a:r>
            <a:r>
              <a:rPr lang="es-ES_tradnl" sz="1200" dirty="0" smtClean="0">
                <a:latin typeface="Arial"/>
                <a:cs typeface="Arial"/>
              </a:rPr>
              <a:t>así́ </a:t>
            </a:r>
            <a:r>
              <a:rPr lang="es-ES_tradnl" sz="1200" dirty="0">
                <a:latin typeface="Arial"/>
                <a:cs typeface="Arial"/>
              </a:rPr>
              <a:t>como con lo </a:t>
            </a:r>
            <a:r>
              <a:rPr lang="es-ES_tradnl" sz="1200" dirty="0" smtClean="0">
                <a:latin typeface="Arial"/>
                <a:cs typeface="Arial"/>
              </a:rPr>
              <a:t>señalado </a:t>
            </a:r>
            <a:r>
              <a:rPr lang="es-ES_tradnl" sz="1200" dirty="0">
                <a:latin typeface="Arial"/>
                <a:cs typeface="Arial"/>
              </a:rPr>
              <a:t>en el Pacto Internacional de Derechos </a:t>
            </a:r>
            <a:r>
              <a:rPr lang="es-ES_tradnl" sz="1200" dirty="0" smtClean="0">
                <a:latin typeface="Arial"/>
                <a:cs typeface="Arial"/>
              </a:rPr>
              <a:t>Económicos, </a:t>
            </a:r>
            <a:r>
              <a:rPr lang="es-ES_tradnl" sz="1200" dirty="0">
                <a:latin typeface="Arial"/>
                <a:cs typeface="Arial"/>
              </a:rPr>
              <a:t>Sociales y Culturales, en el que se instituye como derecho fundamental de toda persona estar protegido contra el hambre, el </a:t>
            </a:r>
            <a:r>
              <a:rPr lang="es-ES_tradnl" sz="1200" b="1" dirty="0">
                <a:latin typeface="Arial"/>
                <a:cs typeface="Arial"/>
              </a:rPr>
              <a:t>Gobierno Federal ha </a:t>
            </a:r>
            <a:r>
              <a:rPr lang="es-ES_tradnl" sz="1200" b="1" dirty="0" smtClean="0">
                <a:latin typeface="Arial"/>
                <a:cs typeface="Arial"/>
              </a:rPr>
              <a:t>diseñado </a:t>
            </a:r>
            <a:r>
              <a:rPr lang="es-ES_tradnl" sz="1200" b="1" dirty="0">
                <a:latin typeface="Arial"/>
                <a:cs typeface="Arial"/>
              </a:rPr>
              <a:t>el Sistema Nacional Cruzada contra el Hambre</a:t>
            </a:r>
            <a:r>
              <a:rPr lang="es-ES_tradnl" sz="1200" dirty="0">
                <a:latin typeface="Arial"/>
                <a:cs typeface="Arial"/>
              </a:rPr>
              <a:t>. </a:t>
            </a:r>
            <a:r>
              <a:rPr lang="es-ES_tradnl" sz="1200" dirty="0" smtClean="0">
                <a:latin typeface="Arial"/>
                <a:cs typeface="Arial"/>
              </a:rPr>
              <a:t/>
            </a:r>
            <a:br>
              <a:rPr lang="es-ES_tradnl" sz="1200" dirty="0" smtClean="0">
                <a:latin typeface="Arial"/>
                <a:cs typeface="Arial"/>
              </a:rPr>
            </a:br>
            <a:r>
              <a:rPr lang="es-ES_tradnl" sz="1200" dirty="0" smtClean="0">
                <a:latin typeface="Arial"/>
                <a:cs typeface="Arial"/>
              </a:rPr>
              <a:t/>
            </a:r>
            <a:br>
              <a:rPr lang="es-ES_tradnl" sz="1200" dirty="0" smtClean="0">
                <a:latin typeface="Arial"/>
                <a:cs typeface="Arial"/>
              </a:rPr>
            </a:br>
            <a:r>
              <a:rPr lang="es-ES_tradnl" sz="1200" dirty="0">
                <a:latin typeface="Arial"/>
                <a:cs typeface="Arial"/>
              </a:rPr>
              <a:t>La Cruzada contra el Hambre es una estrategia de </a:t>
            </a:r>
            <a:r>
              <a:rPr lang="es-ES_tradnl" sz="1200" dirty="0" smtClean="0">
                <a:latin typeface="Arial"/>
                <a:cs typeface="Arial"/>
              </a:rPr>
              <a:t>inclusión </a:t>
            </a:r>
            <a:r>
              <a:rPr lang="es-ES_tradnl" sz="1200" dirty="0">
                <a:latin typeface="Arial"/>
                <a:cs typeface="Arial"/>
              </a:rPr>
              <a:t>y bienestar social que busca garantizar la seguridad alimentaria y la </a:t>
            </a:r>
            <a:r>
              <a:rPr lang="es-ES_tradnl" sz="1200" dirty="0" smtClean="0">
                <a:latin typeface="Arial"/>
                <a:cs typeface="Arial"/>
              </a:rPr>
              <a:t>nutrición </a:t>
            </a:r>
            <a:r>
              <a:rPr lang="es-ES_tradnl" sz="1200" dirty="0">
                <a:latin typeface="Arial"/>
                <a:cs typeface="Arial"/>
              </a:rPr>
              <a:t>de la </a:t>
            </a:r>
            <a:r>
              <a:rPr lang="es-ES_tradnl" sz="1200" dirty="0" smtClean="0">
                <a:latin typeface="Arial"/>
                <a:cs typeface="Arial"/>
              </a:rPr>
              <a:t>población </a:t>
            </a:r>
            <a:r>
              <a:rPr lang="es-ES_tradnl" sz="1200" dirty="0">
                <a:latin typeface="Arial"/>
                <a:cs typeface="Arial"/>
              </a:rPr>
              <a:t>que vive en </a:t>
            </a:r>
            <a:r>
              <a:rPr lang="es-ES_tradnl" sz="1200" dirty="0" smtClean="0">
                <a:latin typeface="Arial"/>
                <a:cs typeface="Arial"/>
              </a:rPr>
              <a:t>condición </a:t>
            </a:r>
            <a:r>
              <a:rPr lang="es-ES_tradnl" sz="1200" dirty="0">
                <a:latin typeface="Arial"/>
                <a:cs typeface="Arial"/>
              </a:rPr>
              <a:t>de pobreza extrema y de carencia alimentaria, la cual asciende a un total de 7.4 millones de personas, la Cruzada se fundamenta en la </a:t>
            </a:r>
            <a:r>
              <a:rPr lang="es-ES_tradnl" sz="1200" dirty="0" smtClean="0">
                <a:latin typeface="Arial"/>
                <a:cs typeface="Arial"/>
              </a:rPr>
              <a:t>participación </a:t>
            </a:r>
            <a:r>
              <a:rPr lang="es-ES_tradnl" sz="1200" dirty="0">
                <a:latin typeface="Arial"/>
                <a:cs typeface="Arial"/>
              </a:rPr>
              <a:t>de los principales actores nacionales, por lo que destacan los principios de </a:t>
            </a:r>
            <a:r>
              <a:rPr lang="es-ES_tradnl" sz="1200" dirty="0" smtClean="0">
                <a:latin typeface="Arial"/>
                <a:cs typeface="Arial"/>
              </a:rPr>
              <a:t>coordinación, cooperación </a:t>
            </a:r>
            <a:r>
              <a:rPr lang="es-ES_tradnl" sz="1200" dirty="0">
                <a:latin typeface="Arial"/>
                <a:cs typeface="Arial"/>
              </a:rPr>
              <a:t>y </a:t>
            </a:r>
            <a:r>
              <a:rPr lang="es-ES_tradnl" sz="1200" b="1" dirty="0">
                <a:latin typeface="Arial"/>
                <a:cs typeface="Arial"/>
              </a:rPr>
              <a:t>corresponsabilidad entre los tres </a:t>
            </a:r>
            <a:r>
              <a:rPr lang="es-ES_tradnl" sz="1200" b="1" dirty="0" smtClean="0">
                <a:latin typeface="Arial"/>
                <a:cs typeface="Arial"/>
              </a:rPr>
              <a:t>órdenes </a:t>
            </a:r>
            <a:r>
              <a:rPr lang="es-ES_tradnl" sz="1200" b="1" dirty="0">
                <a:latin typeface="Arial"/>
                <a:cs typeface="Arial"/>
              </a:rPr>
              <a:t>de gobierno y de una alianza con la sociedad civil y el sector privado</a:t>
            </a:r>
            <a:r>
              <a:rPr lang="es-ES_tradnl" sz="1200" dirty="0">
                <a:latin typeface="Arial"/>
                <a:cs typeface="Arial"/>
              </a:rPr>
              <a:t>. </a:t>
            </a:r>
            <a:r>
              <a:rPr lang="es-ES_tradnl" sz="1200" dirty="0" smtClean="0">
                <a:latin typeface="Arial"/>
                <a:cs typeface="Arial"/>
              </a:rPr>
              <a:t>Sólo </a:t>
            </a:r>
            <a:r>
              <a:rPr lang="es-ES_tradnl" sz="1200" dirty="0">
                <a:latin typeface="Arial"/>
                <a:cs typeface="Arial"/>
              </a:rPr>
              <a:t>mediante la </a:t>
            </a:r>
            <a:r>
              <a:rPr lang="es-ES_tradnl" sz="1200" dirty="0" smtClean="0">
                <a:latin typeface="Arial"/>
                <a:cs typeface="Arial"/>
              </a:rPr>
              <a:t>acción </a:t>
            </a:r>
            <a:r>
              <a:rPr lang="es-ES_tradnl" sz="1200" dirty="0">
                <a:latin typeface="Arial"/>
                <a:cs typeface="Arial"/>
              </a:rPr>
              <a:t>conjunta de todos estos actores es posible conjuntar esfuerzos para lograr cumplir con los objetivos de </a:t>
            </a:r>
            <a:r>
              <a:rPr lang="es-ES_tradnl" sz="1200" dirty="0" smtClean="0">
                <a:latin typeface="Arial"/>
                <a:cs typeface="Arial"/>
              </a:rPr>
              <a:t>atención </a:t>
            </a:r>
            <a:r>
              <a:rPr lang="es-ES_tradnl" sz="1200" dirty="0">
                <a:latin typeface="Arial"/>
                <a:cs typeface="Arial"/>
              </a:rPr>
              <a:t>a estos municipios. </a:t>
            </a:r>
            <a:br>
              <a:rPr lang="es-ES_tradnl" sz="1200" dirty="0">
                <a:latin typeface="Arial"/>
                <a:cs typeface="Arial"/>
              </a:rPr>
            </a:br>
            <a:endParaRPr lang="en-US" sz="1200" dirty="0">
              <a:latin typeface="Arial"/>
              <a:cs typeface="Arial"/>
            </a:endParaRPr>
          </a:p>
        </p:txBody>
      </p:sp>
      <p:pic>
        <p:nvPicPr>
          <p:cNvPr id="3" name="Picture 32"/>
          <p:cNvPicPr>
            <a:picLocks noChangeAspect="1" noChangeArrowheads="1"/>
          </p:cNvPicPr>
          <p:nvPr/>
        </p:nvPicPr>
        <p:blipFill rotWithShape="1">
          <a:blip r:embed="rId2">
            <a:extLst>
              <a:ext uri="{28A0092B-C50C-407E-A947-70E740481C1C}">
                <a14:useLocalDpi xmlns:a14="http://schemas.microsoft.com/office/drawing/2010/main" val="0"/>
              </a:ext>
            </a:extLst>
          </a:blip>
          <a:srcRect l="21710" t="51222" r="55207" b="32991"/>
          <a:stretch/>
        </p:blipFill>
        <p:spPr bwMode="auto">
          <a:xfrm>
            <a:off x="6585995" y="156693"/>
            <a:ext cx="2346309" cy="6830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197369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205" y="439867"/>
            <a:ext cx="8147517" cy="7338350"/>
          </a:xfrm>
        </p:spPr>
        <p:txBody>
          <a:bodyPr>
            <a:normAutofit fontScale="90000"/>
          </a:bodyPr>
          <a:lstStyle/>
          <a:p>
            <a:pPr algn="l">
              <a:lnSpc>
                <a:spcPct val="150000"/>
              </a:lnSpc>
            </a:pPr>
            <a:r>
              <a:rPr lang="es-ES_tradnl" sz="1200" dirty="0" smtClean="0">
                <a:latin typeface="Arial"/>
                <a:cs typeface="Arial"/>
              </a:rPr>
              <a:t>Los </a:t>
            </a:r>
            <a:r>
              <a:rPr lang="es-ES_tradnl" sz="1200" b="1" dirty="0" smtClean="0">
                <a:latin typeface="Arial"/>
                <a:cs typeface="Arial"/>
              </a:rPr>
              <a:t>OBJETIVOS</a:t>
            </a:r>
            <a:r>
              <a:rPr lang="es-ES_tradnl" sz="1200" dirty="0" smtClean="0">
                <a:latin typeface="Arial"/>
                <a:cs typeface="Arial"/>
              </a:rPr>
              <a:t> </a:t>
            </a:r>
            <a:r>
              <a:rPr lang="es-ES_tradnl" sz="1200" dirty="0">
                <a:latin typeface="Arial"/>
                <a:cs typeface="Arial"/>
              </a:rPr>
              <a:t>de la Cruzada contra el Hambre son: </a:t>
            </a:r>
            <a:r>
              <a:rPr lang="es-ES_tradnl" sz="1200" dirty="0" smtClean="0">
                <a:latin typeface="Arial"/>
                <a:cs typeface="Arial"/>
              </a:rPr>
              <a:t/>
            </a:r>
            <a:br>
              <a:rPr lang="es-ES_tradnl" sz="1200" dirty="0" smtClean="0">
                <a:latin typeface="Arial"/>
                <a:cs typeface="Arial"/>
              </a:rPr>
            </a:br>
            <a:r>
              <a:rPr lang="es-ES_tradnl" sz="1200" dirty="0" smtClean="0">
                <a:latin typeface="Arial"/>
                <a:cs typeface="Arial"/>
              </a:rPr>
              <a:t/>
            </a:r>
            <a:br>
              <a:rPr lang="es-ES_tradnl" sz="1200" dirty="0" smtClean="0">
                <a:latin typeface="Arial"/>
                <a:cs typeface="Arial"/>
              </a:rPr>
            </a:br>
            <a:r>
              <a:rPr lang="es-ES_tradnl" sz="1000" dirty="0">
                <a:latin typeface="Arial"/>
                <a:cs typeface="Arial"/>
              </a:rPr>
              <a:t/>
            </a:r>
            <a:br>
              <a:rPr lang="es-ES_tradnl" sz="1000" dirty="0">
                <a:latin typeface="Arial"/>
                <a:cs typeface="Arial"/>
              </a:rPr>
            </a:br>
            <a:r>
              <a:rPr lang="es-ES_tradnl" sz="1000" dirty="0" smtClean="0">
                <a:latin typeface="Arial"/>
                <a:cs typeface="Arial"/>
              </a:rPr>
              <a:t>º </a:t>
            </a:r>
            <a:r>
              <a:rPr lang="es-ES_tradnl" sz="1200" dirty="0" smtClean="0">
                <a:latin typeface="Arial"/>
                <a:cs typeface="Arial"/>
              </a:rPr>
              <a:t>Cero </a:t>
            </a:r>
            <a:r>
              <a:rPr lang="es-ES_tradnl" sz="1200" dirty="0">
                <a:latin typeface="Arial"/>
                <a:cs typeface="Arial"/>
              </a:rPr>
              <a:t>hambre a partir de una </a:t>
            </a:r>
            <a:r>
              <a:rPr lang="es-ES_tradnl" sz="1200" dirty="0" smtClean="0">
                <a:latin typeface="Arial"/>
                <a:cs typeface="Arial"/>
              </a:rPr>
              <a:t>alimentación </a:t>
            </a:r>
            <a:r>
              <a:rPr lang="es-ES_tradnl" sz="1200" dirty="0">
                <a:latin typeface="Arial"/>
                <a:cs typeface="Arial"/>
              </a:rPr>
              <a:t>y </a:t>
            </a:r>
            <a:r>
              <a:rPr lang="es-ES_tradnl" sz="1200" dirty="0" smtClean="0">
                <a:latin typeface="Arial"/>
                <a:cs typeface="Arial"/>
              </a:rPr>
              <a:t>nutrición </a:t>
            </a:r>
            <a:r>
              <a:rPr lang="es-ES_tradnl" sz="1200" dirty="0">
                <a:latin typeface="Arial"/>
                <a:cs typeface="Arial"/>
              </a:rPr>
              <a:t>adecuada de las personas en pobreza multidimensional extrema y carencia de acceso a la </a:t>
            </a:r>
            <a:r>
              <a:rPr lang="es-ES_tradnl" sz="1200" dirty="0" smtClean="0">
                <a:latin typeface="Arial"/>
                <a:cs typeface="Arial"/>
              </a:rPr>
              <a:t>alimentación; </a:t>
            </a:r>
            <a:r>
              <a:rPr lang="es-ES_tradnl" sz="1200" dirty="0">
                <a:latin typeface="Arial"/>
                <a:cs typeface="Arial"/>
              </a:rPr>
              <a:t/>
            </a:r>
            <a:br>
              <a:rPr lang="es-ES_tradnl" sz="1200" dirty="0">
                <a:latin typeface="Arial"/>
                <a:cs typeface="Arial"/>
              </a:rPr>
            </a:br>
            <a:r>
              <a:rPr lang="es-ES_tradnl" sz="1200" dirty="0" smtClean="0">
                <a:latin typeface="Arial"/>
                <a:cs typeface="Arial"/>
              </a:rPr>
              <a:t>º Eliminar </a:t>
            </a:r>
            <a:r>
              <a:rPr lang="es-ES_tradnl" sz="1200" dirty="0">
                <a:latin typeface="Arial"/>
                <a:cs typeface="Arial"/>
              </a:rPr>
              <a:t>la </a:t>
            </a:r>
            <a:r>
              <a:rPr lang="es-ES_tradnl" sz="1200" dirty="0" smtClean="0">
                <a:latin typeface="Arial"/>
                <a:cs typeface="Arial"/>
              </a:rPr>
              <a:t>desnutrición </a:t>
            </a:r>
            <a:r>
              <a:rPr lang="es-ES_tradnl" sz="1200" dirty="0">
                <a:latin typeface="Arial"/>
                <a:cs typeface="Arial"/>
              </a:rPr>
              <a:t>infantil aguda y mejorar los indicadores de peso y talla de la </a:t>
            </a:r>
            <a:r>
              <a:rPr lang="es-ES_tradnl" sz="1200" dirty="0" smtClean="0">
                <a:latin typeface="Arial"/>
                <a:cs typeface="Arial"/>
              </a:rPr>
              <a:t>niñez; </a:t>
            </a:r>
            <a:r>
              <a:rPr lang="es-ES_tradnl" sz="1200" dirty="0">
                <a:latin typeface="Arial"/>
                <a:cs typeface="Arial"/>
              </a:rPr>
              <a:t/>
            </a:r>
            <a:br>
              <a:rPr lang="es-ES_tradnl" sz="1200" dirty="0">
                <a:latin typeface="Arial"/>
                <a:cs typeface="Arial"/>
              </a:rPr>
            </a:br>
            <a:r>
              <a:rPr lang="es-ES_tradnl" sz="1200" dirty="0" smtClean="0">
                <a:latin typeface="Arial"/>
                <a:cs typeface="Arial"/>
              </a:rPr>
              <a:t>º Aumentar </a:t>
            </a:r>
            <a:r>
              <a:rPr lang="es-ES_tradnl" sz="1200" dirty="0">
                <a:latin typeface="Arial"/>
                <a:cs typeface="Arial"/>
              </a:rPr>
              <a:t>la </a:t>
            </a:r>
            <a:r>
              <a:rPr lang="es-ES_tradnl" sz="1200" dirty="0" smtClean="0">
                <a:latin typeface="Arial"/>
                <a:cs typeface="Arial"/>
              </a:rPr>
              <a:t>producción </a:t>
            </a:r>
            <a:r>
              <a:rPr lang="es-ES_tradnl" sz="1200" dirty="0">
                <a:latin typeface="Arial"/>
                <a:cs typeface="Arial"/>
              </a:rPr>
              <a:t>de alimentos y el ingreso de los campesinos y </a:t>
            </a:r>
            <a:r>
              <a:rPr lang="es-ES_tradnl" sz="1200" dirty="0" err="1" smtClean="0">
                <a:latin typeface="Arial"/>
                <a:cs typeface="Arial"/>
              </a:rPr>
              <a:t>pequeños</a:t>
            </a:r>
            <a:r>
              <a:rPr lang="es-ES_tradnl" sz="1200" dirty="0" smtClean="0">
                <a:latin typeface="Arial"/>
                <a:cs typeface="Arial"/>
              </a:rPr>
              <a:t> </a:t>
            </a:r>
            <a:r>
              <a:rPr lang="es-ES_tradnl" sz="1200" dirty="0">
                <a:latin typeface="Arial"/>
                <a:cs typeface="Arial"/>
              </a:rPr>
              <a:t>productores </a:t>
            </a:r>
            <a:r>
              <a:rPr lang="es-ES_tradnl" sz="1200" dirty="0" smtClean="0">
                <a:latin typeface="Arial"/>
                <a:cs typeface="Arial"/>
              </a:rPr>
              <a:t>agrícolas; </a:t>
            </a:r>
            <a:r>
              <a:rPr lang="es-ES_tradnl" sz="1200" dirty="0">
                <a:latin typeface="Arial"/>
                <a:cs typeface="Arial"/>
              </a:rPr>
              <a:t/>
            </a:r>
            <a:br>
              <a:rPr lang="es-ES_tradnl" sz="1200" dirty="0">
                <a:latin typeface="Arial"/>
                <a:cs typeface="Arial"/>
              </a:rPr>
            </a:br>
            <a:r>
              <a:rPr lang="es-ES_tradnl" sz="1200" dirty="0" smtClean="0">
                <a:latin typeface="Arial"/>
                <a:cs typeface="Arial"/>
              </a:rPr>
              <a:t>º Minimizar </a:t>
            </a:r>
            <a:r>
              <a:rPr lang="es-ES_tradnl" sz="1200" dirty="0">
                <a:latin typeface="Arial"/>
                <a:cs typeface="Arial"/>
              </a:rPr>
              <a:t>las </a:t>
            </a:r>
            <a:r>
              <a:rPr lang="es-ES_tradnl" sz="1200" dirty="0" smtClean="0">
                <a:latin typeface="Arial"/>
                <a:cs typeface="Arial"/>
              </a:rPr>
              <a:t>pérdidas </a:t>
            </a:r>
            <a:r>
              <a:rPr lang="es-ES_tradnl" sz="1200" dirty="0">
                <a:latin typeface="Arial"/>
                <a:cs typeface="Arial"/>
              </a:rPr>
              <a:t>post-cosecha y de alimentos durante su almacenamiento, transporte, </a:t>
            </a:r>
            <a:r>
              <a:rPr lang="es-ES_tradnl" sz="1200" dirty="0" smtClean="0">
                <a:latin typeface="Arial"/>
                <a:cs typeface="Arial"/>
              </a:rPr>
              <a:t>distribución </a:t>
            </a:r>
            <a:r>
              <a:rPr lang="es-ES_tradnl" sz="1200" dirty="0">
                <a:latin typeface="Arial"/>
                <a:cs typeface="Arial"/>
              </a:rPr>
              <a:t>y </a:t>
            </a:r>
            <a:r>
              <a:rPr lang="es-ES_tradnl" sz="1200" dirty="0" err="1" smtClean="0">
                <a:latin typeface="Arial"/>
                <a:cs typeface="Arial"/>
              </a:rPr>
              <a:t>comercialización</a:t>
            </a:r>
            <a:r>
              <a:rPr lang="es-ES_tradnl" sz="1200" dirty="0" smtClean="0">
                <a:latin typeface="Arial"/>
                <a:cs typeface="Arial"/>
              </a:rPr>
              <a:t>, </a:t>
            </a:r>
            <a:r>
              <a:rPr lang="es-ES_tradnl" sz="1200" dirty="0">
                <a:latin typeface="Arial"/>
                <a:cs typeface="Arial"/>
              </a:rPr>
              <a:t>y </a:t>
            </a:r>
            <a:br>
              <a:rPr lang="es-ES_tradnl" sz="1200" dirty="0">
                <a:latin typeface="Arial"/>
                <a:cs typeface="Arial"/>
              </a:rPr>
            </a:br>
            <a:r>
              <a:rPr lang="es-ES_tradnl" sz="1200" dirty="0" smtClean="0">
                <a:latin typeface="Arial"/>
                <a:cs typeface="Arial"/>
              </a:rPr>
              <a:t>º Promover </a:t>
            </a:r>
            <a:r>
              <a:rPr lang="es-ES_tradnl" sz="1200" dirty="0">
                <a:latin typeface="Arial"/>
                <a:cs typeface="Arial"/>
              </a:rPr>
              <a:t>la </a:t>
            </a:r>
            <a:r>
              <a:rPr lang="es-ES_tradnl" sz="1200" dirty="0" smtClean="0">
                <a:latin typeface="Arial"/>
                <a:cs typeface="Arial"/>
              </a:rPr>
              <a:t>participación </a:t>
            </a:r>
            <a:r>
              <a:rPr lang="es-ES_tradnl" sz="1200" dirty="0">
                <a:latin typeface="Arial"/>
                <a:cs typeface="Arial"/>
              </a:rPr>
              <a:t>comunitaria para la </a:t>
            </a:r>
            <a:r>
              <a:rPr lang="es-ES_tradnl" sz="1200" dirty="0" err="1" smtClean="0">
                <a:latin typeface="Arial"/>
                <a:cs typeface="Arial"/>
              </a:rPr>
              <a:t>erradicación</a:t>
            </a:r>
            <a:r>
              <a:rPr lang="es-ES_tradnl" sz="1200" dirty="0" smtClean="0">
                <a:latin typeface="Arial"/>
                <a:cs typeface="Arial"/>
              </a:rPr>
              <a:t> </a:t>
            </a:r>
            <a:r>
              <a:rPr lang="es-ES_tradnl" sz="1200" dirty="0">
                <a:latin typeface="Arial"/>
                <a:cs typeface="Arial"/>
              </a:rPr>
              <a:t>del hambre. </a:t>
            </a:r>
            <a:br>
              <a:rPr lang="es-ES_tradnl" sz="1200" dirty="0">
                <a:latin typeface="Arial"/>
                <a:cs typeface="Arial"/>
              </a:rPr>
            </a:br>
            <a:r>
              <a:rPr lang="es-ES_tradnl" sz="1200" dirty="0" smtClean="0">
                <a:latin typeface="Arial"/>
                <a:cs typeface="Arial"/>
              </a:rPr>
              <a:t/>
            </a:r>
            <a:br>
              <a:rPr lang="es-ES_tradnl" sz="1200" dirty="0" smtClean="0">
                <a:latin typeface="Arial"/>
                <a:cs typeface="Arial"/>
              </a:rPr>
            </a:br>
            <a:r>
              <a:rPr lang="es-ES_tradnl" sz="1200" dirty="0" smtClean="0">
                <a:latin typeface="Arial"/>
                <a:cs typeface="Arial"/>
              </a:rPr>
              <a:t>Para </a:t>
            </a:r>
            <a:r>
              <a:rPr lang="es-ES_tradnl" sz="1200" dirty="0">
                <a:latin typeface="Arial"/>
                <a:cs typeface="Arial"/>
              </a:rPr>
              <a:t>alcanzar los objetivos mencionados se ha planteado la </a:t>
            </a:r>
            <a:r>
              <a:rPr lang="es-ES_tradnl" sz="1200" dirty="0" smtClean="0">
                <a:latin typeface="Arial"/>
                <a:cs typeface="Arial"/>
              </a:rPr>
              <a:t>participación </a:t>
            </a:r>
            <a:r>
              <a:rPr lang="es-ES_tradnl" sz="1200" dirty="0">
                <a:latin typeface="Arial"/>
                <a:cs typeface="Arial"/>
              </a:rPr>
              <a:t>del gobierno federal por medio de las </a:t>
            </a:r>
            <a:r>
              <a:rPr lang="es-ES_tradnl" sz="1200" dirty="0" smtClean="0">
                <a:latin typeface="Arial"/>
                <a:cs typeface="Arial"/>
              </a:rPr>
              <a:t>Secretarías </a:t>
            </a:r>
            <a:r>
              <a:rPr lang="es-ES_tradnl" sz="1200" dirty="0">
                <a:latin typeface="Arial"/>
                <a:cs typeface="Arial"/>
              </a:rPr>
              <a:t>y Dependencias Federales, mediante una estrategia que se basa en privilegiar la </a:t>
            </a:r>
            <a:r>
              <a:rPr lang="es-ES_tradnl" sz="1200" dirty="0" smtClean="0">
                <a:latin typeface="Arial"/>
                <a:cs typeface="Arial"/>
              </a:rPr>
              <a:t>asignación </a:t>
            </a:r>
            <a:r>
              <a:rPr lang="es-ES_tradnl" sz="1200" dirty="0">
                <a:latin typeface="Arial"/>
                <a:cs typeface="Arial"/>
              </a:rPr>
              <a:t>de fondos de los programas federales a los municipios que forman parte de esta Cruzada. </a:t>
            </a:r>
            <a:br>
              <a:rPr lang="es-ES_tradnl" sz="1200" dirty="0">
                <a:latin typeface="Arial"/>
                <a:cs typeface="Arial"/>
              </a:rPr>
            </a:br>
            <a:r>
              <a:rPr lang="es-ES_tradnl" sz="1200" dirty="0" smtClean="0">
                <a:latin typeface="Arial"/>
                <a:cs typeface="Arial"/>
              </a:rPr>
              <a:t/>
            </a:r>
            <a:br>
              <a:rPr lang="es-ES_tradnl" sz="1200" dirty="0" smtClean="0">
                <a:latin typeface="Arial"/>
                <a:cs typeface="Arial"/>
              </a:rPr>
            </a:br>
            <a:r>
              <a:rPr lang="es-ES_tradnl" sz="1200" dirty="0" smtClean="0">
                <a:latin typeface="Arial"/>
                <a:cs typeface="Arial"/>
              </a:rPr>
              <a:t>Las Secretarías </a:t>
            </a:r>
            <a:r>
              <a:rPr lang="es-ES_tradnl" sz="1200" dirty="0">
                <a:latin typeface="Arial"/>
                <a:cs typeface="Arial"/>
              </a:rPr>
              <a:t>y Dependencias Federales que participan en la Cruzada Nacional contra el Hambre son: </a:t>
            </a:r>
            <a:br>
              <a:rPr lang="es-ES_tradnl" sz="1200" dirty="0">
                <a:latin typeface="Arial"/>
                <a:cs typeface="Arial"/>
              </a:rPr>
            </a:br>
            <a:r>
              <a:rPr lang="es-ES_tradnl" sz="1200" dirty="0" smtClean="0">
                <a:latin typeface="Arial"/>
                <a:cs typeface="Arial"/>
              </a:rPr>
              <a:t>=Hacienda </a:t>
            </a:r>
            <a:r>
              <a:rPr lang="es-ES_tradnl" sz="1200" dirty="0">
                <a:latin typeface="Arial"/>
                <a:cs typeface="Arial"/>
              </a:rPr>
              <a:t>y </a:t>
            </a:r>
            <a:r>
              <a:rPr lang="es-ES_tradnl" sz="1200" dirty="0" smtClean="0">
                <a:latin typeface="Arial"/>
                <a:cs typeface="Arial"/>
              </a:rPr>
              <a:t>Crédito Público </a:t>
            </a:r>
            <a:r>
              <a:rPr lang="es-ES_tradnl" sz="1200" dirty="0">
                <a:latin typeface="Arial"/>
                <a:cs typeface="Arial"/>
              </a:rPr>
              <a:t/>
            </a:r>
            <a:br>
              <a:rPr lang="es-ES_tradnl" sz="1200" dirty="0">
                <a:latin typeface="Arial"/>
                <a:cs typeface="Arial"/>
              </a:rPr>
            </a:br>
            <a:r>
              <a:rPr lang="es-ES_tradnl" sz="1200" dirty="0" smtClean="0">
                <a:latin typeface="Arial"/>
                <a:cs typeface="Arial"/>
              </a:rPr>
              <a:t>= Agricultura</a:t>
            </a:r>
            <a:r>
              <a:rPr lang="es-ES_tradnl" sz="1200" dirty="0">
                <a:latin typeface="Arial"/>
                <a:cs typeface="Arial"/>
              </a:rPr>
              <a:t>, </a:t>
            </a:r>
            <a:r>
              <a:rPr lang="es-ES_tradnl" sz="1200" dirty="0" smtClean="0">
                <a:latin typeface="Arial"/>
                <a:cs typeface="Arial"/>
              </a:rPr>
              <a:t>Ganadería, </a:t>
            </a:r>
            <a:r>
              <a:rPr lang="es-ES_tradnl" sz="1200" dirty="0">
                <a:latin typeface="Arial"/>
                <a:cs typeface="Arial"/>
              </a:rPr>
              <a:t>Desarrollo Rural, Pesca y </a:t>
            </a:r>
            <a:r>
              <a:rPr lang="es-ES_tradnl" sz="1200" dirty="0" smtClean="0">
                <a:latin typeface="Arial"/>
                <a:cs typeface="Arial"/>
              </a:rPr>
              <a:t>Alimentación </a:t>
            </a:r>
            <a:r>
              <a:rPr lang="es-ES_tradnl" sz="1200" dirty="0">
                <a:latin typeface="Arial"/>
                <a:cs typeface="Arial"/>
              </a:rPr>
              <a:t/>
            </a:r>
            <a:br>
              <a:rPr lang="es-ES_tradnl" sz="1200" dirty="0">
                <a:latin typeface="Arial"/>
                <a:cs typeface="Arial"/>
              </a:rPr>
            </a:br>
            <a:r>
              <a:rPr lang="es-ES_tradnl" sz="1200" dirty="0" smtClean="0">
                <a:latin typeface="Arial"/>
                <a:cs typeface="Arial"/>
              </a:rPr>
              <a:t>= Comunicaciones </a:t>
            </a:r>
            <a:r>
              <a:rPr lang="es-ES_tradnl" sz="1200" dirty="0">
                <a:latin typeface="Arial"/>
                <a:cs typeface="Arial"/>
              </a:rPr>
              <a:t>y Transportes </a:t>
            </a:r>
            <a:br>
              <a:rPr lang="es-ES_tradnl" sz="1200" dirty="0">
                <a:latin typeface="Arial"/>
                <a:cs typeface="Arial"/>
              </a:rPr>
            </a:br>
            <a:r>
              <a:rPr lang="es-ES_tradnl" sz="1200" dirty="0" smtClean="0">
                <a:latin typeface="Arial"/>
                <a:cs typeface="Arial"/>
              </a:rPr>
              <a:t>= Economía </a:t>
            </a:r>
            <a:r>
              <a:rPr lang="es-ES_tradnl" sz="1200" dirty="0">
                <a:latin typeface="Arial"/>
                <a:cs typeface="Arial"/>
              </a:rPr>
              <a:t/>
            </a:r>
            <a:br>
              <a:rPr lang="es-ES_tradnl" sz="1200" dirty="0">
                <a:latin typeface="Arial"/>
                <a:cs typeface="Arial"/>
              </a:rPr>
            </a:br>
            <a:r>
              <a:rPr lang="es-ES_tradnl" sz="1200" dirty="0" smtClean="0">
                <a:latin typeface="Arial"/>
                <a:cs typeface="Arial"/>
              </a:rPr>
              <a:t>= Educación Pública </a:t>
            </a:r>
            <a:r>
              <a:rPr lang="es-ES_tradnl" sz="1200" dirty="0">
                <a:latin typeface="Arial"/>
                <a:cs typeface="Arial"/>
              </a:rPr>
              <a:t/>
            </a:r>
            <a:br>
              <a:rPr lang="es-ES_tradnl" sz="1200" dirty="0">
                <a:latin typeface="Arial"/>
                <a:cs typeface="Arial"/>
              </a:rPr>
            </a:br>
            <a:r>
              <a:rPr lang="es-ES_tradnl" sz="1200" dirty="0" smtClean="0">
                <a:latin typeface="Arial"/>
                <a:cs typeface="Arial"/>
              </a:rPr>
              <a:t>= Salud </a:t>
            </a:r>
            <a:r>
              <a:rPr lang="es-ES_tradnl" sz="1200" dirty="0">
                <a:latin typeface="Arial"/>
                <a:cs typeface="Arial"/>
              </a:rPr>
              <a:t/>
            </a:r>
            <a:br>
              <a:rPr lang="es-ES_tradnl" sz="1200" dirty="0">
                <a:latin typeface="Arial"/>
                <a:cs typeface="Arial"/>
              </a:rPr>
            </a:br>
            <a:r>
              <a:rPr lang="es-ES_tradnl" sz="1200" dirty="0" smtClean="0">
                <a:latin typeface="Arial"/>
                <a:cs typeface="Arial"/>
              </a:rPr>
              <a:t>= Trabajo </a:t>
            </a:r>
            <a:r>
              <a:rPr lang="es-ES_tradnl" sz="1200" dirty="0">
                <a:latin typeface="Arial"/>
                <a:cs typeface="Arial"/>
              </a:rPr>
              <a:t>y </a:t>
            </a:r>
            <a:r>
              <a:rPr lang="es-ES_tradnl" sz="1200" dirty="0" smtClean="0">
                <a:latin typeface="Arial"/>
                <a:cs typeface="Arial"/>
              </a:rPr>
              <a:t>Previsión </a:t>
            </a:r>
            <a:r>
              <a:rPr lang="es-ES_tradnl" sz="1200" dirty="0">
                <a:latin typeface="Arial"/>
                <a:cs typeface="Arial"/>
              </a:rPr>
              <a:t>Social </a:t>
            </a:r>
            <a:br>
              <a:rPr lang="es-ES_tradnl" sz="1200" dirty="0">
                <a:latin typeface="Arial"/>
                <a:cs typeface="Arial"/>
              </a:rPr>
            </a:br>
            <a:r>
              <a:rPr lang="es-ES_tradnl" sz="1200" dirty="0" smtClean="0">
                <a:latin typeface="Arial"/>
                <a:cs typeface="Arial"/>
              </a:rPr>
              <a:t>= Reforma </a:t>
            </a:r>
            <a:r>
              <a:rPr lang="es-ES_tradnl" sz="1200" dirty="0">
                <a:latin typeface="Arial"/>
                <a:cs typeface="Arial"/>
              </a:rPr>
              <a:t>Agraria </a:t>
            </a:r>
            <a:br>
              <a:rPr lang="es-ES_tradnl" sz="1200" dirty="0">
                <a:latin typeface="Arial"/>
                <a:cs typeface="Arial"/>
              </a:rPr>
            </a:br>
            <a:r>
              <a:rPr lang="es-ES_tradnl" sz="1200" dirty="0" smtClean="0">
                <a:latin typeface="Arial"/>
                <a:cs typeface="Arial"/>
              </a:rPr>
              <a:t>= Medio </a:t>
            </a:r>
            <a:r>
              <a:rPr lang="es-ES_tradnl" sz="1200" dirty="0">
                <a:latin typeface="Arial"/>
                <a:cs typeface="Arial"/>
              </a:rPr>
              <a:t>Ambiente y Recursos Naturales </a:t>
            </a:r>
            <a:br>
              <a:rPr lang="es-ES_tradnl" sz="1200" dirty="0">
                <a:latin typeface="Arial"/>
                <a:cs typeface="Arial"/>
              </a:rPr>
            </a:br>
            <a:r>
              <a:rPr lang="es-ES_tradnl" sz="1200" dirty="0" smtClean="0">
                <a:latin typeface="Arial"/>
                <a:cs typeface="Arial"/>
              </a:rPr>
              <a:t>= Desarrollo </a:t>
            </a:r>
            <a:r>
              <a:rPr lang="es-ES_tradnl" sz="1200" dirty="0">
                <a:latin typeface="Arial"/>
                <a:cs typeface="Arial"/>
              </a:rPr>
              <a:t>Social </a:t>
            </a:r>
            <a:br>
              <a:rPr lang="es-ES_tradnl" sz="1200" dirty="0">
                <a:latin typeface="Arial"/>
                <a:cs typeface="Arial"/>
              </a:rPr>
            </a:br>
            <a:r>
              <a:rPr lang="es-ES_tradnl" sz="1200" dirty="0" smtClean="0">
                <a:latin typeface="Arial"/>
                <a:cs typeface="Arial"/>
              </a:rPr>
              <a:t>= Seguridad Pública </a:t>
            </a:r>
            <a:r>
              <a:rPr lang="es-ES_tradnl" sz="1200" dirty="0">
                <a:latin typeface="Arial"/>
                <a:cs typeface="Arial"/>
              </a:rPr>
              <a:t/>
            </a:r>
            <a:br>
              <a:rPr lang="es-ES_tradnl" sz="1200" dirty="0">
                <a:latin typeface="Arial"/>
                <a:cs typeface="Arial"/>
              </a:rPr>
            </a:br>
            <a:r>
              <a:rPr lang="es-ES_tradnl" sz="1200" dirty="0" smtClean="0">
                <a:latin typeface="Arial"/>
                <a:cs typeface="Arial"/>
              </a:rPr>
              <a:t/>
            </a:r>
            <a:br>
              <a:rPr lang="es-ES_tradnl" sz="1200" dirty="0" smtClean="0">
                <a:latin typeface="Arial"/>
                <a:cs typeface="Arial"/>
              </a:rPr>
            </a:br>
            <a:r>
              <a:rPr lang="es-ES_tradnl" sz="1200" dirty="0">
                <a:latin typeface="Arial"/>
                <a:cs typeface="Arial"/>
              </a:rPr>
              <a:t/>
            </a:r>
            <a:br>
              <a:rPr lang="es-ES_tradnl" sz="1200" dirty="0">
                <a:latin typeface="Arial"/>
                <a:cs typeface="Arial"/>
              </a:rPr>
            </a:br>
            <a:r>
              <a:rPr lang="es-ES_tradnl" sz="1200" dirty="0">
                <a:latin typeface="Arial"/>
                <a:cs typeface="Arial"/>
              </a:rPr>
              <a:t/>
            </a:r>
            <a:br>
              <a:rPr lang="es-ES_tradnl" sz="1200" dirty="0">
                <a:latin typeface="Arial"/>
                <a:cs typeface="Arial"/>
              </a:rPr>
            </a:br>
            <a:endParaRPr lang="en-US" sz="1200" dirty="0">
              <a:latin typeface="Arial"/>
              <a:cs typeface="Arial"/>
            </a:endParaRPr>
          </a:p>
        </p:txBody>
      </p:sp>
      <p:pic>
        <p:nvPicPr>
          <p:cNvPr id="3" name="Picture 32"/>
          <p:cNvPicPr>
            <a:picLocks noChangeAspect="1" noChangeArrowheads="1"/>
          </p:cNvPicPr>
          <p:nvPr/>
        </p:nvPicPr>
        <p:blipFill rotWithShape="1">
          <a:blip r:embed="rId2">
            <a:extLst>
              <a:ext uri="{28A0092B-C50C-407E-A947-70E740481C1C}">
                <a14:useLocalDpi xmlns:a14="http://schemas.microsoft.com/office/drawing/2010/main" val="0"/>
              </a:ext>
            </a:extLst>
          </a:blip>
          <a:srcRect l="21710" t="51222" r="55207" b="32991"/>
          <a:stretch/>
        </p:blipFill>
        <p:spPr bwMode="auto">
          <a:xfrm>
            <a:off x="6397137" y="0"/>
            <a:ext cx="2746863" cy="1001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239961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2838"/>
            <a:ext cx="8229600" cy="3629744"/>
          </a:xfrm>
        </p:spPr>
        <p:txBody>
          <a:bodyPr>
            <a:noAutofit/>
          </a:bodyPr>
          <a:lstStyle/>
          <a:p>
            <a:pPr algn="just">
              <a:lnSpc>
                <a:spcPct val="150000"/>
              </a:lnSpc>
            </a:pPr>
            <a:r>
              <a:rPr lang="es-ES_tradnl" sz="1200" b="1" dirty="0" smtClean="0">
                <a:latin typeface="Arial"/>
                <a:cs typeface="Arial"/>
              </a:rPr>
              <a:t>La Cruzada </a:t>
            </a:r>
            <a:r>
              <a:rPr lang="es-ES_tradnl" sz="1200" b="1" dirty="0">
                <a:latin typeface="Arial"/>
                <a:cs typeface="Arial"/>
              </a:rPr>
              <a:t>nacional contra el hambre</a:t>
            </a:r>
            <a:r>
              <a:rPr lang="es-ES_tradnl" sz="1200" dirty="0">
                <a:latin typeface="Arial"/>
                <a:cs typeface="Arial"/>
              </a:rPr>
              <a:t> es una estrategia de inclusión y bienestar social anunciada por el gobierno federal mexicano que pretende abatir de manera masiva la pobreza, la desnutrición y la marginación social en México, cuya implementación ha sido otorgada </a:t>
            </a:r>
            <a:r>
              <a:rPr lang="es-ES_tradnl" sz="1200" dirty="0" smtClean="0">
                <a:latin typeface="Arial"/>
                <a:cs typeface="Arial"/>
              </a:rPr>
              <a:t>y enfatizada con el mas alto compromiso por </a:t>
            </a:r>
            <a:r>
              <a:rPr lang="es-ES_tradnl" sz="1200" dirty="0">
                <a:latin typeface="Arial"/>
                <a:cs typeface="Arial"/>
              </a:rPr>
              <a:t>el </a:t>
            </a:r>
            <a:r>
              <a:rPr lang="es-ES_tradnl" sz="1200" dirty="0" smtClean="0">
                <a:latin typeface="Arial"/>
                <a:cs typeface="Arial"/>
              </a:rPr>
              <a:t>presidente Enrique Peña Nieto a la Secretaría de Desarrollo Social. Esta </a:t>
            </a:r>
            <a:r>
              <a:rPr lang="es-ES_tradnl" sz="1200" b="1" dirty="0" smtClean="0">
                <a:latin typeface="Arial"/>
                <a:cs typeface="Arial"/>
              </a:rPr>
              <a:t>es la primera política social masiva </a:t>
            </a:r>
            <a:r>
              <a:rPr lang="es-ES_tradnl" sz="1200" dirty="0" smtClean="0">
                <a:latin typeface="Arial"/>
                <a:cs typeface="Arial"/>
              </a:rPr>
              <a:t>implementada en el sexenio presidencial 2012-2018, fue presentada oficialmente el 21 de enero de 2013 en Las Margaritas, Chiapas. </a:t>
            </a:r>
            <a:br>
              <a:rPr lang="es-ES_tradnl" sz="1200" dirty="0" smtClean="0">
                <a:latin typeface="Arial"/>
                <a:cs typeface="Arial"/>
              </a:rPr>
            </a:br>
            <a:r>
              <a:rPr lang="es-ES_tradnl" sz="1200" dirty="0">
                <a:latin typeface="Arial"/>
                <a:cs typeface="Arial"/>
              </a:rPr>
              <a:t/>
            </a:r>
            <a:br>
              <a:rPr lang="es-ES_tradnl" sz="1200" dirty="0">
                <a:latin typeface="Arial"/>
                <a:cs typeface="Arial"/>
              </a:rPr>
            </a:br>
            <a:r>
              <a:rPr lang="en-US" sz="1200" dirty="0">
                <a:latin typeface="Arial"/>
                <a:cs typeface="Arial"/>
              </a:rPr>
              <a:t/>
            </a:r>
            <a:br>
              <a:rPr lang="en-US" sz="1200" dirty="0">
                <a:latin typeface="Arial"/>
                <a:cs typeface="Arial"/>
              </a:rPr>
            </a:br>
            <a:r>
              <a:rPr lang="es-ES_tradnl" sz="1200" dirty="0">
                <a:latin typeface="Arial"/>
                <a:cs typeface="Arial"/>
              </a:rPr>
              <a:t>Para el cumplimiento </a:t>
            </a:r>
            <a:r>
              <a:rPr lang="es-ES_tradnl" sz="1200" dirty="0" smtClean="0">
                <a:latin typeface="Arial"/>
                <a:cs typeface="Arial"/>
              </a:rPr>
              <a:t>cabal de </a:t>
            </a:r>
            <a:r>
              <a:rPr lang="es-ES_tradnl" sz="1200" dirty="0">
                <a:latin typeface="Arial"/>
                <a:cs typeface="Arial"/>
              </a:rPr>
              <a:t>los objetivos de la cruzada, </a:t>
            </a:r>
            <a:r>
              <a:rPr lang="es-ES_tradnl" sz="1200" dirty="0" smtClean="0">
                <a:latin typeface="Arial"/>
                <a:cs typeface="Arial"/>
              </a:rPr>
              <a:t>la Secretaría de Desarrollo Social utiliza 70 programas ya establecidos de la </a:t>
            </a:r>
            <a:r>
              <a:rPr lang="es-ES_tradnl" sz="1200" b="1" dirty="0" smtClean="0">
                <a:latin typeface="Arial"/>
                <a:cs typeface="Arial"/>
              </a:rPr>
              <a:t>administración pública federal </a:t>
            </a:r>
            <a:r>
              <a:rPr lang="es-ES_tradnl" sz="1200" dirty="0" smtClean="0">
                <a:latin typeface="Arial"/>
                <a:cs typeface="Arial"/>
              </a:rPr>
              <a:t>que servirán a la implementación de la estrategia.  </a:t>
            </a:r>
            <a:endParaRPr lang="en-US" sz="1200" dirty="0">
              <a:latin typeface="Arial"/>
              <a:cs typeface="Arial"/>
            </a:endParaRPr>
          </a:p>
        </p:txBody>
      </p:sp>
      <p:pic>
        <p:nvPicPr>
          <p:cNvPr id="3" name="Picture 32"/>
          <p:cNvPicPr>
            <a:picLocks noChangeAspect="1" noChangeArrowheads="1"/>
          </p:cNvPicPr>
          <p:nvPr/>
        </p:nvPicPr>
        <p:blipFill rotWithShape="1">
          <a:blip r:embed="rId2">
            <a:extLst>
              <a:ext uri="{28A0092B-C50C-407E-A947-70E740481C1C}">
                <a14:useLocalDpi xmlns:a14="http://schemas.microsoft.com/office/drawing/2010/main" val="0"/>
              </a:ext>
            </a:extLst>
          </a:blip>
          <a:srcRect l="21710" t="51222" r="55207" b="32991"/>
          <a:stretch/>
        </p:blipFill>
        <p:spPr bwMode="auto">
          <a:xfrm>
            <a:off x="6397137" y="0"/>
            <a:ext cx="2746863" cy="1001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672759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5989" y="311826"/>
            <a:ext cx="7823237" cy="276999"/>
          </a:xfrm>
          <a:prstGeom prst="rect">
            <a:avLst/>
          </a:prstGeom>
          <a:noFill/>
        </p:spPr>
        <p:txBody>
          <a:bodyPr wrap="square" rtlCol="0">
            <a:spAutoFit/>
          </a:bodyPr>
          <a:lstStyle/>
          <a:p>
            <a:r>
              <a:rPr lang="en-US" sz="1200" b="1" dirty="0" smtClean="0">
                <a:latin typeface="Arial"/>
                <a:cs typeface="Arial"/>
              </a:rPr>
              <a:t>RESULTADOS ESPERADOS Y MATRIZ DE INDICADORES DE RESULTADOS (MIR)</a:t>
            </a:r>
            <a:endParaRPr lang="en-US" sz="1200" b="1" dirty="0">
              <a:latin typeface="Arial"/>
              <a:cs typeface="Arial"/>
            </a:endParaRPr>
          </a:p>
        </p:txBody>
      </p:sp>
      <p:sp>
        <p:nvSpPr>
          <p:cNvPr id="5" name="TextBox 4"/>
          <p:cNvSpPr txBox="1"/>
          <p:nvPr/>
        </p:nvSpPr>
        <p:spPr>
          <a:xfrm>
            <a:off x="567489" y="690996"/>
            <a:ext cx="7917819" cy="2677656"/>
          </a:xfrm>
          <a:prstGeom prst="rect">
            <a:avLst/>
          </a:prstGeom>
          <a:noFill/>
        </p:spPr>
        <p:txBody>
          <a:bodyPr wrap="square" rtlCol="0">
            <a:spAutoFit/>
          </a:bodyPr>
          <a:lstStyle/>
          <a:p>
            <a:r>
              <a:rPr lang="es-ES_tradnl" sz="1200" dirty="0" smtClean="0">
                <a:latin typeface="Arial"/>
                <a:cs typeface="Arial"/>
              </a:rPr>
              <a:t>Los resultados esperado a través de </a:t>
            </a:r>
            <a:r>
              <a:rPr lang="es-ES_tradnl" sz="1200" dirty="0">
                <a:latin typeface="Arial"/>
                <a:cs typeface="Arial"/>
              </a:rPr>
              <a:t>l</a:t>
            </a:r>
            <a:r>
              <a:rPr lang="es-ES_tradnl" sz="1200" dirty="0" smtClean="0">
                <a:latin typeface="Arial"/>
                <a:cs typeface="Arial"/>
              </a:rPr>
              <a:t>a </a:t>
            </a:r>
            <a:r>
              <a:rPr lang="es-ES_tradnl" sz="1200" dirty="0">
                <a:latin typeface="Arial"/>
                <a:cs typeface="Arial"/>
              </a:rPr>
              <a:t>Cruzada Nacional Contra el Hambre tendrá éxito en la medida en que se pueda reducir la población que se encuentra en pobreza extrema de alimentación. </a:t>
            </a:r>
            <a:endParaRPr lang="es-ES_tradnl" sz="1200" dirty="0" smtClean="0">
              <a:latin typeface="Arial"/>
              <a:cs typeface="Arial"/>
            </a:endParaRPr>
          </a:p>
          <a:p>
            <a:endParaRPr lang="es-ES_tradnl" sz="1200" dirty="0" smtClean="0">
              <a:latin typeface="Arial"/>
              <a:cs typeface="Arial"/>
            </a:endParaRPr>
          </a:p>
          <a:p>
            <a:r>
              <a:rPr lang="es-ES_tradnl" sz="1200" dirty="0" smtClean="0">
                <a:latin typeface="Arial"/>
                <a:cs typeface="Arial"/>
              </a:rPr>
              <a:t>Lo </a:t>
            </a:r>
            <a:r>
              <a:rPr lang="es-ES_tradnl" sz="1200" dirty="0">
                <a:latin typeface="Arial"/>
                <a:cs typeface="Arial"/>
              </a:rPr>
              <a:t>cual implica:</a:t>
            </a:r>
            <a:br>
              <a:rPr lang="es-ES_tradnl" sz="1200" dirty="0">
                <a:latin typeface="Arial"/>
                <a:cs typeface="Arial"/>
              </a:rPr>
            </a:br>
            <a:r>
              <a:rPr lang="es-ES_tradnl" sz="1200" dirty="0">
                <a:latin typeface="Arial"/>
                <a:cs typeface="Arial"/>
              </a:rPr>
              <a:t>º Lograr la seguridad alimentaria y nutricional de la población en pobreza extrema de alimentación.</a:t>
            </a:r>
            <a:br>
              <a:rPr lang="es-ES_tradnl" sz="1200" dirty="0">
                <a:latin typeface="Arial"/>
                <a:cs typeface="Arial"/>
              </a:rPr>
            </a:br>
            <a:r>
              <a:rPr lang="es-ES_tradnl" sz="1200" dirty="0">
                <a:latin typeface="Arial"/>
                <a:cs typeface="Arial"/>
              </a:rPr>
              <a:t>º Reducir el rezago educativo de esta población.</a:t>
            </a:r>
            <a:br>
              <a:rPr lang="es-ES_tradnl" sz="1200" dirty="0">
                <a:latin typeface="Arial"/>
                <a:cs typeface="Arial"/>
              </a:rPr>
            </a:br>
            <a:r>
              <a:rPr lang="es-ES_tradnl" sz="1200" dirty="0">
                <a:latin typeface="Arial"/>
                <a:cs typeface="Arial"/>
              </a:rPr>
              <a:t>º Elevar el acceso a servicios de salud.</a:t>
            </a:r>
            <a:br>
              <a:rPr lang="es-ES_tradnl" sz="1200" dirty="0">
                <a:latin typeface="Arial"/>
                <a:cs typeface="Arial"/>
              </a:rPr>
            </a:br>
            <a:r>
              <a:rPr lang="es-ES_tradnl" sz="1200" dirty="0">
                <a:latin typeface="Arial"/>
                <a:cs typeface="Arial"/>
              </a:rPr>
              <a:t>º Aumentar la inclusión en esquemas de seguridad social.</a:t>
            </a:r>
            <a:br>
              <a:rPr lang="es-ES_tradnl" sz="1200" dirty="0">
                <a:latin typeface="Arial"/>
                <a:cs typeface="Arial"/>
              </a:rPr>
            </a:br>
            <a:r>
              <a:rPr lang="es-ES_tradnl" sz="1200" dirty="0">
                <a:latin typeface="Arial"/>
                <a:cs typeface="Arial"/>
              </a:rPr>
              <a:t>º Mejorar la calidad y espacios de las viviendas que habitan.</a:t>
            </a:r>
            <a:br>
              <a:rPr lang="es-ES_tradnl" sz="1200" dirty="0">
                <a:latin typeface="Arial"/>
                <a:cs typeface="Arial"/>
              </a:rPr>
            </a:br>
            <a:r>
              <a:rPr lang="es-ES_tradnl" sz="1200" dirty="0">
                <a:latin typeface="Arial"/>
                <a:cs typeface="Arial"/>
              </a:rPr>
              <a:t>º Ampliar el acceso a servicios básicos de la vivienda como son luz, agua y drenaje.</a:t>
            </a:r>
            <a:br>
              <a:rPr lang="es-ES_tradnl" sz="1200" dirty="0">
                <a:latin typeface="Arial"/>
                <a:cs typeface="Arial"/>
              </a:rPr>
            </a:br>
            <a:r>
              <a:rPr lang="es-ES_tradnl" sz="1200" dirty="0">
                <a:latin typeface="Arial"/>
                <a:cs typeface="Arial"/>
              </a:rPr>
              <a:t>º Crear condiciones favorables para la generación de fuentes sustentables de ingreso</a:t>
            </a:r>
            <a:r>
              <a:rPr lang="es-ES_tradnl" sz="1200" dirty="0" smtClean="0">
                <a:latin typeface="Arial"/>
                <a:cs typeface="Arial"/>
              </a:rPr>
              <a:t>.</a:t>
            </a:r>
          </a:p>
          <a:p>
            <a:endParaRPr lang="es-ES_tradnl" sz="1200" dirty="0">
              <a:latin typeface="Arial"/>
              <a:cs typeface="Arial"/>
            </a:endParaRPr>
          </a:p>
          <a:p>
            <a:pPr algn="ctr"/>
            <a:r>
              <a:rPr lang="es-ES_tradnl" sz="1200" b="1" dirty="0" smtClean="0">
                <a:latin typeface="Arial"/>
                <a:cs typeface="Arial"/>
              </a:rPr>
              <a:t>Matriz de Indicadores para Resultados 2015</a:t>
            </a:r>
          </a:p>
          <a:p>
            <a:pPr algn="ctr"/>
            <a:r>
              <a:rPr lang="es-ES_tradnl" sz="1200" b="1" dirty="0" smtClean="0">
                <a:latin typeface="Arial"/>
                <a:cs typeface="Arial"/>
              </a:rPr>
              <a:t>Programa de Apoyo Alimentario (Cruzada Nacional Contra el Hambre)</a:t>
            </a:r>
          </a:p>
        </p:txBody>
      </p:sp>
      <p:sp>
        <p:nvSpPr>
          <p:cNvPr id="2" name="1 Rectángulo"/>
          <p:cNvSpPr/>
          <p:nvPr/>
        </p:nvSpPr>
        <p:spPr>
          <a:xfrm>
            <a:off x="4119863" y="3402519"/>
            <a:ext cx="581025" cy="266357"/>
          </a:xfrm>
          <a:prstGeom prst="rect">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MX" dirty="0" smtClean="0"/>
              <a:t>FIN</a:t>
            </a:r>
            <a:endParaRPr lang="es-MX" dirty="0"/>
          </a:p>
        </p:txBody>
      </p:sp>
      <p:sp>
        <p:nvSpPr>
          <p:cNvPr id="8" name="7 Rectángulo"/>
          <p:cNvSpPr/>
          <p:nvPr/>
        </p:nvSpPr>
        <p:spPr>
          <a:xfrm>
            <a:off x="666044" y="3785166"/>
            <a:ext cx="7724682" cy="593331"/>
          </a:xfrm>
          <a:prstGeom prst="rect">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200" dirty="0" smtClean="0">
                <a:latin typeface="Arial" panose="020B0604020202020204" pitchFamily="34" charset="0"/>
                <a:cs typeface="Arial" panose="020B0604020202020204" pitchFamily="34" charset="0"/>
              </a:rPr>
              <a:t>Contribuir a fortalecer el cumplimiento efectivo de los derechos sociales que potencien las capacidades de las personas en situación de pobreza, a través de acciones que incidan positivamente en la alimentación, la salud y la educación mediante esquemas que mejoren el acceso a al alimentación.</a:t>
            </a:r>
            <a:endParaRPr lang="es-MX" sz="1200" dirty="0">
              <a:latin typeface="Arial" panose="020B0604020202020204" pitchFamily="34" charset="0"/>
              <a:cs typeface="Arial" panose="020B0604020202020204" pitchFamily="34" charset="0"/>
            </a:endParaRPr>
          </a:p>
        </p:txBody>
      </p:sp>
      <p:sp>
        <p:nvSpPr>
          <p:cNvPr id="9" name="8 Rectángulo"/>
          <p:cNvSpPr/>
          <p:nvPr/>
        </p:nvSpPr>
        <p:spPr>
          <a:xfrm>
            <a:off x="2376149" y="4873915"/>
            <a:ext cx="4378817" cy="379793"/>
          </a:xfrm>
          <a:prstGeom prst="rect">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200" dirty="0" smtClean="0">
                <a:latin typeface="Arial" panose="020B0604020202020204" pitchFamily="34" charset="0"/>
                <a:cs typeface="Arial" panose="020B0604020202020204" pitchFamily="34" charset="0"/>
              </a:rPr>
              <a:t>Los integrantes de las familias en pobreza beneficiarias del Programa amplían sus capacidades de alimentación.</a:t>
            </a:r>
            <a:endParaRPr lang="es-MX" sz="1200" dirty="0">
              <a:latin typeface="Arial" panose="020B0604020202020204" pitchFamily="34" charset="0"/>
              <a:cs typeface="Arial" panose="020B0604020202020204" pitchFamily="34" charset="0"/>
            </a:endParaRPr>
          </a:p>
        </p:txBody>
      </p:sp>
      <p:sp>
        <p:nvSpPr>
          <p:cNvPr id="10" name="9 Rectángulo"/>
          <p:cNvSpPr/>
          <p:nvPr/>
        </p:nvSpPr>
        <p:spPr>
          <a:xfrm>
            <a:off x="2833512" y="5779914"/>
            <a:ext cx="3443110" cy="337076"/>
          </a:xfrm>
          <a:prstGeom prst="rect">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200" dirty="0" smtClean="0">
                <a:latin typeface="Arial" panose="020B0604020202020204" pitchFamily="34" charset="0"/>
                <a:cs typeface="Arial" panose="020B0604020202020204" pitchFamily="34" charset="0"/>
              </a:rPr>
              <a:t>Familias beneficiarias con apoyos monetarios entregados y orientación recibida..</a:t>
            </a:r>
            <a:endParaRPr lang="es-MX" sz="1200" dirty="0">
              <a:latin typeface="Arial" panose="020B0604020202020204" pitchFamily="34" charset="0"/>
              <a:cs typeface="Arial" panose="020B0604020202020204" pitchFamily="34" charset="0"/>
            </a:endParaRPr>
          </a:p>
        </p:txBody>
      </p:sp>
      <p:sp>
        <p:nvSpPr>
          <p:cNvPr id="11" name="10 Rectángulo"/>
          <p:cNvSpPr/>
          <p:nvPr/>
        </p:nvSpPr>
        <p:spPr>
          <a:xfrm>
            <a:off x="3564707" y="6531574"/>
            <a:ext cx="1828800" cy="148108"/>
          </a:xfrm>
          <a:prstGeom prst="rect">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200" dirty="0" smtClean="0">
                <a:latin typeface="Arial" panose="020B0604020202020204" pitchFamily="34" charset="0"/>
                <a:cs typeface="Arial" panose="020B0604020202020204" pitchFamily="34" charset="0"/>
              </a:rPr>
              <a:t>Cobertura del Programa</a:t>
            </a:r>
            <a:endParaRPr lang="es-MX" sz="1200" dirty="0">
              <a:latin typeface="Arial" panose="020B0604020202020204" pitchFamily="34" charset="0"/>
              <a:cs typeface="Arial" panose="020B0604020202020204" pitchFamily="34" charset="0"/>
            </a:endParaRPr>
          </a:p>
        </p:txBody>
      </p:sp>
      <p:sp>
        <p:nvSpPr>
          <p:cNvPr id="3" name="2 Flecha abajo"/>
          <p:cNvSpPr/>
          <p:nvPr/>
        </p:nvSpPr>
        <p:spPr>
          <a:xfrm rot="10800000">
            <a:off x="4438233" y="4352939"/>
            <a:ext cx="180304" cy="276896"/>
          </a:xfrm>
          <a:prstGeom prst="downArrow">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solidFill>
                <a:schemeClr val="bg1">
                  <a:lumMod val="50000"/>
                </a:schemeClr>
              </a:solidFill>
            </a:endParaRPr>
          </a:p>
        </p:txBody>
      </p:sp>
      <p:sp>
        <p:nvSpPr>
          <p:cNvPr id="13" name="12 Flecha abajo"/>
          <p:cNvSpPr/>
          <p:nvPr/>
        </p:nvSpPr>
        <p:spPr>
          <a:xfrm rot="10800000">
            <a:off x="4436246" y="5242419"/>
            <a:ext cx="180304" cy="276896"/>
          </a:xfrm>
          <a:prstGeom prst="downArrow">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solidFill>
                <a:schemeClr val="bg1">
                  <a:lumMod val="50000"/>
                </a:schemeClr>
              </a:solidFill>
            </a:endParaRPr>
          </a:p>
        </p:txBody>
      </p:sp>
      <p:sp>
        <p:nvSpPr>
          <p:cNvPr id="14" name="13 Flecha abajo"/>
          <p:cNvSpPr/>
          <p:nvPr/>
        </p:nvSpPr>
        <p:spPr>
          <a:xfrm rot="10800000">
            <a:off x="4436245" y="6107921"/>
            <a:ext cx="180304" cy="276896"/>
          </a:xfrm>
          <a:prstGeom prst="downArrow">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solidFill>
                <a:schemeClr val="bg1">
                  <a:lumMod val="50000"/>
                </a:schemeClr>
              </a:solidFill>
            </a:endParaRPr>
          </a:p>
        </p:txBody>
      </p:sp>
      <p:sp>
        <p:nvSpPr>
          <p:cNvPr id="12" name="11 CuadroTexto"/>
          <p:cNvSpPr txBox="1"/>
          <p:nvPr/>
        </p:nvSpPr>
        <p:spPr>
          <a:xfrm>
            <a:off x="4007546" y="4629836"/>
            <a:ext cx="1106321" cy="276999"/>
          </a:xfrm>
          <a:prstGeom prst="rect">
            <a:avLst/>
          </a:prstGeom>
          <a:noFill/>
        </p:spPr>
        <p:txBody>
          <a:bodyPr wrap="square" rtlCol="0">
            <a:spAutoFit/>
          </a:bodyPr>
          <a:lstStyle/>
          <a:p>
            <a:r>
              <a:rPr lang="es-MX" sz="1200" b="1" dirty="0" smtClean="0">
                <a:latin typeface="Arial" panose="020B0604020202020204" pitchFamily="34" charset="0"/>
                <a:cs typeface="Arial" panose="020B0604020202020204" pitchFamily="34" charset="0"/>
              </a:rPr>
              <a:t>PROPÓSITO</a:t>
            </a:r>
            <a:endParaRPr lang="es-MX" sz="1200" b="1" dirty="0">
              <a:latin typeface="Arial" panose="020B0604020202020204" pitchFamily="34" charset="0"/>
              <a:cs typeface="Arial" panose="020B0604020202020204" pitchFamily="34" charset="0"/>
            </a:endParaRPr>
          </a:p>
        </p:txBody>
      </p:sp>
      <p:sp>
        <p:nvSpPr>
          <p:cNvPr id="16" name="15 CuadroTexto"/>
          <p:cNvSpPr txBox="1"/>
          <p:nvPr/>
        </p:nvSpPr>
        <p:spPr>
          <a:xfrm>
            <a:off x="3779189" y="5519316"/>
            <a:ext cx="1467561" cy="276999"/>
          </a:xfrm>
          <a:prstGeom prst="rect">
            <a:avLst/>
          </a:prstGeom>
          <a:noFill/>
        </p:spPr>
        <p:txBody>
          <a:bodyPr wrap="square" rtlCol="0">
            <a:spAutoFit/>
          </a:bodyPr>
          <a:lstStyle/>
          <a:p>
            <a:r>
              <a:rPr lang="es-MX" sz="1200" b="1" dirty="0" smtClean="0">
                <a:latin typeface="Arial" panose="020B0604020202020204" pitchFamily="34" charset="0"/>
                <a:cs typeface="Arial" panose="020B0604020202020204" pitchFamily="34" charset="0"/>
              </a:rPr>
              <a:t>COMPONENTE 1</a:t>
            </a:r>
            <a:endParaRPr lang="es-MX" sz="1200" b="1" dirty="0">
              <a:latin typeface="Arial" panose="020B0604020202020204" pitchFamily="34" charset="0"/>
              <a:cs typeface="Arial" panose="020B0604020202020204" pitchFamily="34" charset="0"/>
            </a:endParaRPr>
          </a:p>
        </p:txBody>
      </p:sp>
      <p:sp>
        <p:nvSpPr>
          <p:cNvPr id="17" name="16 CuadroTexto"/>
          <p:cNvSpPr txBox="1"/>
          <p:nvPr/>
        </p:nvSpPr>
        <p:spPr>
          <a:xfrm>
            <a:off x="3950498" y="6346954"/>
            <a:ext cx="1330119" cy="276999"/>
          </a:xfrm>
          <a:prstGeom prst="rect">
            <a:avLst/>
          </a:prstGeom>
          <a:noFill/>
        </p:spPr>
        <p:txBody>
          <a:bodyPr wrap="square" rtlCol="0">
            <a:spAutoFit/>
          </a:bodyPr>
          <a:lstStyle/>
          <a:p>
            <a:r>
              <a:rPr lang="es-MX" sz="1200" b="1" dirty="0" smtClean="0">
                <a:latin typeface="Arial" panose="020B0604020202020204" pitchFamily="34" charset="0"/>
                <a:cs typeface="Arial" panose="020B0604020202020204" pitchFamily="34" charset="0"/>
              </a:rPr>
              <a:t>ACTIVIDAD 1</a:t>
            </a:r>
            <a:endParaRPr lang="es-MX" sz="1200" b="1" dirty="0">
              <a:latin typeface="Arial" panose="020B0604020202020204" pitchFamily="34" charset="0"/>
              <a:cs typeface="Arial" panose="020B0604020202020204" pitchFamily="34" charset="0"/>
            </a:endParaRPr>
          </a:p>
        </p:txBody>
      </p:sp>
      <p:pic>
        <p:nvPicPr>
          <p:cNvPr id="18" name="Picture 32"/>
          <p:cNvPicPr>
            <a:picLocks noChangeAspect="1" noChangeArrowheads="1"/>
          </p:cNvPicPr>
          <p:nvPr/>
        </p:nvPicPr>
        <p:blipFill rotWithShape="1">
          <a:blip r:embed="rId2">
            <a:extLst>
              <a:ext uri="{28A0092B-C50C-407E-A947-70E740481C1C}">
                <a14:useLocalDpi xmlns:a14="http://schemas.microsoft.com/office/drawing/2010/main" val="0"/>
              </a:ext>
            </a:extLst>
          </a:blip>
          <a:srcRect l="21710" t="51222" r="55207" b="32991"/>
          <a:stretch/>
        </p:blipFill>
        <p:spPr bwMode="auto">
          <a:xfrm>
            <a:off x="6397137" y="1"/>
            <a:ext cx="2746863" cy="690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749350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394" t="22691" r="29679" b="27661"/>
          <a:stretch/>
        </p:blipFill>
        <p:spPr bwMode="auto">
          <a:xfrm>
            <a:off x="182880" y="967442"/>
            <a:ext cx="8711738" cy="5453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2"/>
          <p:cNvPicPr>
            <a:picLocks noChangeAspect="1" noChangeArrowheads="1"/>
          </p:cNvPicPr>
          <p:nvPr/>
        </p:nvPicPr>
        <p:blipFill rotWithShape="1">
          <a:blip r:embed="rId3">
            <a:extLst>
              <a:ext uri="{28A0092B-C50C-407E-A947-70E740481C1C}">
                <a14:useLocalDpi xmlns:a14="http://schemas.microsoft.com/office/drawing/2010/main" val="0"/>
              </a:ext>
            </a:extLst>
          </a:blip>
          <a:srcRect l="21710" t="51222" r="55207" b="32991"/>
          <a:stretch/>
        </p:blipFill>
        <p:spPr bwMode="auto">
          <a:xfrm>
            <a:off x="6397137" y="0"/>
            <a:ext cx="2746863" cy="1001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569747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1818" t="22412" r="29758" b="17660"/>
          <a:stretch/>
        </p:blipFill>
        <p:spPr bwMode="auto">
          <a:xfrm>
            <a:off x="382385" y="1205972"/>
            <a:ext cx="8495608" cy="55362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2"/>
          <p:cNvPicPr>
            <a:picLocks noChangeAspect="1" noChangeArrowheads="1"/>
          </p:cNvPicPr>
          <p:nvPr/>
        </p:nvPicPr>
        <p:blipFill rotWithShape="1">
          <a:blip r:embed="rId3">
            <a:extLst>
              <a:ext uri="{28A0092B-C50C-407E-A947-70E740481C1C}">
                <a14:useLocalDpi xmlns:a14="http://schemas.microsoft.com/office/drawing/2010/main" val="0"/>
              </a:ext>
            </a:extLst>
          </a:blip>
          <a:srcRect l="21710" t="51222" r="55207" b="32991"/>
          <a:stretch/>
        </p:blipFill>
        <p:spPr bwMode="auto">
          <a:xfrm>
            <a:off x="6397137" y="0"/>
            <a:ext cx="2746863" cy="1001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375341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757" t="22303" r="29576" b="34836"/>
          <a:stretch/>
        </p:blipFill>
        <p:spPr bwMode="auto">
          <a:xfrm>
            <a:off x="399011" y="1674338"/>
            <a:ext cx="8429105" cy="4206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2"/>
          <p:cNvPicPr>
            <a:picLocks noChangeAspect="1" noChangeArrowheads="1"/>
          </p:cNvPicPr>
          <p:nvPr/>
        </p:nvPicPr>
        <p:blipFill rotWithShape="1">
          <a:blip r:embed="rId3">
            <a:extLst>
              <a:ext uri="{28A0092B-C50C-407E-A947-70E740481C1C}">
                <a14:useLocalDpi xmlns:a14="http://schemas.microsoft.com/office/drawing/2010/main" val="0"/>
              </a:ext>
            </a:extLst>
          </a:blip>
          <a:srcRect l="21710" t="51222" r="55207" b="32991"/>
          <a:stretch/>
        </p:blipFill>
        <p:spPr bwMode="auto">
          <a:xfrm>
            <a:off x="6397137" y="11412"/>
            <a:ext cx="2746863" cy="1001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023365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6412800"/>
          </a:xfrm>
        </p:spPr>
        <p:txBody>
          <a:bodyPr>
            <a:noAutofit/>
          </a:bodyPr>
          <a:lstStyle/>
          <a:p>
            <a:pPr algn="just">
              <a:lnSpc>
                <a:spcPct val="150000"/>
              </a:lnSpc>
            </a:pPr>
            <a:r>
              <a:rPr lang="is-IS" sz="1200" b="1" dirty="0" smtClean="0">
                <a:latin typeface="Arial"/>
                <a:cs typeface="Arial"/>
              </a:rPr>
              <a:t>EVALUACION Y RESULTADOS OBTENIDOS</a:t>
            </a:r>
            <a:r>
              <a:rPr lang="is-IS" sz="1200" dirty="0">
                <a:latin typeface="Arial"/>
                <a:cs typeface="Arial"/>
              </a:rPr>
              <a:t/>
            </a:r>
            <a:br>
              <a:rPr lang="is-IS" sz="1200" dirty="0">
                <a:latin typeface="Arial"/>
                <a:cs typeface="Arial"/>
              </a:rPr>
            </a:br>
            <a:r>
              <a:rPr lang="is-IS" sz="1200" dirty="0" smtClean="0">
                <a:latin typeface="Arial"/>
                <a:cs typeface="Arial"/>
              </a:rPr>
              <a:t/>
            </a:r>
            <a:br>
              <a:rPr lang="is-IS" sz="1200" dirty="0" smtClean="0">
                <a:latin typeface="Arial"/>
                <a:cs typeface="Arial"/>
              </a:rPr>
            </a:br>
            <a:r>
              <a:rPr lang="es-ES_tradnl" sz="1200" dirty="0" smtClean="0">
                <a:latin typeface="Arial"/>
                <a:cs typeface="Arial"/>
              </a:rPr>
              <a:t>La </a:t>
            </a:r>
            <a:r>
              <a:rPr lang="es-ES_tradnl" sz="1200" dirty="0">
                <a:latin typeface="Arial"/>
                <a:cs typeface="Arial"/>
              </a:rPr>
              <a:t>Cruzada Nacional Contra el Hambre es una estrategia sexenal y sus resultados serán evaluados de acuerdo a los lineamientos que establezca el </a:t>
            </a:r>
            <a:r>
              <a:rPr lang="es-ES_tradnl" sz="1200" dirty="0">
                <a:latin typeface="Arial"/>
                <a:cs typeface="Arial"/>
                <a:hlinkClick r:id="rId2"/>
              </a:rPr>
              <a:t>Consejo Nacional de Evaluación de la Política de Desarrollo Social (Coneval).</a:t>
            </a:r>
            <a:r>
              <a:rPr lang="es-ES_tradnl" sz="1200" dirty="0">
                <a:latin typeface="Arial"/>
                <a:cs typeface="Arial"/>
              </a:rPr>
              <a:t/>
            </a:r>
            <a:br>
              <a:rPr lang="es-ES_tradnl" sz="1200" dirty="0">
                <a:latin typeface="Arial"/>
                <a:cs typeface="Arial"/>
              </a:rPr>
            </a:br>
            <a:r>
              <a:rPr lang="es-ES_tradnl" sz="1200" dirty="0" smtClean="0">
                <a:latin typeface="Arial"/>
                <a:cs typeface="Arial"/>
              </a:rPr>
              <a:t/>
            </a:r>
            <a:br>
              <a:rPr lang="es-ES_tradnl" sz="1200" dirty="0" smtClean="0">
                <a:latin typeface="Arial"/>
                <a:cs typeface="Arial"/>
              </a:rPr>
            </a:br>
            <a:r>
              <a:rPr lang="es-ES_tradnl" sz="1200" dirty="0" smtClean="0">
                <a:latin typeface="Arial"/>
                <a:cs typeface="Arial"/>
              </a:rPr>
              <a:t>Por lo tanto, </a:t>
            </a:r>
            <a:r>
              <a:rPr lang="es-ES_tradnl" sz="1200" dirty="0">
                <a:latin typeface="Arial"/>
                <a:cs typeface="Arial"/>
              </a:rPr>
              <a:t>¿Qué es la Encuesta Panel para el Monitoreo de Indicadores de la Cruzada Nacional Contra el Hambre? </a:t>
            </a:r>
            <a:br>
              <a:rPr lang="es-ES_tradnl" sz="1200" dirty="0">
                <a:latin typeface="Arial"/>
                <a:cs typeface="Arial"/>
              </a:rPr>
            </a:br>
            <a:r>
              <a:rPr lang="es-ES_tradnl" sz="1200" dirty="0">
                <a:latin typeface="Arial"/>
                <a:cs typeface="Arial"/>
              </a:rPr>
              <a:t>El pasado 23 de julio de 2013, el Consejo Nacional para la </a:t>
            </a:r>
            <a:r>
              <a:rPr lang="es-ES_tradnl" sz="1200" dirty="0" smtClean="0">
                <a:latin typeface="Arial"/>
                <a:cs typeface="Arial"/>
              </a:rPr>
              <a:t>Evaluación </a:t>
            </a:r>
            <a:r>
              <a:rPr lang="es-ES_tradnl" sz="1200" dirty="0">
                <a:latin typeface="Arial"/>
                <a:cs typeface="Arial"/>
              </a:rPr>
              <a:t>de la </a:t>
            </a:r>
            <a:r>
              <a:rPr lang="es-ES_tradnl" sz="1200" dirty="0" smtClean="0">
                <a:latin typeface="Arial"/>
                <a:cs typeface="Arial"/>
              </a:rPr>
              <a:t>Política </a:t>
            </a:r>
            <a:r>
              <a:rPr lang="es-ES_tradnl" sz="1200" dirty="0">
                <a:latin typeface="Arial"/>
                <a:cs typeface="Arial"/>
              </a:rPr>
              <a:t>Social (Coneval), presentó los resultados de la </a:t>
            </a:r>
            <a:r>
              <a:rPr lang="es-ES_tradnl" sz="1200" dirty="0" smtClean="0">
                <a:latin typeface="Arial"/>
                <a:cs typeface="Arial"/>
              </a:rPr>
              <a:t>medición </a:t>
            </a:r>
            <a:r>
              <a:rPr lang="es-ES_tradnl" sz="1200" dirty="0">
                <a:latin typeface="Arial"/>
                <a:cs typeface="Arial"/>
              </a:rPr>
              <a:t>multidimensional de la pobreza 2014. </a:t>
            </a:r>
            <a:r>
              <a:rPr lang="es-ES_tradnl" sz="1200" b="1" dirty="0">
                <a:latin typeface="Arial"/>
                <a:cs typeface="Arial"/>
              </a:rPr>
              <a:t>Los resultados de la </a:t>
            </a:r>
            <a:r>
              <a:rPr lang="es-ES_tradnl" sz="1200" b="1" dirty="0" smtClean="0">
                <a:latin typeface="Arial"/>
                <a:cs typeface="Arial"/>
              </a:rPr>
              <a:t>evaluación </a:t>
            </a:r>
            <a:r>
              <a:rPr lang="es-ES_tradnl" sz="1200" b="1" dirty="0">
                <a:latin typeface="Arial"/>
                <a:cs typeface="Arial"/>
              </a:rPr>
              <a:t>de Coneval</a:t>
            </a:r>
            <a:r>
              <a:rPr lang="es-ES_tradnl" sz="1200" dirty="0">
                <a:latin typeface="Arial"/>
                <a:cs typeface="Arial"/>
              </a:rPr>
              <a:t>, basados en la </a:t>
            </a:r>
            <a:r>
              <a:rPr lang="es-ES_tradnl" sz="1200" dirty="0" smtClean="0">
                <a:latin typeface="Arial"/>
                <a:cs typeface="Arial"/>
              </a:rPr>
              <a:t>información </a:t>
            </a:r>
            <a:r>
              <a:rPr lang="es-ES_tradnl" sz="1200" dirty="0">
                <a:latin typeface="Arial"/>
                <a:cs typeface="Arial"/>
              </a:rPr>
              <a:t>de la Encuesta Nacional de Ingreso y Gasto de los Hogares (ENIGH), levantada por el Instituto Nacional de </a:t>
            </a:r>
            <a:r>
              <a:rPr lang="es-ES_tradnl" sz="1200" dirty="0" smtClean="0">
                <a:latin typeface="Arial"/>
                <a:cs typeface="Arial"/>
              </a:rPr>
              <a:t>Estadística </a:t>
            </a:r>
            <a:r>
              <a:rPr lang="es-ES_tradnl" sz="1200" dirty="0">
                <a:latin typeface="Arial"/>
                <a:cs typeface="Arial"/>
              </a:rPr>
              <a:t>y </a:t>
            </a:r>
            <a:r>
              <a:rPr lang="es-ES_tradnl" sz="1200" dirty="0" smtClean="0">
                <a:latin typeface="Arial"/>
                <a:cs typeface="Arial"/>
              </a:rPr>
              <a:t>Geografía </a:t>
            </a:r>
            <a:r>
              <a:rPr lang="es-ES_tradnl" sz="1200" dirty="0">
                <a:latin typeface="Arial"/>
                <a:cs typeface="Arial"/>
              </a:rPr>
              <a:t>(INEGI), dan a conocer dos aspectos importantes: si bien el </a:t>
            </a:r>
            <a:r>
              <a:rPr lang="es-ES_tradnl" sz="1200" dirty="0" smtClean="0">
                <a:latin typeface="Arial"/>
                <a:cs typeface="Arial"/>
              </a:rPr>
              <a:t>número </a:t>
            </a:r>
            <a:r>
              <a:rPr lang="es-ES_tradnl" sz="1200" dirty="0">
                <a:latin typeface="Arial"/>
                <a:cs typeface="Arial"/>
              </a:rPr>
              <a:t>de pobres aumentó en dos millones de personas</a:t>
            </a:r>
            <a:r>
              <a:rPr lang="es-ES_tradnl" sz="1200" b="1" dirty="0">
                <a:latin typeface="Arial"/>
                <a:cs typeface="Arial"/>
              </a:rPr>
              <a:t>, </a:t>
            </a:r>
            <a:r>
              <a:rPr lang="es-ES_tradnl" sz="1200" dirty="0">
                <a:latin typeface="Arial"/>
                <a:cs typeface="Arial"/>
              </a:rPr>
              <a:t>la pobreza extrema no solo se contuvo, sino que disminuyó. </a:t>
            </a:r>
            <a:r>
              <a:rPr lang="es-ES_tradnl" sz="1200" dirty="0" smtClean="0">
                <a:latin typeface="Arial"/>
                <a:cs typeface="Arial"/>
              </a:rPr>
              <a:t/>
            </a:r>
            <a:br>
              <a:rPr lang="es-ES_tradnl" sz="1200" dirty="0" smtClean="0">
                <a:latin typeface="Arial"/>
                <a:cs typeface="Arial"/>
              </a:rPr>
            </a:br>
            <a:r>
              <a:rPr lang="es-ES_tradnl" sz="1200" dirty="0" smtClean="0">
                <a:latin typeface="Arial"/>
                <a:cs typeface="Arial"/>
              </a:rPr>
              <a:t/>
            </a:r>
            <a:br>
              <a:rPr lang="es-ES_tradnl" sz="1200" dirty="0" smtClean="0">
                <a:latin typeface="Arial"/>
                <a:cs typeface="Arial"/>
              </a:rPr>
            </a:br>
            <a:r>
              <a:rPr lang="es-ES_tradnl" sz="1200" dirty="0" smtClean="0">
                <a:latin typeface="Arial"/>
                <a:cs typeface="Arial"/>
              </a:rPr>
              <a:t>En </a:t>
            </a:r>
            <a:r>
              <a:rPr lang="es-ES_tradnl" sz="1200" dirty="0">
                <a:latin typeface="Arial"/>
                <a:cs typeface="Arial"/>
              </a:rPr>
              <a:t>ese momento, la </a:t>
            </a:r>
            <a:r>
              <a:rPr lang="es-ES_tradnl" sz="1200" dirty="0" smtClean="0">
                <a:latin typeface="Arial"/>
                <a:cs typeface="Arial"/>
              </a:rPr>
              <a:t>Secretaría </a:t>
            </a:r>
            <a:r>
              <a:rPr lang="es-ES_tradnl" sz="1200" dirty="0">
                <a:latin typeface="Arial"/>
                <a:cs typeface="Arial"/>
              </a:rPr>
              <a:t>de Desarrollo Social (Sedesol) </a:t>
            </a:r>
            <a:r>
              <a:rPr lang="es-ES_tradnl" sz="1200" dirty="0" smtClean="0">
                <a:latin typeface="Arial"/>
                <a:cs typeface="Arial"/>
              </a:rPr>
              <a:t>reconoció́ </a:t>
            </a:r>
            <a:r>
              <a:rPr lang="es-ES_tradnl" sz="1200" dirty="0">
                <a:latin typeface="Arial"/>
                <a:cs typeface="Arial"/>
              </a:rPr>
              <a:t>los enormes </a:t>
            </a:r>
            <a:r>
              <a:rPr lang="es-ES_tradnl" sz="1200" dirty="0" smtClean="0">
                <a:latin typeface="Arial"/>
                <a:cs typeface="Arial"/>
              </a:rPr>
              <a:t>desafíos </a:t>
            </a:r>
            <a:r>
              <a:rPr lang="es-ES_tradnl" sz="1200" dirty="0">
                <a:latin typeface="Arial"/>
                <a:cs typeface="Arial"/>
              </a:rPr>
              <a:t>que enfrenta en materia de combate a la pobreza y en su compromiso por atender las necesidades </a:t>
            </a:r>
            <a:r>
              <a:rPr lang="es-ES_tradnl" sz="1200" dirty="0" smtClean="0">
                <a:latin typeface="Arial"/>
                <a:cs typeface="Arial"/>
              </a:rPr>
              <a:t>básicas </a:t>
            </a:r>
            <a:r>
              <a:rPr lang="es-ES_tradnl" sz="1200" dirty="0">
                <a:latin typeface="Arial"/>
                <a:cs typeface="Arial"/>
              </a:rPr>
              <a:t>de los </a:t>
            </a:r>
            <a:r>
              <a:rPr lang="es-ES_tradnl" sz="1200" dirty="0" smtClean="0">
                <a:latin typeface="Arial"/>
                <a:cs typeface="Arial"/>
              </a:rPr>
              <a:t>más </a:t>
            </a:r>
            <a:r>
              <a:rPr lang="es-ES_tradnl" sz="1200" dirty="0">
                <a:latin typeface="Arial"/>
                <a:cs typeface="Arial"/>
              </a:rPr>
              <a:t>pobres entre los pobres, enfatizando la </a:t>
            </a:r>
            <a:r>
              <a:rPr lang="es-ES_tradnl" sz="1200" dirty="0" smtClean="0">
                <a:latin typeface="Arial"/>
                <a:cs typeface="Arial"/>
              </a:rPr>
              <a:t>instrucción </a:t>
            </a:r>
            <a:r>
              <a:rPr lang="es-ES_tradnl" sz="1200" dirty="0">
                <a:latin typeface="Arial"/>
                <a:cs typeface="Arial"/>
              </a:rPr>
              <a:t>del Presidente Enrique </a:t>
            </a:r>
            <a:r>
              <a:rPr lang="es-ES_tradnl" sz="1200" dirty="0" smtClean="0">
                <a:latin typeface="Arial"/>
                <a:cs typeface="Arial"/>
              </a:rPr>
              <a:t>Peña </a:t>
            </a:r>
            <a:r>
              <a:rPr lang="es-ES_tradnl" sz="1200" dirty="0">
                <a:latin typeface="Arial"/>
                <a:cs typeface="Arial"/>
              </a:rPr>
              <a:t>Nieto de proteger a los que </a:t>
            </a:r>
            <a:r>
              <a:rPr lang="es-ES_tradnl" sz="1200" dirty="0" smtClean="0">
                <a:latin typeface="Arial"/>
                <a:cs typeface="Arial"/>
              </a:rPr>
              <a:t>más </a:t>
            </a:r>
            <a:r>
              <a:rPr lang="es-ES_tradnl" sz="1200" dirty="0">
                <a:latin typeface="Arial"/>
                <a:cs typeface="Arial"/>
              </a:rPr>
              <a:t>lo necesitan mientras reciben plenamente los beneficios de las reformas estructurales. Hoy se cuenta con la evidencia </a:t>
            </a:r>
            <a:r>
              <a:rPr lang="es-ES_tradnl" sz="1200" dirty="0" smtClean="0">
                <a:latin typeface="Arial"/>
                <a:cs typeface="Arial"/>
              </a:rPr>
              <a:t>científica </a:t>
            </a:r>
            <a:r>
              <a:rPr lang="es-ES_tradnl" sz="1200" dirty="0">
                <a:latin typeface="Arial"/>
                <a:cs typeface="Arial"/>
              </a:rPr>
              <a:t>que sustenta el alcance y retos de la </a:t>
            </a:r>
            <a:r>
              <a:rPr lang="es-ES_tradnl" sz="1200" dirty="0" smtClean="0">
                <a:latin typeface="Arial"/>
                <a:cs typeface="Arial"/>
              </a:rPr>
              <a:t>Política </a:t>
            </a:r>
            <a:r>
              <a:rPr lang="es-ES_tradnl" sz="1200" dirty="0">
                <a:latin typeface="Arial"/>
                <a:cs typeface="Arial"/>
              </a:rPr>
              <a:t>Social de Nueva </a:t>
            </a:r>
            <a:r>
              <a:rPr lang="es-ES_tradnl" sz="1200" dirty="0" smtClean="0">
                <a:latin typeface="Arial"/>
                <a:cs typeface="Arial"/>
              </a:rPr>
              <a:t>Generación. </a:t>
            </a:r>
            <a:br>
              <a:rPr lang="es-ES_tradnl" sz="1200" dirty="0" smtClean="0">
                <a:latin typeface="Arial"/>
                <a:cs typeface="Arial"/>
              </a:rPr>
            </a:br>
            <a:r>
              <a:rPr lang="es-ES_tradnl" sz="1200" dirty="0" smtClean="0">
                <a:latin typeface="Arial"/>
                <a:cs typeface="Arial"/>
              </a:rPr>
              <a:t/>
            </a:r>
            <a:br>
              <a:rPr lang="es-ES_tradnl" sz="1200" dirty="0" smtClean="0">
                <a:latin typeface="Arial"/>
                <a:cs typeface="Arial"/>
              </a:rPr>
            </a:br>
            <a:r>
              <a:rPr lang="es-ES_tradnl" sz="1200" dirty="0" smtClean="0">
                <a:latin typeface="Arial"/>
                <a:cs typeface="Arial"/>
              </a:rPr>
              <a:t>El </a:t>
            </a:r>
            <a:r>
              <a:rPr lang="es-ES_tradnl" sz="1200" dirty="0">
                <a:latin typeface="Arial"/>
                <a:cs typeface="Arial"/>
              </a:rPr>
              <a:t>presente 17 de agosto se presentaron los resultados de un esfuerzo </a:t>
            </a:r>
            <a:r>
              <a:rPr lang="es-ES_tradnl" sz="1200" dirty="0" smtClean="0">
                <a:latin typeface="Arial"/>
                <a:cs typeface="Arial"/>
              </a:rPr>
              <a:t>inédito </a:t>
            </a:r>
            <a:r>
              <a:rPr lang="es-ES_tradnl" sz="1200" dirty="0">
                <a:latin typeface="Arial"/>
                <a:cs typeface="Arial"/>
              </a:rPr>
              <a:t>de </a:t>
            </a:r>
            <a:r>
              <a:rPr lang="es-ES_tradnl" sz="1200" dirty="0" smtClean="0">
                <a:latin typeface="Arial"/>
                <a:cs typeface="Arial"/>
              </a:rPr>
              <a:t>colaboración </a:t>
            </a:r>
            <a:r>
              <a:rPr lang="es-ES_tradnl" sz="1200" dirty="0">
                <a:latin typeface="Arial"/>
                <a:cs typeface="Arial"/>
              </a:rPr>
              <a:t>entre la Sedesol y el Coneval con el objetivo de evaluar, con absoluta </a:t>
            </a:r>
            <a:r>
              <a:rPr lang="es-ES_tradnl" sz="1200" dirty="0" smtClean="0">
                <a:latin typeface="Arial"/>
                <a:cs typeface="Arial"/>
              </a:rPr>
              <a:t>precisión </a:t>
            </a:r>
            <a:r>
              <a:rPr lang="es-ES_tradnl" sz="1200" dirty="0">
                <a:latin typeface="Arial"/>
                <a:cs typeface="Arial"/>
              </a:rPr>
              <a:t>y oportunidad, los resultados de la Cruzada Nacional Contra el Hambre (CNCH), estrategia representativa de la </a:t>
            </a:r>
            <a:r>
              <a:rPr lang="es-ES_tradnl" sz="1200" dirty="0" smtClean="0">
                <a:latin typeface="Arial"/>
                <a:cs typeface="Arial"/>
              </a:rPr>
              <a:t>Política </a:t>
            </a:r>
            <a:r>
              <a:rPr lang="es-ES_tradnl" sz="1200" dirty="0">
                <a:latin typeface="Arial"/>
                <a:cs typeface="Arial"/>
              </a:rPr>
              <a:t>Social de Nueva </a:t>
            </a:r>
            <a:r>
              <a:rPr lang="es-ES_tradnl" sz="1200" dirty="0" smtClean="0">
                <a:latin typeface="Arial"/>
                <a:cs typeface="Arial"/>
              </a:rPr>
              <a:t>Generación </a:t>
            </a:r>
            <a:r>
              <a:rPr lang="es-ES_tradnl" sz="1200" dirty="0">
                <a:latin typeface="Arial"/>
                <a:cs typeface="Arial"/>
              </a:rPr>
              <a:t>impulsada por el Gobierno de la </a:t>
            </a:r>
            <a:r>
              <a:rPr lang="es-ES_tradnl" sz="1200" dirty="0" smtClean="0">
                <a:latin typeface="Arial"/>
                <a:cs typeface="Arial"/>
              </a:rPr>
              <a:t>República. </a:t>
            </a:r>
            <a:r>
              <a:rPr lang="es-ES_tradnl" sz="1200" dirty="0">
                <a:latin typeface="Arial"/>
                <a:cs typeface="Arial"/>
              </a:rPr>
              <a:t/>
            </a:r>
            <a:br>
              <a:rPr lang="es-ES_tradnl" sz="1200" dirty="0">
                <a:latin typeface="Arial"/>
                <a:cs typeface="Arial"/>
              </a:rPr>
            </a:br>
            <a:r>
              <a:rPr lang="es-ES_tradnl" sz="1200" dirty="0">
                <a:latin typeface="Arial"/>
                <a:cs typeface="Arial"/>
              </a:rPr>
              <a:t/>
            </a:r>
            <a:br>
              <a:rPr lang="es-ES_tradnl" sz="1200" dirty="0">
                <a:latin typeface="Arial"/>
                <a:cs typeface="Arial"/>
              </a:rPr>
            </a:br>
            <a:endParaRPr lang="en-US" sz="1200" dirty="0">
              <a:latin typeface="Arial"/>
              <a:cs typeface="Arial"/>
            </a:endParaRPr>
          </a:p>
        </p:txBody>
      </p:sp>
      <p:pic>
        <p:nvPicPr>
          <p:cNvPr id="3" name="Picture 32"/>
          <p:cNvPicPr>
            <a:picLocks noChangeAspect="1" noChangeArrowheads="1"/>
          </p:cNvPicPr>
          <p:nvPr/>
        </p:nvPicPr>
        <p:blipFill rotWithShape="1">
          <a:blip r:embed="rId3">
            <a:extLst>
              <a:ext uri="{28A0092B-C50C-407E-A947-70E740481C1C}">
                <a14:useLocalDpi xmlns:a14="http://schemas.microsoft.com/office/drawing/2010/main" val="0"/>
              </a:ext>
            </a:extLst>
          </a:blip>
          <a:srcRect l="21710" t="51222" r="55207" b="32991"/>
          <a:stretch/>
        </p:blipFill>
        <p:spPr bwMode="auto">
          <a:xfrm>
            <a:off x="6397137" y="1"/>
            <a:ext cx="2746863" cy="8102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394081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302</TotalTime>
  <Words>409</Words>
  <Application>Microsoft Macintosh PowerPoint</Application>
  <PresentationFormat>On-screen Show (4:3)</PresentationFormat>
  <Paragraphs>63</Paragraphs>
  <Slides>15</Slides>
  <Notes>0</Notes>
  <HiddenSlides>0</HiddenSlides>
  <MMClips>0</MMClips>
  <ScaleCrop>false</ScaleCrop>
  <HeadingPairs>
    <vt:vector size="6" baseType="variant">
      <vt:variant>
        <vt:lpstr>Theme</vt:lpstr>
      </vt:variant>
      <vt:variant>
        <vt:i4>1</vt:i4>
      </vt:variant>
      <vt:variant>
        <vt:lpstr>Links</vt:lpstr>
      </vt:variant>
      <vt:variant>
        <vt:i4>1</vt:i4>
      </vt:variant>
      <vt:variant>
        <vt:lpstr>Slide Titles</vt:lpstr>
      </vt:variant>
      <vt:variant>
        <vt:i4>15</vt:i4>
      </vt:variant>
    </vt:vector>
  </HeadingPairs>
  <TitlesOfParts>
    <vt:vector size="17" baseType="lpstr">
      <vt:lpstr>Office Theme</vt:lpstr>
      <vt:lpstr>\\localhost\Users\LUPITAMARIN\Documents\Macintosh HD:Users:LUPITAMARIN:Documents:Act. 3. Gestion de Resultados. Ing. Guadalupe Morales Marin.docx!OLE_LINK1</vt:lpstr>
      <vt:lpstr>PowerPoint Presentation</vt:lpstr>
      <vt:lpstr>DESCRIPCION   La Cruzada Nacional contra el Hambre fue creado por decreto presidencial el 22 de enero de 2013. Una de las prioridades de la actual administración federal es la atención de la población con mayores carencias y necesidades. Con tal propósito se ha convocado a los principales actores nacionales para articular una estrategia que atienda directamente a los municipios identificados como de mayores carencias. En tal sentido, y con el objetivo de garantizar el cumplimiento del articulo 4o de la Constitución Política de los Estados Unidos Mexicanos, que establece que el Estado tiene la obligación de implementar las medidas necesarias para garantizar el derecho de toda persona a una alimentación sana, nutritiva, suficiente y de calidad, así́ como con lo señalado en el Pacto Internacional de Derechos Económicos, Sociales y Culturales, en el que se instituye como derecho fundamental de toda persona estar protegido contra el hambre, el Gobierno Federal ha diseñado el Sistema Nacional Cruzada contra el Hambre.   La Cruzada contra el Hambre es una estrategia de inclusión y bienestar social que busca garantizar la seguridad alimentaria y la nutrición de la población que vive en condición de pobreza extrema y de carencia alimentaria, la cual asciende a un total de 7.4 millones de personas, la Cruzada se fundamenta en la participación de los principales actores nacionales, por lo que destacan los principios de coordinación, cooperación y corresponsabilidad entre los tres órdenes de gobierno y de una alianza con la sociedad civil y el sector privado. Sólo mediante la acción conjunta de todos estos actores es posible conjuntar esfuerzos para lograr cumplir con los objetivos de atención a estos municipios.  </vt:lpstr>
      <vt:lpstr>Los OBJETIVOS de la Cruzada contra el Hambre son:    º Cero hambre a partir de una alimentación y nutrición adecuada de las personas en pobreza multidimensional extrema y carencia de acceso a la alimentación;  º Eliminar la desnutrición infantil aguda y mejorar los indicadores de peso y talla de la niñez;  º Aumentar la producción de alimentos y el ingreso de los campesinos y pequeños productores agrícolas;  º Minimizar las pérdidas post-cosecha y de alimentos durante su almacenamiento, transporte, distribución y comercialización, y  º Promover la participación comunitaria para la erradicación del hambre.   Para alcanzar los objetivos mencionados se ha planteado la participación del gobierno federal por medio de las Secretarías y Dependencias Federales, mediante una estrategia que se basa en privilegiar la asignación de fondos de los programas federales a los municipios que forman parte de esta Cruzada.   Las Secretarías y Dependencias Federales que participan en la Cruzada Nacional contra el Hambre son:  =Hacienda y Crédito Público  = Agricultura, Ganadería, Desarrollo Rural, Pesca y Alimentación  = Comunicaciones y Transportes  = Economía  = Educación Pública  = Salud  = Trabajo y Previsión Social  = Reforma Agraria  = Medio Ambiente y Recursos Naturales  = Desarrollo Social  = Seguridad Pública     </vt:lpstr>
      <vt:lpstr>La Cruzada nacional contra el hambre es una estrategia de inclusión y bienestar social anunciada por el gobierno federal mexicano que pretende abatir de manera masiva la pobreza, la desnutrición y la marginación social en México, cuya implementación ha sido otorgada y enfatizada con el mas alto compromiso por el presidente Enrique Peña Nieto a la Secretaría de Desarrollo Social. Esta es la primera política social masiva implementada en el sexenio presidencial 2012-2018, fue presentada oficialmente el 21 de enero de 2013 en Las Margaritas, Chiapas.    Para el cumplimiento cabal de los objetivos de la cruzada, la Secretaría de Desarrollo Social utiliza 70 programas ya establecidos de la administración pública federal que servirán a la implementación de la estrategia.  </vt:lpstr>
      <vt:lpstr>PowerPoint Presentation</vt:lpstr>
      <vt:lpstr>PowerPoint Presentation</vt:lpstr>
      <vt:lpstr>PowerPoint Presentation</vt:lpstr>
      <vt:lpstr>PowerPoint Presentation</vt:lpstr>
      <vt:lpstr>EVALUACION Y RESULTADOS OBTENIDOS  La Cruzada Nacional Contra el Hambre es una estrategia sexenal y sus resultados serán evaluados de acuerdo a los lineamientos que establezca el Consejo Nacional de Evaluación de la Política de Desarrollo Social (Coneval).  Por lo tanto, ¿Qué es la Encuesta Panel para el Monitoreo de Indicadores de la Cruzada Nacional Contra el Hambre?  El pasado 23 de julio de 2013, el Consejo Nacional para la Evaluación de la Política Social (Coneval), presentó los resultados de la medición multidimensional de la pobreza 2014. Los resultados de la evaluación de Coneval, basados en la información de la Encuesta Nacional de Ingreso y Gasto de los Hogares (ENIGH), levantada por el Instituto Nacional de Estadística y Geografía (INEGI), dan a conocer dos aspectos importantes: si bien el número de pobres aumentó en dos millones de personas, la pobreza extrema no solo se contuvo, sino que disminuyó.   En ese momento, la Secretaría de Desarrollo Social (Sedesol) reconoció́ los enormes desafíos que enfrenta en materia de combate a la pobreza y en su compromiso por atender las necesidades básicas de los más pobres entre los pobres, enfatizando la instrucción del Presidente Enrique Peña Nieto de proteger a los que más lo necesitan mientras reciben plenamente los beneficios de las reformas estructurales. Hoy se cuenta con la evidencia científica que sustenta el alcance y retos de la Política Social de Nueva Generación.   El presente 17 de agosto se presentaron los resultados de un esfuerzo inédito de colaboración entre la Sedesol y el Coneval con el objetivo de evaluar, con absoluta precisión y oportunidad, los resultados de la Cruzada Nacional Contra el Hambre (CNCH), estrategia representativa de la Política Social de Nueva Generación impulsada por el Gobierno de la República.   </vt:lpstr>
      <vt:lpstr>    Como un compromiso con la transparencia y la rendición de cuentas, y debido a la necesidad que conlleva conocer de forma permanente el impacto de la política social del Gobierno de la República pero, sobre todo por la urgencia de atender a las millones de familias mexicanas que se encuentran en situación de pobreza extrema y carencia alimentaria, el Coneval, a solicitud expresa de Sedesol, diseñó y puso en marcha la Encuesta Panel para el Monitoreo de Indicadores de la Cruzada Nacional Contra el Hambre. Los resultados de la Encuesta Panel fueron publicados el 17 de agosto de 2015.   La Encuesta Panel para el Monitoreo de Indicadores de la Cruzada Nacional Contra el Hambre tiene la finalidad de obtener información estadística precisa y actualizada sobre cada uno de los seis indicadores de carencias sociales.   La Encuesta Panel para el Monitoreo de Indicadores de la Cruzada Nacional Contra el Hambre toma una muestra de 7 mil 616 hogares representativa de un total de 207 mil 578 hogares que se encuentran en los 400 municipios del país en los que en una primera etapa se implementó la CNCH, abarcando un periodo de levantamiento de 15 meses, que van de enero de 2013 a junio de 2014. Está previsto que en el siguiente levantamiento se amplíe la muestra y se incluya a la totalidad de los municipios que reciban los beneficios de la Cruzada.    </vt:lpstr>
      <vt:lpstr>Los datos de la Encuesta Panel para el Monitoreo de Indicadores de la Cruzada Nacional Contra el Hambre nos muestran que, del período enero 2013 a junio 2014, se redujo el porcentaje de personas que padecen cada una de las siguientes seis carencias:   1. Rezago educativo. 2. Carencia por acceso a los servicios de salud. 3. Carencia por acceso a la seguridad social. 4. Carencia por calidad de espacios en la vivienda. 5.  Carencia por servicios básicos en la vivienda 6. Carencia por acceso a la alimentación   A pesar de que los indicadores que miden las seis carencias muestran un descenso, es decir, existen menos personas con cada una de estas carencias, destacan la notable mejoría en el acceso a los servicios de salud y la reducción de carencia por el acceso a la alimentación.  La carencia de acceso a servicios de salud disminuyó en 73 por ciento: es decir, tres de cada cuatro personas que en 2013 carecían de acceso a servicios de salud, en 2015 ya tienen acceso a los servicios de salud.  </vt:lpstr>
      <vt:lpstr>    Más importante aún, la carencia por acceso a la alimentación se redujo en 57 por ciento: es decir, tres de cada cinco personas que en 2013 padecían hambre, en 2015 ya comen por lo menos una vez al día. Aquí́ es donde el impacto de la Cruzada Nacional Contra el Hambre, los Comedores Comunitarios, la Tarjeta SinHambre, los huertos familiares y la ampliación en la cobertura de Diconsa y Liconsa, entre otros programas, han tenido impacto y hacen la diferencia.   Entre los pobres más pobres, a los que ha llegado la CNCH en estos dos años, la Encuesta Panel nos da a conocer que quienes resultan más beneficiados son las niñas y los niños menores de 17 años, las mujeres y los adultos mayores.  A través de los resultados de la Encuesta Panel que nos presenta Coneval, podemos observar que la Política Social de Nueva Generación encabezada por el gobierno del Presidente Enrique Peña Nieto está focalizada y atendiendo adecuadamente a los más pobres entre los pobres.   Con la finalidad de contar con una herramienta más completa que analice el impacto de la Cruzada Nacional Contra el Hambre en los indicadores de carencias sociales a nivel municipal, el Coneval escogió los siguientes cinco municipios comparando sus niveles de pobreza, carencias sociales e ingresos entre 2010 y 2014:  1. Zinacantán, Chiapas. 2. Guachochi, Chihuahua. 3. Mártir de Cuilapan, Guerrero. 4. San Felipe del Progreso, Estado de México.  5. Tehuacán, Puebla. </vt:lpstr>
      <vt:lpstr>   La Medición Multidimensional de la Pobreza 2014, presentada en julio pasado por el Coneval, utiliza dos herramientas fundamentales: la Encuesta Nacional de Ingresos y Gastos de los Hogares (ENIGH), en especial el Módulo de Condiciones Socioeconómicas (MCS) y su objetivo central fue construir una herramienta que identifique áreas de oportunidad en los programas sociales, garantice su continuidad y genere acciones para enriquecer la instrumentación de la estrategia de combate a la pobreza propuesta por el Presidente Enrique Peña Nieto.   La Medición Multidimensional de la Pobreza 2014 fue realizada a través de la ENIGH-MCS, la cual fue levantada entre agosto y noviembre de 2014, coincidiendo con el arranque de la estrategia de la CNcH. Hay que enfatizar que la ENIGH-MCS tiene representatividad a nivel nacional, por lo que incluye a todos los hogares, entre los que se encuentran aquellos en pobreza extrema, objetivo de la CNCH.   Para tener una evaluación específica de la implementación de la CNCH en su primera etapa, Sedesol solicitó a Coneval llevar a cabo una encuesta tipo panel, que es la herramienta más poderosa de incorporar elementos dinámicos en una medición, al entrevistar a los mismos individuos en más de un punto en el tiempo y atribuir los cambios observados en sus condiciones de vida, a los procesos de intervención (en este caso, la CNCH).   La Encuesta Panel para el Monitoreo de Indicadores de la Cruzada Nacional Contra el Hambre es una herramienta diseñada específicamente para medir el impacto que ha tenido la CNCH en sus beneficiarios durante los primeros 15 meses de su implementación, lo que permite, en caso de ser necesario, ajustar inmediatamente la estrategia de intervención.    </vt:lpstr>
      <vt:lpstr> CONCLUSIÓN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Producto Integrador Realizar y enviar, en el link de "Subir Tarea", una presentación en PowerPoint con el análisis de un programa específico del gobierno federal, que incorpore los elementos vistos a lo largo de la clase y una conclusión final. Es recomendable ver el siguiente video: http://youtu.be/shRZzsoTBvk  </dc:title>
  <dc:creator>GUADALUPE MORALES MARIN</dc:creator>
  <cp:lastModifiedBy>GUADALUPE MORALES MARIN</cp:lastModifiedBy>
  <cp:revision>35</cp:revision>
  <dcterms:created xsi:type="dcterms:W3CDTF">2015-10-19T02:10:56Z</dcterms:created>
  <dcterms:modified xsi:type="dcterms:W3CDTF">2015-10-28T01:58:56Z</dcterms:modified>
</cp:coreProperties>
</file>