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8" r:id="rId3"/>
    <p:sldId id="259" r:id="rId4"/>
    <p:sldId id="267" r:id="rId5"/>
    <p:sldId id="260" r:id="rId6"/>
    <p:sldId id="265" r:id="rId7"/>
    <p:sldId id="268" r:id="rId8"/>
    <p:sldId id="266" r:id="rId9"/>
    <p:sldId id="262" r:id="rId10"/>
    <p:sldId id="261" r:id="rId11"/>
    <p:sldId id="263" r:id="rId12"/>
    <p:sldId id="270" r:id="rId13"/>
    <p:sldId id="269" r:id="rId14"/>
    <p:sldId id="271" r:id="rId15"/>
    <p:sldId id="272" r:id="rId16"/>
    <p:sldId id="274" r:id="rId17"/>
    <p:sldId id="264" r:id="rId18"/>
    <p:sldId id="273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4E9DA0-B715-4893-9E60-388AE132A33C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75DBE40-0B02-4BFF-8C37-825314A123C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77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9DA0-B715-4893-9E60-388AE132A33C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BE40-0B02-4BFF-8C37-825314A123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676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9DA0-B715-4893-9E60-388AE132A33C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BE40-0B02-4BFF-8C37-825314A123C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438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9DA0-B715-4893-9E60-388AE132A33C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BE40-0B02-4BFF-8C37-825314A123C8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43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9DA0-B715-4893-9E60-388AE132A33C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BE40-0B02-4BFF-8C37-825314A123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6949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9DA0-B715-4893-9E60-388AE132A33C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BE40-0B02-4BFF-8C37-825314A123C8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064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9DA0-B715-4893-9E60-388AE132A33C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BE40-0B02-4BFF-8C37-825314A123C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03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9DA0-B715-4893-9E60-388AE132A33C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BE40-0B02-4BFF-8C37-825314A123C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208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9DA0-B715-4893-9E60-388AE132A33C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BE40-0B02-4BFF-8C37-825314A123C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46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9DA0-B715-4893-9E60-388AE132A33C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BE40-0B02-4BFF-8C37-825314A123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311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9DA0-B715-4893-9E60-388AE132A33C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BE40-0B02-4BFF-8C37-825314A123C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2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9DA0-B715-4893-9E60-388AE132A33C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BE40-0B02-4BFF-8C37-825314A123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476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9DA0-B715-4893-9E60-388AE132A33C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BE40-0B02-4BFF-8C37-825314A123C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3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9DA0-B715-4893-9E60-388AE132A33C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BE40-0B02-4BFF-8C37-825314A123C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9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9DA0-B715-4893-9E60-388AE132A33C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BE40-0B02-4BFF-8C37-825314A123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35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9DA0-B715-4893-9E60-388AE132A33C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BE40-0B02-4BFF-8C37-825314A123C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8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9DA0-B715-4893-9E60-388AE132A33C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BE40-0B02-4BFF-8C37-825314A123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872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4E9DA0-B715-4893-9E60-388AE132A33C}" type="datetimeFigureOut">
              <a:rPr lang="es-MX" smtClean="0"/>
              <a:t>27/10/2015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5DBE40-0B02-4BFF-8C37-825314A123C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46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61754"/>
            <a:ext cx="9144000" cy="2387600"/>
          </a:xfrm>
        </p:spPr>
        <p:txBody>
          <a:bodyPr/>
          <a:lstStyle/>
          <a:p>
            <a:r>
              <a:rPr lang="es-MX" sz="6000" dirty="0" smtClean="0"/>
              <a:t>Opciones Productivas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sz="3200" dirty="0" smtClean="0"/>
              <a:t>SEDESOL</a:t>
            </a:r>
            <a:endParaRPr lang="es-MX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43461"/>
          </a:xfrm>
        </p:spPr>
        <p:txBody>
          <a:bodyPr>
            <a:normAutofit/>
          </a:bodyPr>
          <a:lstStyle/>
          <a:p>
            <a:endParaRPr lang="es-MX" b="1" dirty="0" smtClean="0"/>
          </a:p>
          <a:p>
            <a:r>
              <a:rPr lang="es-MX" b="1" dirty="0" smtClean="0"/>
              <a:t>Actividad 6, Producto Integrador</a:t>
            </a:r>
          </a:p>
          <a:p>
            <a:endParaRPr lang="es-MX" dirty="0"/>
          </a:p>
          <a:p>
            <a:r>
              <a:rPr lang="es-MX" b="1" dirty="0" smtClean="0"/>
              <a:t>Maestra </a:t>
            </a:r>
            <a:r>
              <a:rPr lang="es-ES" b="1" dirty="0"/>
              <a:t>Magda Elizabeth </a:t>
            </a:r>
            <a:r>
              <a:rPr lang="es-ES" b="1" dirty="0" err="1"/>
              <a:t>Jan</a:t>
            </a:r>
            <a:r>
              <a:rPr lang="es-ES" b="1" dirty="0"/>
              <a:t> </a:t>
            </a:r>
            <a:r>
              <a:rPr lang="es-ES" b="1" dirty="0" smtClean="0"/>
              <a:t>Argüello</a:t>
            </a:r>
          </a:p>
          <a:p>
            <a:endParaRPr lang="es-ES" b="1" dirty="0" smtClean="0"/>
          </a:p>
          <a:p>
            <a:r>
              <a:rPr lang="es-ES" sz="2200" b="1" dirty="0" smtClean="0"/>
              <a:t>Octubre 27, 2015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1270661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47985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Matriz de Indicadores para Resultados 2015</a:t>
            </a:r>
            <a:endParaRPr lang="es-MX" dirty="0"/>
          </a:p>
        </p:txBody>
      </p:sp>
      <p:pic>
        <p:nvPicPr>
          <p:cNvPr id="5" name="Marcador de contenido 4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59" y="1461752"/>
            <a:ext cx="10690282" cy="4919730"/>
          </a:xfrm>
        </p:spPr>
      </p:pic>
    </p:spTree>
    <p:extLst>
      <p:ext uri="{BB962C8B-B14F-4D97-AF65-F5344CB8AC3E}">
        <p14:creationId xmlns:p14="http://schemas.microsoft.com/office/powerpoint/2010/main" val="175023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Resultados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0456"/>
            <a:ext cx="11809926" cy="628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5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698"/>
            <a:ext cx="11981994" cy="602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4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0"/>
            <a:ext cx="12076089" cy="697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Contraloría Social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crea esta figura como herramienta entre el gobierno federal y los ciudadanos como un mecanismo para vigilar la utilización de los recursos, </a:t>
            </a:r>
            <a:r>
              <a:rPr lang="es-MX" dirty="0" smtClean="0"/>
              <a:t>mediante un conjunto de acciones de control, vigilancia y </a:t>
            </a:r>
            <a:r>
              <a:rPr lang="es-MX" dirty="0" smtClean="0"/>
              <a:t>evaluación.</a:t>
            </a:r>
          </a:p>
          <a:p>
            <a:r>
              <a:rPr lang="es-MX" dirty="0" smtClean="0"/>
              <a:t>Se basa en el artículo 69 de la Ley General de Desarrollo Social.</a:t>
            </a:r>
          </a:p>
          <a:p>
            <a:r>
              <a:rPr lang="es-MX" dirty="0" smtClean="0"/>
              <a:t>Esta Contraloría cuenta con su guía operativa y lineamientos.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71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Ámbitos y Tipos de evaluación</a:t>
            </a:r>
            <a:endParaRPr lang="es-MX" dirty="0"/>
          </a:p>
        </p:txBody>
      </p:sp>
      <p:pic>
        <p:nvPicPr>
          <p:cNvPr id="5" name="Marcador de contenido 4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98" y="2557463"/>
            <a:ext cx="7765960" cy="3317875"/>
          </a:xfrm>
        </p:spPr>
      </p:pic>
    </p:spTree>
    <p:extLst>
      <p:ext uri="{BB962C8B-B14F-4D97-AF65-F5344CB8AC3E}">
        <p14:creationId xmlns:p14="http://schemas.microsoft.com/office/powerpoint/2010/main" val="303961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Indicadores de desempeño en el marco del </a:t>
            </a:r>
            <a:r>
              <a:rPr lang="es-MX" dirty="0" err="1" smtClean="0"/>
              <a:t>PbR</a:t>
            </a:r>
            <a:r>
              <a:rPr lang="es-MX" dirty="0" smtClean="0"/>
              <a:t> y del SED</a:t>
            </a:r>
            <a:endParaRPr lang="es-MX" dirty="0"/>
          </a:p>
        </p:txBody>
      </p:sp>
      <p:pic>
        <p:nvPicPr>
          <p:cNvPr id="4" name="Marcador de contenido 3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4" y="2557463"/>
            <a:ext cx="9092484" cy="3317875"/>
          </a:xfrm>
        </p:spPr>
      </p:pic>
    </p:spTree>
    <p:extLst>
      <p:ext uri="{BB962C8B-B14F-4D97-AF65-F5344CB8AC3E}">
        <p14:creationId xmlns:p14="http://schemas.microsoft.com/office/powerpoint/2010/main" val="168127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Considerando que el objetivo primordial de los proyectos productivos es buscar el bienestar de la población rural en situaciones de pobreza y marginación, el gobierno federal mediante la SHCP ha buscado mecanismos para la evaluación y control de los recursos, buscando resultados por indicadores como el MIR que aunque falte implementar en muchas área del sector gobierno, buscan la rendición de cuentas y la claridad de actuación por mecanismos, como la Contraloría Social, los indicadores de la SED y el uso adecuado del Presupuesto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1396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…Conclusiones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smtClean="0"/>
              <a:t>Este programa de Opciones Productivas, aunque sea montos menores de los $300,00 es de mucha utilidad para quienes lo obtienen, siempre y cuando lo canalicen al área que lo necesita. </a:t>
            </a:r>
          </a:p>
          <a:p>
            <a:r>
              <a:rPr lang="es-MX" dirty="0" smtClean="0"/>
              <a:t>De acuerdo al reporte del avance y logros del 1er trimestre del 2015. Comparan información del 2012 con 2014 y proyectan lo deseado al 2018. No refleja la información en algunos casos del 2014. En otros renglones no lo declaran.</a:t>
            </a:r>
          </a:p>
          <a:p>
            <a:r>
              <a:rPr lang="es-MX" dirty="0" smtClean="0"/>
              <a:t>Considero que esta forma de evaluar con MIR, </a:t>
            </a:r>
            <a:r>
              <a:rPr lang="es-MX" dirty="0" err="1" smtClean="0"/>
              <a:t>PbR</a:t>
            </a:r>
            <a:r>
              <a:rPr lang="es-MX" dirty="0" smtClean="0"/>
              <a:t> y SED son elementos necesarios e indispensables para conocer los avances que han tenido dicho proyectos, sin embargo los números dicen </a:t>
            </a:r>
            <a:r>
              <a:rPr lang="es-MX" dirty="0"/>
              <a:t>otra información: http://www.sedesol.gob.mx/work/models/SEDESOL/PDF/20150227_LOGROS_Y_AVANCES_PSDS_2013-2018.pdf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751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Indice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1</a:t>
            </a:r>
            <a:r>
              <a:rPr lang="es-MX" dirty="0"/>
              <a:t>. Título del programa de gobierno a analizar.</a:t>
            </a:r>
            <a:br>
              <a:rPr lang="es-MX" dirty="0"/>
            </a:br>
            <a:r>
              <a:rPr lang="es-MX" dirty="0"/>
              <a:t>2. Descripción concreta del mismo.</a:t>
            </a:r>
            <a:br>
              <a:rPr lang="es-MX" dirty="0"/>
            </a:br>
            <a:r>
              <a:rPr lang="es-MX" dirty="0"/>
              <a:t>3. Objetivo como política pública que persigue.</a:t>
            </a:r>
            <a:br>
              <a:rPr lang="es-MX" dirty="0"/>
            </a:br>
            <a:r>
              <a:rPr lang="es-MX" dirty="0"/>
              <a:t>4. Resultados esperados, buscar la matriz de indicadores de resultados (MIR) , si existe.</a:t>
            </a:r>
            <a:br>
              <a:rPr lang="es-MX" dirty="0"/>
            </a:br>
            <a:r>
              <a:rPr lang="es-MX" dirty="0"/>
              <a:t>5. Resultados obtenidos y evaluación que ha recibido el programa.</a:t>
            </a:r>
            <a:br>
              <a:rPr lang="es-MX" dirty="0"/>
            </a:br>
            <a:r>
              <a:rPr lang="es-MX" dirty="0"/>
              <a:t>6. Conclusiones</a:t>
            </a:r>
          </a:p>
          <a:p>
            <a:pPr marL="514350" indent="-51435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200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Descripción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 smtClean="0"/>
              <a:t>Es un programa de carácter social que </a:t>
            </a:r>
            <a:r>
              <a:rPr lang="es-MX" dirty="0"/>
              <a:t>apoya la implementación de proyectos productivos sustentables económica y ambientalmente, mediante la entrega de recursos económicos capitalizables para la adquisición de activos, conceptos de inversión diferida y capital de trabajo, así como apoyos no capitalizables para la prestación de servicios de asistencia técnica y capacitación técnico productiva. </a:t>
            </a:r>
            <a:endParaRPr lang="es-MX" dirty="0" smtClean="0"/>
          </a:p>
          <a:p>
            <a:pPr marL="0" indent="0" algn="just">
              <a:buNone/>
            </a:pPr>
            <a:r>
              <a:rPr lang="es-MX" dirty="0" smtClean="0"/>
              <a:t>Adicionalmente</a:t>
            </a:r>
            <a:r>
              <a:rPr lang="es-MX" dirty="0"/>
              <a:t>, entrega apoyos integrales para la puesta en marcha o consolidación de proyectos capitalizables que permitan ampliar la capacidad productiva de la población objetivo</a:t>
            </a:r>
          </a:p>
        </p:txBody>
      </p:sp>
    </p:spTree>
    <p:extLst>
      <p:ext uri="{BB962C8B-B14F-4D97-AF65-F5344CB8AC3E}">
        <p14:creationId xmlns:p14="http://schemas.microsoft.com/office/powerpoint/2010/main" val="236017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 General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Contribuir a mejorar los ingresos de las personas en situación de pobreza mediante el apoyo y desarrollo de proyectos productivos sustentables. </a:t>
            </a:r>
          </a:p>
        </p:txBody>
      </p:sp>
    </p:spTree>
    <p:extLst>
      <p:ext uri="{BB962C8B-B14F-4D97-AF65-F5344CB8AC3E}">
        <p14:creationId xmlns:p14="http://schemas.microsoft.com/office/powerpoint/2010/main" val="157434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 Específico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r>
              <a:rPr lang="es-MX" dirty="0" smtClean="0"/>
              <a:t>El apoyar </a:t>
            </a:r>
            <a:r>
              <a:rPr lang="es-MX" dirty="0"/>
              <a:t>la implementación de proyectos productivos, mediante la entrega de recursos económicos capitalizables para la adquisición de activos, conceptos de inversión diferida y capital de trabajo, así como apoyos no capitalizables para la prestación de servicios de asistencia técnica y capacitación técnico productiva</a:t>
            </a:r>
          </a:p>
        </p:txBody>
      </p:sp>
    </p:spTree>
    <p:extLst>
      <p:ext uri="{BB962C8B-B14F-4D97-AF65-F5344CB8AC3E}">
        <p14:creationId xmlns:p14="http://schemas.microsoft.com/office/powerpoint/2010/main" val="205277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Cobertura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471201"/>
            <a:ext cx="10515600" cy="4605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El programa de Opciones Productivas operará en: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Las </a:t>
            </a:r>
            <a:r>
              <a:rPr lang="es-MX" dirty="0"/>
              <a:t>Zonas de Atención Prioritaria Rurales. </a:t>
            </a:r>
          </a:p>
          <a:p>
            <a:r>
              <a:rPr lang="es-MX" dirty="0" smtClean="0"/>
              <a:t>Los </a:t>
            </a:r>
            <a:r>
              <a:rPr lang="es-MX" dirty="0"/>
              <a:t>municipios catalogados como predominantemente indígenas, de acuerdo a los criterios establecidos por la Comisión Nacional para el Desarrollo de los Pueblos Indígenas (CDI). </a:t>
            </a:r>
          </a:p>
          <a:p>
            <a:r>
              <a:rPr lang="es-MX" dirty="0" smtClean="0"/>
              <a:t>Las </a:t>
            </a:r>
            <a:r>
              <a:rPr lang="es-MX" dirty="0"/>
              <a:t>localidades de alta y muy alta marginación con una población hasta de 14,999 habitantes, ubicadas en municipios de marginación media, baja y muy baja. </a:t>
            </a:r>
            <a:endParaRPr lang="es-MX" dirty="0" smtClean="0"/>
          </a:p>
          <a:p>
            <a:pPr marL="0" indent="0">
              <a:buNone/>
            </a:pPr>
            <a:r>
              <a:rPr lang="es-MX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7699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Para Consultar la Cobertura</a:t>
            </a:r>
            <a:endParaRPr lang="es-MX" dirty="0"/>
          </a:p>
        </p:txBody>
      </p:sp>
      <p:pic>
        <p:nvPicPr>
          <p:cNvPr id="4" name="Marcador de contenido 3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48" y="3168504"/>
            <a:ext cx="6477904" cy="209579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23347" y="1848498"/>
            <a:ext cx="11145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/>
              <a:t>http://www.sedesol.gob.mx/es/SEDESOL/Mapa_Interactivo. </a:t>
            </a:r>
          </a:p>
        </p:txBody>
      </p:sp>
    </p:spTree>
    <p:extLst>
      <p:ext uri="{BB962C8B-B14F-4D97-AF65-F5344CB8AC3E}">
        <p14:creationId xmlns:p14="http://schemas.microsoft.com/office/powerpoint/2010/main" val="74609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Modalidades que lo integran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sz="3200" dirty="0" smtClean="0"/>
              <a:t>Para esto, el Programa cuenta con tres modalidades de apoyo: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sz="3200" dirty="0" smtClean="0"/>
              <a:t> Impulso Productivo  </a:t>
            </a:r>
            <a:endParaRPr lang="es-MX" dirty="0" smtClean="0"/>
          </a:p>
          <a:p>
            <a:r>
              <a:rPr lang="es-MX" sz="3200" dirty="0" smtClean="0"/>
              <a:t>Asistencia Técnica y Acompañamiento </a:t>
            </a:r>
            <a:endParaRPr lang="es-MX" dirty="0" smtClean="0"/>
          </a:p>
          <a:p>
            <a:r>
              <a:rPr lang="es-MX" sz="3200" dirty="0" smtClean="0"/>
              <a:t>Fondo de Capital para el Desarrollo Social. </a:t>
            </a:r>
          </a:p>
          <a:p>
            <a:endParaRPr lang="es-MX" sz="3200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111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Indicadores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Los indicadores de Propósito y Componente de la Matriz de Indicadores para Resultados (MIR) del Programa están contenidos en el Anexo 15 de las presentes Reglas de Operación. La información correspondiente a estos indicadores será reportada por la UARP en el Portal Aplicativo de la Secretaría de Hacienda y Crédito Público (PASH) y a la Dirección General de Seguimiento para la integración de los Informes correspondientes. </a:t>
            </a:r>
          </a:p>
          <a:p>
            <a:r>
              <a:rPr lang="es-MX" dirty="0"/>
              <a:t>La totalidad de los indicadores de la MIR se encuentran disponibles para su consulta en la siguiente liga: http://www.sedesol.gob.mx/es/SEDESOL/Opciones_Productivas </a:t>
            </a:r>
          </a:p>
        </p:txBody>
      </p:sp>
    </p:spTree>
    <p:extLst>
      <p:ext uri="{BB962C8B-B14F-4D97-AF65-F5344CB8AC3E}">
        <p14:creationId xmlns:p14="http://schemas.microsoft.com/office/powerpoint/2010/main" val="158365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506</TotalTime>
  <Words>682</Words>
  <Application>Microsoft Office PowerPoint</Application>
  <PresentationFormat>Panorámica</PresentationFormat>
  <Paragraphs>49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Orgánico</vt:lpstr>
      <vt:lpstr>Opciones Productivas SEDESOL</vt:lpstr>
      <vt:lpstr>Indice</vt:lpstr>
      <vt:lpstr>Descripción </vt:lpstr>
      <vt:lpstr>Objetivo General</vt:lpstr>
      <vt:lpstr>Objetivo Específico</vt:lpstr>
      <vt:lpstr>Cobertura </vt:lpstr>
      <vt:lpstr>Para Consultar la Cobertura</vt:lpstr>
      <vt:lpstr>Modalidades que lo integran</vt:lpstr>
      <vt:lpstr>Indicadores</vt:lpstr>
      <vt:lpstr>Matriz de Indicadores para Resultados 2015</vt:lpstr>
      <vt:lpstr>Resultados</vt:lpstr>
      <vt:lpstr>Presentación de PowerPoint</vt:lpstr>
      <vt:lpstr>Presentación de PowerPoint</vt:lpstr>
      <vt:lpstr>Contraloría Social</vt:lpstr>
      <vt:lpstr>Ámbitos y Tipos de evaluación</vt:lpstr>
      <vt:lpstr>Indicadores de desempeño en el marco del PbR y del SED</vt:lpstr>
      <vt:lpstr>Conclusiones</vt:lpstr>
      <vt:lpstr>…Conclusiones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Luz Carvajal Magaña</dc:creator>
  <cp:lastModifiedBy>Sandra Luz Carvajal Magaña</cp:lastModifiedBy>
  <cp:revision>30</cp:revision>
  <dcterms:created xsi:type="dcterms:W3CDTF">2015-10-22T03:19:51Z</dcterms:created>
  <dcterms:modified xsi:type="dcterms:W3CDTF">2015-10-28T05:32:14Z</dcterms:modified>
</cp:coreProperties>
</file>