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8" r:id="rId2"/>
    <p:sldId id="267" r:id="rId3"/>
    <p:sldId id="269" r:id="rId4"/>
    <p:sldId id="268" r:id="rId5"/>
    <p:sldId id="259" r:id="rId6"/>
    <p:sldId id="260" r:id="rId7"/>
    <p:sldId id="261" r:id="rId8"/>
    <p:sldId id="266" r:id="rId9"/>
    <p:sldId id="262" r:id="rId10"/>
    <p:sldId id="264" r:id="rId11"/>
    <p:sldId id="265" r:id="rId12"/>
    <p:sldId id="270" r:id="rId13"/>
    <p:sldId id="271" r:id="rId14"/>
    <p:sldId id="272" r:id="rId15"/>
    <p:sldId id="273" r:id="rId16"/>
    <p:sldId id="274" r:id="rId17"/>
    <p:sldId id="275" r:id="rId18"/>
    <p:sldId id="276" r:id="rId19"/>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41A6EA-3D97-497A-817C-67179C690ED9}" type="datetimeFigureOut">
              <a:rPr lang="es-MX" smtClean="0"/>
              <a:t>13/02/2016</a:t>
            </a:fld>
            <a:endParaRPr lang="es-MX"/>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A97F9A-BD03-4FFB-9624-A3A40959B7EC}" type="slidenum">
              <a:rPr lang="es-MX" smtClean="0"/>
              <a:t>‹Nº›</a:t>
            </a:fld>
            <a:endParaRPr lang="es-MX"/>
          </a:p>
        </p:txBody>
      </p:sp>
    </p:spTree>
    <p:extLst>
      <p:ext uri="{BB962C8B-B14F-4D97-AF65-F5344CB8AC3E}">
        <p14:creationId xmlns:p14="http://schemas.microsoft.com/office/powerpoint/2010/main" val="35977496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1CA97F9A-BD03-4FFB-9624-A3A40959B7EC}" type="slidenum">
              <a:rPr lang="es-MX" smtClean="0"/>
              <a:t>11</a:t>
            </a:fld>
            <a:endParaRPr lang="es-MX"/>
          </a:p>
        </p:txBody>
      </p:sp>
    </p:spTree>
    <p:extLst>
      <p:ext uri="{BB962C8B-B14F-4D97-AF65-F5344CB8AC3E}">
        <p14:creationId xmlns:p14="http://schemas.microsoft.com/office/powerpoint/2010/main" val="32960269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es-ES" smtClean="0"/>
              <a:t>Haga clic para modificar el estilo de título del patrón</a:t>
            </a:r>
            <a:endParaRPr lang="en-US"/>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7" name="Date Placeholder 6"/>
          <p:cNvSpPr>
            <a:spLocks noGrp="1"/>
          </p:cNvSpPr>
          <p:nvPr>
            <p:ph type="dt" sz="half" idx="10"/>
          </p:nvPr>
        </p:nvSpPr>
        <p:spPr/>
        <p:txBody>
          <a:bodyPr/>
          <a:lstStyle/>
          <a:p>
            <a:fld id="{48161520-F305-474C-B35C-4A19AFDB49AA}" type="datetimeFigureOut">
              <a:rPr lang="es-MX" smtClean="0"/>
              <a:t>13/02/2016</a:t>
            </a:fld>
            <a:endParaRPr lang="es-MX"/>
          </a:p>
        </p:txBody>
      </p:sp>
      <p:sp>
        <p:nvSpPr>
          <p:cNvPr id="8" name="Slide Number Placeholder 7"/>
          <p:cNvSpPr>
            <a:spLocks noGrp="1"/>
          </p:cNvSpPr>
          <p:nvPr>
            <p:ph type="sldNum" sz="quarter" idx="11"/>
          </p:nvPr>
        </p:nvSpPr>
        <p:spPr/>
        <p:txBody>
          <a:bodyPr/>
          <a:lstStyle/>
          <a:p>
            <a:fld id="{2907D7AA-5348-4B17-B0D9-30EC2E5FDE33}" type="slidenum">
              <a:rPr lang="es-MX" smtClean="0"/>
              <a:t>‹Nº›</a:t>
            </a:fld>
            <a:endParaRPr lang="es-MX"/>
          </a:p>
        </p:txBody>
      </p:sp>
      <p:sp>
        <p:nvSpPr>
          <p:cNvPr id="9" name="Footer Placeholder 8"/>
          <p:cNvSpPr>
            <a:spLocks noGrp="1"/>
          </p:cNvSpPr>
          <p:nvPr>
            <p:ph type="ftr" sz="quarter" idx="12"/>
          </p:nvPr>
        </p:nvSpPr>
        <p:spPr/>
        <p:txBody>
          <a:bodyPr/>
          <a:lstStyle/>
          <a:p>
            <a:endParaRPr lang="es-MX"/>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48161520-F305-474C-B35C-4A19AFDB49AA}" type="datetimeFigureOut">
              <a:rPr lang="es-MX" smtClean="0"/>
              <a:t>13/02/2016</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907D7AA-5348-4B17-B0D9-30EC2E5FDE33}" type="slidenum">
              <a:rPr lang="es-MX" smtClean="0"/>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48161520-F305-474C-B35C-4A19AFDB49AA}" type="datetimeFigureOut">
              <a:rPr lang="es-MX" smtClean="0"/>
              <a:t>13/02/2016</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907D7AA-5348-4B17-B0D9-30EC2E5FDE33}" type="slidenum">
              <a:rPr lang="es-MX" smtClean="0"/>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161520-F305-474C-B35C-4A19AFDB49AA}" type="datetimeFigureOut">
              <a:rPr lang="es-MX" smtClean="0"/>
              <a:t>13/02/2016</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907D7AA-5348-4B17-B0D9-30EC2E5FDE33}" type="slidenum">
              <a:rPr lang="es-MX" smtClean="0"/>
              <a:t>‹Nº›</a:t>
            </a:fld>
            <a:endParaRPr lang="es-MX"/>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8161520-F305-474C-B35C-4A19AFDB49AA}" type="datetimeFigureOut">
              <a:rPr lang="es-MX" smtClean="0"/>
              <a:t>13/02/2016</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907D7AA-5348-4B17-B0D9-30EC2E5FDE33}" type="slidenum">
              <a:rPr lang="es-MX" smtClean="0"/>
              <a:t>‹Nº›</a:t>
            </a:fld>
            <a:endParaRPr lang="es-MX"/>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8161520-F305-474C-B35C-4A19AFDB49AA}" type="datetimeFigureOut">
              <a:rPr lang="es-MX" smtClean="0"/>
              <a:t>13/02/2016</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2907D7AA-5348-4B17-B0D9-30EC2E5FDE33}" type="slidenum">
              <a:rPr lang="es-MX" smtClean="0"/>
              <a:t>‹Nº›</a:t>
            </a:fld>
            <a:endParaRPr lang="es-MX"/>
          </a:p>
        </p:txBody>
      </p:sp>
      <p:sp>
        <p:nvSpPr>
          <p:cNvPr id="9" name="Title 8"/>
          <p:cNvSpPr>
            <a:spLocks noGrp="1"/>
          </p:cNvSpPr>
          <p:nvPr>
            <p:ph type="title"/>
          </p:nvPr>
        </p:nvSpPr>
        <p:spPr>
          <a:xfrm>
            <a:off x="914400" y="1544715"/>
            <a:ext cx="7315200" cy="1154097"/>
          </a:xfrm>
        </p:spPr>
        <p:txBody>
          <a:bodyPr/>
          <a:lstStyle/>
          <a:p>
            <a:r>
              <a:rPr lang="es-ES" smtClean="0"/>
              <a:t>Haga clic para modificar el estilo de título del patrón</a:t>
            </a:r>
            <a:endParaRPr lang="en-US"/>
          </a:p>
        </p:txBody>
      </p:sp>
      <p:sp>
        <p:nvSpPr>
          <p:cNvPr id="8" name="Content Placeholder 7"/>
          <p:cNvSpPr>
            <a:spLocks noGrp="1"/>
          </p:cNvSpPr>
          <p:nvPr>
            <p:ph sz="quarter" idx="13"/>
          </p:nvPr>
        </p:nvSpPr>
        <p:spPr>
          <a:xfrm>
            <a:off x="914400" y="2743200"/>
            <a:ext cx="3566160" cy="359359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1" name="Content Placeholder 10"/>
          <p:cNvSpPr>
            <a:spLocks noGrp="1"/>
          </p:cNvSpPr>
          <p:nvPr>
            <p:ph sz="quarter" idx="14"/>
          </p:nvPr>
        </p:nvSpPr>
        <p:spPr>
          <a:xfrm>
            <a:off x="4681728" y="2743200"/>
            <a:ext cx="3566160" cy="359568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7" name="Date Placeholder 6"/>
          <p:cNvSpPr>
            <a:spLocks noGrp="1"/>
          </p:cNvSpPr>
          <p:nvPr>
            <p:ph type="dt" sz="half" idx="10"/>
          </p:nvPr>
        </p:nvSpPr>
        <p:spPr/>
        <p:txBody>
          <a:bodyPr/>
          <a:lstStyle/>
          <a:p>
            <a:fld id="{48161520-F305-474C-B35C-4A19AFDB49AA}" type="datetimeFigureOut">
              <a:rPr lang="es-MX" smtClean="0"/>
              <a:t>13/02/2016</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2907D7AA-5348-4B17-B0D9-30EC2E5FDE33}" type="slidenum">
              <a:rPr lang="es-MX" smtClean="0"/>
              <a:t>‹Nº›</a:t>
            </a:fld>
            <a:endParaRPr lang="es-MX"/>
          </a:p>
        </p:txBody>
      </p:sp>
      <p:sp>
        <p:nvSpPr>
          <p:cNvPr id="10" name="Title 9"/>
          <p:cNvSpPr>
            <a:spLocks noGrp="1"/>
          </p:cNvSpPr>
          <p:nvPr>
            <p:ph type="title"/>
          </p:nvPr>
        </p:nvSpPr>
        <p:spPr>
          <a:xfrm>
            <a:off x="914400" y="1544715"/>
            <a:ext cx="7315200" cy="1154097"/>
          </a:xfrm>
        </p:spPr>
        <p:txBody>
          <a:bodyPr/>
          <a:lstStyle/>
          <a:p>
            <a:r>
              <a:rPr lang="es-ES" smtClean="0"/>
              <a:t>Haga clic para modificar el estilo de título del patrón</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48161520-F305-474C-B35C-4A19AFDB49AA}" type="datetimeFigureOut">
              <a:rPr lang="es-MX" smtClean="0"/>
              <a:t>13/02/2016</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2907D7AA-5348-4B17-B0D9-30EC2E5FDE33}" type="slidenum">
              <a:rPr lang="es-MX" smtClean="0"/>
              <a:t>‹Nº›</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161520-F305-474C-B35C-4A19AFDB49AA}" type="datetimeFigureOut">
              <a:rPr lang="es-MX" smtClean="0"/>
              <a:t>13/02/2016</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2907D7AA-5348-4B17-B0D9-30EC2E5FDE33}" type="slidenum">
              <a:rPr lang="es-MX" smtClean="0"/>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161520-F305-474C-B35C-4A19AFDB49AA}" type="datetimeFigureOut">
              <a:rPr lang="es-MX" smtClean="0"/>
              <a:t>13/02/2016</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2907D7AA-5348-4B17-B0D9-30EC2E5FDE33}" type="slidenum">
              <a:rPr lang="es-MX" smtClean="0"/>
              <a:t>‹Nº›</a:t>
            </a:fld>
            <a:endParaRPr lang="es-MX"/>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161520-F305-474C-B35C-4A19AFDB49AA}" type="datetimeFigureOut">
              <a:rPr lang="es-MX" smtClean="0"/>
              <a:t>13/02/2016</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2907D7AA-5348-4B17-B0D9-30EC2E5FDE33}" type="slidenum">
              <a:rPr lang="es-MX" smtClean="0"/>
              <a:t>‹Nº›</a:t>
            </a:fld>
            <a:endParaRPr lang="es-MX"/>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48161520-F305-474C-B35C-4A19AFDB49AA}" type="datetimeFigureOut">
              <a:rPr lang="es-MX" smtClean="0"/>
              <a:t>13/02/2016</a:t>
            </a:fld>
            <a:endParaRPr lang="es-MX"/>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2907D7AA-5348-4B17-B0D9-30EC2E5FDE33}" type="slidenum">
              <a:rPr lang="es-MX" smtClean="0"/>
              <a:t>‹Nº›</a:t>
            </a:fld>
            <a:endParaRPr lang="es-MX"/>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endParaRPr lang="es-MX"/>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b="1" dirty="0" smtClean="0"/>
              <a:t>Ejercicios Probabilidad</a:t>
            </a:r>
            <a:endParaRPr lang="es-MX" b="1" dirty="0"/>
          </a:p>
        </p:txBody>
      </p:sp>
      <p:sp>
        <p:nvSpPr>
          <p:cNvPr id="3" name="2 Marcador de contenido"/>
          <p:cNvSpPr>
            <a:spLocks noGrp="1"/>
          </p:cNvSpPr>
          <p:nvPr>
            <p:ph idx="1"/>
          </p:nvPr>
        </p:nvSpPr>
        <p:spPr/>
        <p:txBody>
          <a:bodyPr/>
          <a:lstStyle/>
          <a:p>
            <a:r>
              <a:rPr lang="es-MX" b="1" dirty="0" smtClean="0"/>
              <a:t>Deberán entregarse a más tardar 11:59 pm del día sábado 13 de febrero, a través de la plataforma</a:t>
            </a:r>
          </a:p>
        </p:txBody>
      </p:sp>
    </p:spTree>
    <p:extLst>
      <p:ext uri="{BB962C8B-B14F-4D97-AF65-F5344CB8AC3E}">
        <p14:creationId xmlns:p14="http://schemas.microsoft.com/office/powerpoint/2010/main" val="39850974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51520" y="404664"/>
            <a:ext cx="8136904" cy="6048672"/>
          </a:xfrm>
        </p:spPr>
        <p:txBody>
          <a:bodyPr/>
          <a:lstStyle/>
          <a:p>
            <a:r>
              <a:rPr lang="es-MX" b="1" dirty="0" smtClean="0"/>
              <a:t>Escribe la matrícula de alguna camioneta (estado de Chiapas) _</a:t>
            </a:r>
            <a:r>
              <a:rPr lang="es-MX" b="1" dirty="0" smtClean="0">
                <a:solidFill>
                  <a:srgbClr val="FF0000"/>
                </a:solidFill>
              </a:rPr>
              <a:t>CV 98765</a:t>
            </a:r>
            <a:r>
              <a:rPr lang="es-MX" b="1" dirty="0" smtClean="0"/>
              <a:t>________</a:t>
            </a:r>
          </a:p>
          <a:p>
            <a:endParaRPr lang="es-MX" b="1" dirty="0"/>
          </a:p>
          <a:p>
            <a:r>
              <a:rPr lang="es-MX" b="1" dirty="0" smtClean="0"/>
              <a:t>¿Cuántas placas para camioneta pueden hacerse si cada placa consta de dos letras diferentes seguidas de cinco dígitos diferentes?</a:t>
            </a:r>
          </a:p>
          <a:p>
            <a:r>
              <a:rPr lang="es-MX" b="1" dirty="0">
                <a:solidFill>
                  <a:srgbClr val="FF0000"/>
                </a:solidFill>
              </a:rPr>
              <a:t>R..(26*25)* (10*9*5*7*6=30240) = 19 656 000 placas</a:t>
            </a:r>
          </a:p>
          <a:p>
            <a:endParaRPr lang="es-MX" b="1" dirty="0"/>
          </a:p>
          <a:p>
            <a:endParaRPr lang="es-MX" b="1" dirty="0" smtClean="0"/>
          </a:p>
          <a:p>
            <a:endParaRPr lang="es-MX" b="1" dirty="0"/>
          </a:p>
          <a:p>
            <a:r>
              <a:rPr lang="es-MX" b="1" dirty="0" smtClean="0"/>
              <a:t>¿Cuántas placas resultan si coincide la letra «C»?</a:t>
            </a:r>
          </a:p>
          <a:p>
            <a:r>
              <a:rPr lang="es-MX" b="1" dirty="0">
                <a:solidFill>
                  <a:srgbClr val="FF0000"/>
                </a:solidFill>
              </a:rPr>
              <a:t>R…26*30240= </a:t>
            </a:r>
            <a:r>
              <a:rPr lang="es-MX" b="1" dirty="0" smtClean="0">
                <a:solidFill>
                  <a:srgbClr val="FF0000"/>
                </a:solidFill>
              </a:rPr>
              <a:t>786,240 </a:t>
            </a:r>
            <a:r>
              <a:rPr lang="es-MX" b="1" dirty="0">
                <a:solidFill>
                  <a:srgbClr val="FF0000"/>
                </a:solidFill>
              </a:rPr>
              <a:t>placas con letra C</a:t>
            </a:r>
          </a:p>
          <a:p>
            <a:endParaRPr lang="es-MX" b="1" dirty="0"/>
          </a:p>
        </p:txBody>
      </p:sp>
    </p:spTree>
    <p:extLst>
      <p:ext uri="{BB962C8B-B14F-4D97-AF65-F5344CB8AC3E}">
        <p14:creationId xmlns:p14="http://schemas.microsoft.com/office/powerpoint/2010/main" val="2474157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39552" y="476672"/>
            <a:ext cx="7848872" cy="6264696"/>
          </a:xfrm>
        </p:spPr>
        <p:txBody>
          <a:bodyPr/>
          <a:lstStyle/>
          <a:p>
            <a:r>
              <a:rPr lang="es-MX" b="1" dirty="0" smtClean="0"/>
              <a:t>De cuantas maneras diferentes puede una persona, que reúne datos para una investigación de mercados, seleccionar tres de veinte familias?</a:t>
            </a:r>
          </a:p>
          <a:p>
            <a:endParaRPr lang="es-MX" b="1" dirty="0"/>
          </a:p>
          <a:p>
            <a:endParaRPr lang="es-MX" b="1" dirty="0" smtClean="0"/>
          </a:p>
          <a:p>
            <a:r>
              <a:rPr lang="es-MX" b="1" dirty="0" smtClean="0"/>
              <a:t>Si no nos interesa el orden</a:t>
            </a:r>
          </a:p>
          <a:p>
            <a:r>
              <a:rPr lang="es-MX" b="1" dirty="0" smtClean="0">
                <a:solidFill>
                  <a:srgbClr val="FF0000"/>
                </a:solidFill>
              </a:rPr>
              <a:t>R..20Cr= 20!/3!*17! =1,140</a:t>
            </a:r>
            <a:endParaRPr lang="es-MX" b="1" dirty="0">
              <a:solidFill>
                <a:srgbClr val="FF0000"/>
              </a:solidFill>
            </a:endParaRPr>
          </a:p>
          <a:p>
            <a:endParaRPr lang="es-MX" b="1" dirty="0" smtClean="0"/>
          </a:p>
          <a:p>
            <a:endParaRPr lang="es-MX" b="1" dirty="0"/>
          </a:p>
          <a:p>
            <a:endParaRPr lang="es-MX" b="1" dirty="0" smtClean="0"/>
          </a:p>
          <a:p>
            <a:r>
              <a:rPr lang="es-MX" b="1" dirty="0" smtClean="0"/>
              <a:t>Si nos interesa el orden</a:t>
            </a:r>
          </a:p>
          <a:p>
            <a:r>
              <a:rPr lang="es-MX" b="1" dirty="0" smtClean="0">
                <a:solidFill>
                  <a:srgbClr val="FF0000"/>
                </a:solidFill>
              </a:rPr>
              <a:t>R..20Pr= 20!/17! = 6,840 </a:t>
            </a:r>
          </a:p>
        </p:txBody>
      </p:sp>
    </p:spTree>
    <p:extLst>
      <p:ext uri="{BB962C8B-B14F-4D97-AF65-F5344CB8AC3E}">
        <p14:creationId xmlns:p14="http://schemas.microsoft.com/office/powerpoint/2010/main" val="3040282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43608" y="980728"/>
            <a:ext cx="7315200" cy="1154097"/>
          </a:xfrm>
        </p:spPr>
        <p:txBody>
          <a:bodyPr>
            <a:normAutofit fontScale="90000"/>
          </a:bodyPr>
          <a:lstStyle/>
          <a:p>
            <a:r>
              <a:rPr lang="es-MX" dirty="0" smtClean="0"/>
              <a:t>Reporte de lectura: Planteamiento del problema cuantitativo.</a:t>
            </a:r>
            <a:endParaRPr lang="es-MX" dirty="0"/>
          </a:p>
        </p:txBody>
      </p:sp>
      <p:sp>
        <p:nvSpPr>
          <p:cNvPr id="3" name="Marcador de contenido 2"/>
          <p:cNvSpPr>
            <a:spLocks noGrp="1"/>
          </p:cNvSpPr>
          <p:nvPr>
            <p:ph idx="1"/>
          </p:nvPr>
        </p:nvSpPr>
        <p:spPr>
          <a:xfrm>
            <a:off x="899592" y="2420888"/>
            <a:ext cx="7315200" cy="3539527"/>
          </a:xfrm>
        </p:spPr>
        <p:txBody>
          <a:bodyPr>
            <a:normAutofit lnSpcReduction="10000"/>
          </a:bodyPr>
          <a:lstStyle/>
          <a:p>
            <a:endParaRPr lang="es-MX" sz="2400" dirty="0" smtClean="0"/>
          </a:p>
          <a:p>
            <a:r>
              <a:rPr lang="es-MX" sz="2400" dirty="0" smtClean="0"/>
              <a:t>El planteamiento del problema cuantitativo, cuenta con cinco elementos relacionados entre sí:</a:t>
            </a:r>
          </a:p>
          <a:p>
            <a:endParaRPr lang="es-MX" sz="2400" dirty="0" smtClean="0"/>
          </a:p>
          <a:p>
            <a:pPr marL="662940" lvl="1" indent="-342900">
              <a:buFont typeface="+mj-lt"/>
              <a:buAutoNum type="arabicPeriod"/>
            </a:pPr>
            <a:r>
              <a:rPr lang="es-MX" sz="2000" dirty="0" smtClean="0"/>
              <a:t>Objetivos de la investigación</a:t>
            </a:r>
          </a:p>
          <a:p>
            <a:pPr marL="662940" lvl="1" indent="-342900">
              <a:buFont typeface="+mj-lt"/>
              <a:buAutoNum type="arabicPeriod"/>
            </a:pPr>
            <a:r>
              <a:rPr lang="es-MX" sz="2000" dirty="0" smtClean="0"/>
              <a:t>Preguntas de la investigación</a:t>
            </a:r>
          </a:p>
          <a:p>
            <a:pPr marL="662940" lvl="1" indent="-342900">
              <a:buFont typeface="+mj-lt"/>
              <a:buAutoNum type="arabicPeriod"/>
            </a:pPr>
            <a:r>
              <a:rPr lang="es-MX" sz="2000" dirty="0" smtClean="0"/>
              <a:t>Justificación de la investigación</a:t>
            </a:r>
          </a:p>
          <a:p>
            <a:pPr marL="662940" lvl="1" indent="-342900">
              <a:buFont typeface="+mj-lt"/>
              <a:buAutoNum type="arabicPeriod"/>
            </a:pPr>
            <a:r>
              <a:rPr lang="es-MX" sz="2000" dirty="0" smtClean="0"/>
              <a:t>Viabilidad de la investigación</a:t>
            </a:r>
          </a:p>
          <a:p>
            <a:pPr marL="662940" lvl="1" indent="-342900">
              <a:buFont typeface="+mj-lt"/>
              <a:buAutoNum type="arabicPeriod"/>
            </a:pPr>
            <a:r>
              <a:rPr lang="es-MX" sz="2000" dirty="0" smtClean="0"/>
              <a:t>Evaluación de las deficiencias en el conocimiento del problema</a:t>
            </a:r>
          </a:p>
          <a:p>
            <a:pPr marL="320040" lvl="1" indent="0">
              <a:buNone/>
            </a:pPr>
            <a:endParaRPr lang="es-MX" sz="2000" dirty="0"/>
          </a:p>
        </p:txBody>
      </p:sp>
    </p:spTree>
    <p:extLst>
      <p:ext uri="{BB962C8B-B14F-4D97-AF65-F5344CB8AC3E}">
        <p14:creationId xmlns:p14="http://schemas.microsoft.com/office/powerpoint/2010/main" val="3408825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4400" y="476672"/>
            <a:ext cx="7315200" cy="1154097"/>
          </a:xfrm>
        </p:spPr>
        <p:txBody>
          <a:bodyPr/>
          <a:lstStyle/>
          <a:p>
            <a:r>
              <a:rPr lang="es-MX" dirty="0" smtClean="0"/>
              <a:t>Objetivos de la Investigación</a:t>
            </a:r>
            <a:endParaRPr lang="es-MX" dirty="0"/>
          </a:p>
        </p:txBody>
      </p:sp>
      <p:sp>
        <p:nvSpPr>
          <p:cNvPr id="3" name="Marcador de contenido 2"/>
          <p:cNvSpPr>
            <a:spLocks noGrp="1"/>
          </p:cNvSpPr>
          <p:nvPr>
            <p:ph idx="1"/>
          </p:nvPr>
        </p:nvSpPr>
        <p:spPr>
          <a:xfrm>
            <a:off x="914400" y="2636912"/>
            <a:ext cx="7315200" cy="3539527"/>
          </a:xfrm>
        </p:spPr>
        <p:txBody>
          <a:bodyPr/>
          <a:lstStyle/>
          <a:p>
            <a:r>
              <a:rPr lang="es-MX" sz="2400" dirty="0" smtClean="0"/>
              <a:t>Deben expresarse con claridad para evitar posibles desviaciones en el proceso de investigación</a:t>
            </a:r>
          </a:p>
          <a:p>
            <a:r>
              <a:rPr lang="es-MX" sz="2400" dirty="0" smtClean="0"/>
              <a:t>Deben ser sujetos a mediciones, alcanzables y congruentes entre sí</a:t>
            </a:r>
          </a:p>
          <a:p>
            <a:r>
              <a:rPr lang="es-MX" sz="2400" dirty="0" smtClean="0"/>
              <a:t>Son guías de estudio durante toda la investigación</a:t>
            </a:r>
          </a:p>
          <a:p>
            <a:endParaRPr lang="es-MX" dirty="0" smtClean="0"/>
          </a:p>
        </p:txBody>
      </p:sp>
    </p:spTree>
    <p:extLst>
      <p:ext uri="{BB962C8B-B14F-4D97-AF65-F5344CB8AC3E}">
        <p14:creationId xmlns:p14="http://schemas.microsoft.com/office/powerpoint/2010/main" val="543693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87225" y="692696"/>
            <a:ext cx="7315200" cy="1154097"/>
          </a:xfrm>
        </p:spPr>
        <p:txBody>
          <a:bodyPr/>
          <a:lstStyle/>
          <a:p>
            <a:r>
              <a:rPr lang="es-MX" dirty="0" smtClean="0"/>
              <a:t>Preguntas de investigación</a:t>
            </a:r>
            <a:endParaRPr lang="es-MX" dirty="0"/>
          </a:p>
        </p:txBody>
      </p:sp>
      <p:sp>
        <p:nvSpPr>
          <p:cNvPr id="3" name="Marcador de contenido 2"/>
          <p:cNvSpPr>
            <a:spLocks noGrp="1"/>
          </p:cNvSpPr>
          <p:nvPr>
            <p:ph idx="1"/>
          </p:nvPr>
        </p:nvSpPr>
        <p:spPr/>
        <p:txBody>
          <a:bodyPr>
            <a:normAutofit/>
          </a:bodyPr>
          <a:lstStyle/>
          <a:p>
            <a:r>
              <a:rPr lang="es-MX" sz="2400" dirty="0" smtClean="0"/>
              <a:t>Son necesarias platear la investigación mediante una o varias preguntas.</a:t>
            </a:r>
          </a:p>
          <a:p>
            <a:r>
              <a:rPr lang="es-MX" sz="2400" dirty="0" smtClean="0"/>
              <a:t>Estas deberán ser  concretas, directas</a:t>
            </a:r>
          </a:p>
          <a:p>
            <a:r>
              <a:rPr lang="es-MX" sz="2400" dirty="0" smtClean="0"/>
              <a:t>Permitirán enfocarse de forma eficiente a resolverlas durante la investigación.</a:t>
            </a:r>
          </a:p>
          <a:p>
            <a:r>
              <a:rPr lang="es-MX" sz="2400" dirty="0" smtClean="0"/>
              <a:t>Las preguntas representan el </a:t>
            </a:r>
            <a:r>
              <a:rPr lang="es-MX" sz="2400" b="1" u="sng" dirty="0" smtClean="0"/>
              <a:t>¿qué? </a:t>
            </a:r>
            <a:r>
              <a:rPr lang="es-MX" sz="2400" dirty="0" smtClean="0"/>
              <a:t>De la investigación </a:t>
            </a:r>
            <a:endParaRPr lang="es-MX" sz="2400" dirty="0"/>
          </a:p>
        </p:txBody>
      </p:sp>
    </p:spTree>
    <p:extLst>
      <p:ext uri="{BB962C8B-B14F-4D97-AF65-F5344CB8AC3E}">
        <p14:creationId xmlns:p14="http://schemas.microsoft.com/office/powerpoint/2010/main" val="2338522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4400" y="620688"/>
            <a:ext cx="7315200" cy="1154097"/>
          </a:xfrm>
        </p:spPr>
        <p:txBody>
          <a:bodyPr>
            <a:normAutofit/>
          </a:bodyPr>
          <a:lstStyle/>
          <a:p>
            <a:r>
              <a:rPr lang="es-MX" dirty="0" smtClean="0"/>
              <a:t>Justificación de la investigación</a:t>
            </a:r>
            <a:endParaRPr lang="es-MX" dirty="0"/>
          </a:p>
        </p:txBody>
      </p:sp>
      <p:sp>
        <p:nvSpPr>
          <p:cNvPr id="3" name="Marcador de contenido 2"/>
          <p:cNvSpPr>
            <a:spLocks noGrp="1"/>
          </p:cNvSpPr>
          <p:nvPr>
            <p:ph idx="1"/>
          </p:nvPr>
        </p:nvSpPr>
        <p:spPr>
          <a:xfrm>
            <a:off x="914400" y="1988840"/>
            <a:ext cx="7315200" cy="3539527"/>
          </a:xfrm>
        </p:spPr>
        <p:txBody>
          <a:bodyPr/>
          <a:lstStyle/>
          <a:p>
            <a:pPr algn="just"/>
            <a:r>
              <a:rPr lang="es-MX" dirty="0" smtClean="0"/>
              <a:t>El propósito de una investigación deberá ser lo suficientemente importante para que pueda darse, para ello es importante responder positivamente a alguno de los siguientes cuestionamientos.</a:t>
            </a:r>
          </a:p>
          <a:p>
            <a:pPr lvl="1" algn="just"/>
            <a:r>
              <a:rPr lang="es-MX" dirty="0" smtClean="0"/>
              <a:t>¿Para qué sirve?</a:t>
            </a:r>
          </a:p>
          <a:p>
            <a:pPr lvl="1" algn="just"/>
            <a:r>
              <a:rPr lang="es-MX" dirty="0" smtClean="0"/>
              <a:t>¿Qué alcance o proyección social tiene?</a:t>
            </a:r>
          </a:p>
          <a:p>
            <a:pPr lvl="1" algn="just"/>
            <a:r>
              <a:rPr lang="es-MX" dirty="0" smtClean="0"/>
              <a:t>¿ Ayudará a resolver algún problema real?</a:t>
            </a:r>
          </a:p>
          <a:p>
            <a:pPr lvl="1" algn="just"/>
            <a:r>
              <a:rPr lang="es-MX" dirty="0" smtClean="0"/>
              <a:t>¿Cuál es el valor teórico de la investigación?, ¿Se llenará algún vació actual de conocimiento?</a:t>
            </a:r>
          </a:p>
          <a:p>
            <a:pPr lvl="1" algn="just"/>
            <a:r>
              <a:rPr lang="es-MX" dirty="0" smtClean="0"/>
              <a:t>¿Cuál es su utilidad metodológica?</a:t>
            </a:r>
          </a:p>
          <a:p>
            <a:pPr lvl="1" algn="just"/>
            <a:endParaRPr lang="es-MX" dirty="0" smtClean="0"/>
          </a:p>
          <a:p>
            <a:pPr marL="662940" lvl="1" indent="-342900">
              <a:buFont typeface="+mj-lt"/>
              <a:buAutoNum type="arabicPeriod"/>
            </a:pPr>
            <a:endParaRPr lang="es-MX" dirty="0"/>
          </a:p>
        </p:txBody>
      </p:sp>
    </p:spTree>
    <p:extLst>
      <p:ext uri="{BB962C8B-B14F-4D97-AF65-F5344CB8AC3E}">
        <p14:creationId xmlns:p14="http://schemas.microsoft.com/office/powerpoint/2010/main" val="39378233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4400" y="548680"/>
            <a:ext cx="7315200" cy="1154097"/>
          </a:xfrm>
        </p:spPr>
        <p:txBody>
          <a:bodyPr/>
          <a:lstStyle/>
          <a:p>
            <a:r>
              <a:rPr lang="es-MX" dirty="0" smtClean="0"/>
              <a:t>Viabilidad de la </a:t>
            </a:r>
            <a:r>
              <a:rPr lang="es-MX" dirty="0"/>
              <a:t>I</a:t>
            </a:r>
            <a:r>
              <a:rPr lang="es-MX" dirty="0" smtClean="0"/>
              <a:t>nvestigación</a:t>
            </a:r>
            <a:endParaRPr lang="es-MX" dirty="0"/>
          </a:p>
        </p:txBody>
      </p:sp>
      <p:sp>
        <p:nvSpPr>
          <p:cNvPr id="3" name="Marcador de contenido 2"/>
          <p:cNvSpPr>
            <a:spLocks noGrp="1"/>
          </p:cNvSpPr>
          <p:nvPr>
            <p:ph idx="1"/>
          </p:nvPr>
        </p:nvSpPr>
        <p:spPr/>
        <p:txBody>
          <a:bodyPr/>
          <a:lstStyle/>
          <a:p>
            <a:r>
              <a:rPr lang="es-MX" dirty="0" smtClean="0"/>
              <a:t>Es importante determinar si existe la capacidad financiera, humana y logística  para desarrollar la investigación.</a:t>
            </a:r>
          </a:p>
          <a:p>
            <a:r>
              <a:rPr lang="es-MX" dirty="0" smtClean="0"/>
              <a:t>Es necesario respondernos antes de iniciar a estas preguntas: ¿tengo acceso al campo de estudio?,  la otra ¿tengo disponibilidad financiera para ello? Y ¿tengo tiempo disponible para lograrlo?</a:t>
            </a:r>
          </a:p>
          <a:p>
            <a:endParaRPr lang="es-MX" dirty="0"/>
          </a:p>
          <a:p>
            <a:r>
              <a:rPr lang="es-MX" dirty="0" smtClean="0"/>
              <a:t>En fin, varios planteamientos que nos ayuden a determinar si esto es factible o no.</a:t>
            </a:r>
            <a:endParaRPr lang="es-MX" dirty="0"/>
          </a:p>
        </p:txBody>
      </p:sp>
    </p:spTree>
    <p:extLst>
      <p:ext uri="{BB962C8B-B14F-4D97-AF65-F5344CB8AC3E}">
        <p14:creationId xmlns:p14="http://schemas.microsoft.com/office/powerpoint/2010/main" val="14592145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MX" dirty="0" smtClean="0"/>
              <a:t>Evaluación de las deficiencias en el conocimiento del problema</a:t>
            </a:r>
            <a:endParaRPr lang="es-MX" dirty="0"/>
          </a:p>
        </p:txBody>
      </p:sp>
      <p:sp>
        <p:nvSpPr>
          <p:cNvPr id="3" name="Marcador de contenido 2"/>
          <p:cNvSpPr>
            <a:spLocks noGrp="1"/>
          </p:cNvSpPr>
          <p:nvPr>
            <p:ph idx="1"/>
          </p:nvPr>
        </p:nvSpPr>
        <p:spPr/>
        <p:txBody>
          <a:bodyPr/>
          <a:lstStyle/>
          <a:p>
            <a:r>
              <a:rPr lang="es-MX" dirty="0" smtClean="0"/>
              <a:t>Es necesario plantearnos interrogantes, para definir la situación real de nuestro estudio, si carecemos de elementos o fuentes de información que nos ayuden con la actividad.</a:t>
            </a:r>
          </a:p>
          <a:p>
            <a:pPr lvl="1"/>
            <a:r>
              <a:rPr lang="es-MX" dirty="0" smtClean="0"/>
              <a:t>¿Contamos con instrumentos necesarios para medición y evaluación de nuestra investigación</a:t>
            </a:r>
          </a:p>
          <a:p>
            <a:pPr lvl="1"/>
            <a:r>
              <a:rPr lang="es-MX" dirty="0" smtClean="0"/>
              <a:t>En caso de no existir, debemos preguntarnos ¿Debo crear esos instrumentos? Etc.</a:t>
            </a:r>
          </a:p>
          <a:p>
            <a:pPr lvl="1"/>
            <a:endParaRPr lang="es-MX" dirty="0"/>
          </a:p>
          <a:p>
            <a:pPr marL="320040" lvl="1" indent="0">
              <a:buNone/>
            </a:pPr>
            <a:endParaRPr lang="es-MX" dirty="0"/>
          </a:p>
        </p:txBody>
      </p:sp>
    </p:spTree>
    <p:extLst>
      <p:ext uri="{BB962C8B-B14F-4D97-AF65-F5344CB8AC3E}">
        <p14:creationId xmlns:p14="http://schemas.microsoft.com/office/powerpoint/2010/main" val="1105857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34616" y="620688"/>
            <a:ext cx="7315200" cy="1154097"/>
          </a:xfrm>
        </p:spPr>
        <p:txBody>
          <a:bodyPr/>
          <a:lstStyle/>
          <a:p>
            <a:r>
              <a:rPr lang="es-MX" dirty="0" smtClean="0"/>
              <a:t>Comentarios finales</a:t>
            </a:r>
            <a:endParaRPr lang="es-MX" dirty="0"/>
          </a:p>
        </p:txBody>
      </p:sp>
      <p:sp>
        <p:nvSpPr>
          <p:cNvPr id="3" name="Marcador de contenido 2"/>
          <p:cNvSpPr>
            <a:spLocks noGrp="1"/>
          </p:cNvSpPr>
          <p:nvPr>
            <p:ph idx="1"/>
          </p:nvPr>
        </p:nvSpPr>
        <p:spPr>
          <a:xfrm>
            <a:off x="934616" y="2060848"/>
            <a:ext cx="7315200" cy="4320480"/>
          </a:xfrm>
        </p:spPr>
        <p:txBody>
          <a:bodyPr>
            <a:normAutofit fontScale="92500" lnSpcReduction="20000"/>
          </a:bodyPr>
          <a:lstStyle/>
          <a:p>
            <a:r>
              <a:rPr lang="es-MX" dirty="0" smtClean="0"/>
              <a:t>Estimado Dr. Antonio:</a:t>
            </a:r>
          </a:p>
          <a:p>
            <a:endParaRPr lang="es-MX" smtClean="0"/>
          </a:p>
          <a:p>
            <a:r>
              <a:rPr lang="es-MX" smtClean="0"/>
              <a:t>Es </a:t>
            </a:r>
            <a:r>
              <a:rPr lang="es-MX" dirty="0" smtClean="0"/>
              <a:t>un gusto para mi saber que de nuevo contamos con su guía, ahora con esta nueva materia.</a:t>
            </a:r>
          </a:p>
          <a:p>
            <a:r>
              <a:rPr lang="es-MX" dirty="0" smtClean="0"/>
              <a:t>Hace 20 años que estudié por última vez probabilidad y estadística, por lo tanto agradeceré me haga las correcciones que considere necesarias, a las respuestas entregadas en las diapositivas correspondientes</a:t>
            </a:r>
            <a:r>
              <a:rPr lang="es-MX" dirty="0" smtClean="0"/>
              <a:t>.</a:t>
            </a:r>
          </a:p>
          <a:p>
            <a:r>
              <a:rPr lang="es-MX" dirty="0" smtClean="0"/>
              <a:t>Me apoyé en el material que usted puso a nuestra disposición, sin embargo hubo algunos datos que no estaba muy segura por la facilidad para obtener la respuesta.</a:t>
            </a:r>
            <a:endParaRPr lang="es-MX" dirty="0" smtClean="0"/>
          </a:p>
          <a:p>
            <a:endParaRPr lang="es-MX" dirty="0"/>
          </a:p>
          <a:p>
            <a:r>
              <a:rPr lang="es-MX" dirty="0" smtClean="0"/>
              <a:t>Gracias por su atención, Quedo </a:t>
            </a:r>
            <a:r>
              <a:rPr lang="es-MX" dirty="0" smtClean="0"/>
              <a:t>al pendiente y que tenga un excelente fin de semana</a:t>
            </a:r>
            <a:r>
              <a:rPr lang="es-MX" dirty="0" smtClean="0"/>
              <a:t>. Saludos</a:t>
            </a:r>
          </a:p>
          <a:p>
            <a:endParaRPr lang="es-MX" dirty="0" smtClean="0"/>
          </a:p>
          <a:p>
            <a:r>
              <a:rPr lang="es-MX" dirty="0" smtClean="0"/>
              <a:t>Sandra Luz Carvajal Magaña. Febrero 13, 2016.</a:t>
            </a:r>
            <a:endParaRPr lang="es-MX" dirty="0"/>
          </a:p>
        </p:txBody>
      </p:sp>
    </p:spTree>
    <p:extLst>
      <p:ext uri="{BB962C8B-B14F-4D97-AF65-F5344CB8AC3E}">
        <p14:creationId xmlns:p14="http://schemas.microsoft.com/office/powerpoint/2010/main" val="3218900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23528" y="2060848"/>
            <a:ext cx="8496944" cy="4536504"/>
          </a:xfrm>
        </p:spPr>
        <p:txBody>
          <a:bodyPr>
            <a:normAutofit/>
          </a:bodyPr>
          <a:lstStyle/>
          <a:p>
            <a:pPr algn="just"/>
            <a:r>
              <a:rPr lang="es-MX" b="1" dirty="0" smtClean="0"/>
              <a:t>Una persona con $ 2.00 en su bolsillo apuesta $ 1.00, contra la misma cantidad, en un «volado» o lanzamiento de una moneda y continúa apostando $ 1.00 en tanto tiene dinero. Trace un diagrama de árbol para mostrar las diversas situaciones que pueden suceder durante los primeros cuatro lanzamientos de la moneda. Finalizado el cuarto lanzamiento ¿En cuántos casos estará?</a:t>
            </a:r>
          </a:p>
          <a:p>
            <a:pPr lvl="1" algn="just"/>
            <a:r>
              <a:rPr lang="es-MX" b="1" dirty="0" smtClean="0"/>
              <a:t>Exactamente sin ganar ni perder         </a:t>
            </a:r>
            <a:r>
              <a:rPr lang="es-MX" b="1" dirty="0" smtClean="0">
                <a:solidFill>
                  <a:srgbClr val="FF0000"/>
                </a:solidFill>
              </a:rPr>
              <a:t>R: _8 Casos____2*2*2*2</a:t>
            </a:r>
          </a:p>
          <a:p>
            <a:pPr lvl="1" algn="just"/>
            <a:r>
              <a:rPr lang="es-MX" b="1" dirty="0" smtClean="0"/>
              <a:t>Exactamente adelante por $ 2.00         </a:t>
            </a:r>
            <a:r>
              <a:rPr lang="es-MX" b="1" dirty="0" smtClean="0">
                <a:solidFill>
                  <a:srgbClr val="FF0000"/>
                </a:solidFill>
              </a:rPr>
              <a:t>R: __ Casos___</a:t>
            </a:r>
            <a:endParaRPr lang="es-MX" b="1" dirty="0">
              <a:solidFill>
                <a:srgbClr val="FF0000"/>
              </a:solidFill>
            </a:endParaRPr>
          </a:p>
        </p:txBody>
      </p:sp>
      <p:sp>
        <p:nvSpPr>
          <p:cNvPr id="5" name="4 Marcador de número de diapositiva"/>
          <p:cNvSpPr>
            <a:spLocks noGrp="1"/>
          </p:cNvSpPr>
          <p:nvPr>
            <p:ph type="sldNum" sz="quarter" idx="12"/>
          </p:nvPr>
        </p:nvSpPr>
        <p:spPr/>
        <p:txBody>
          <a:bodyPr/>
          <a:lstStyle/>
          <a:p>
            <a:fld id="{17E28E9E-9F5B-48B9-98A3-1025AA124BC1}" type="slidenum">
              <a:rPr lang="es-MX" smtClean="0"/>
              <a:t>2</a:t>
            </a:fld>
            <a:endParaRPr lang="es-MX"/>
          </a:p>
        </p:txBody>
      </p:sp>
    </p:spTree>
    <p:extLst>
      <p:ext uri="{BB962C8B-B14F-4D97-AF65-F5344CB8AC3E}">
        <p14:creationId xmlns:p14="http://schemas.microsoft.com/office/powerpoint/2010/main" val="3401260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Llamada de flecha a la derecha 6"/>
          <p:cNvSpPr/>
          <p:nvPr/>
        </p:nvSpPr>
        <p:spPr>
          <a:xfrm>
            <a:off x="539552" y="3717032"/>
            <a:ext cx="288032" cy="45719"/>
          </a:xfrm>
          <a:prstGeom prst="rightArrowCallout">
            <a:avLst>
              <a:gd name="adj1" fmla="val 25000"/>
              <a:gd name="adj2" fmla="val 25000"/>
              <a:gd name="adj3" fmla="val 25001"/>
              <a:gd name="adj4" fmla="val 649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1er.</a:t>
            </a:r>
          </a:p>
          <a:p>
            <a:pPr algn="ctr"/>
            <a:endParaRPr lang="es-MX" dirty="0" smtClean="0"/>
          </a:p>
          <a:p>
            <a:pPr algn="ctr"/>
            <a:r>
              <a:rPr lang="es-MX" dirty="0" smtClean="0"/>
              <a:t>Lanzamiento	</a:t>
            </a:r>
            <a:endParaRPr lang="es-MX" dirty="0"/>
          </a:p>
        </p:txBody>
      </p:sp>
      <p:sp>
        <p:nvSpPr>
          <p:cNvPr id="8" name="Flecha derecha 7"/>
          <p:cNvSpPr/>
          <p:nvPr/>
        </p:nvSpPr>
        <p:spPr>
          <a:xfrm>
            <a:off x="701065" y="1983308"/>
            <a:ext cx="1296144" cy="7920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Flecha derecha 8"/>
          <p:cNvSpPr/>
          <p:nvPr/>
        </p:nvSpPr>
        <p:spPr>
          <a:xfrm>
            <a:off x="701065" y="4598614"/>
            <a:ext cx="1152128" cy="7920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CuadroTexto 9"/>
          <p:cNvSpPr txBox="1"/>
          <p:nvPr/>
        </p:nvSpPr>
        <p:spPr>
          <a:xfrm>
            <a:off x="894834" y="2194686"/>
            <a:ext cx="720080" cy="369332"/>
          </a:xfrm>
          <a:prstGeom prst="rect">
            <a:avLst/>
          </a:prstGeom>
          <a:noFill/>
        </p:spPr>
        <p:txBody>
          <a:bodyPr wrap="square" rtlCol="0">
            <a:spAutoFit/>
          </a:bodyPr>
          <a:lstStyle/>
          <a:p>
            <a:r>
              <a:rPr lang="es-MX" dirty="0" smtClean="0"/>
              <a:t>Sol</a:t>
            </a:r>
            <a:endParaRPr lang="es-MX" dirty="0"/>
          </a:p>
        </p:txBody>
      </p:sp>
      <p:sp>
        <p:nvSpPr>
          <p:cNvPr id="11" name="CuadroTexto 10"/>
          <p:cNvSpPr txBox="1"/>
          <p:nvPr/>
        </p:nvSpPr>
        <p:spPr>
          <a:xfrm>
            <a:off x="745532" y="4786661"/>
            <a:ext cx="1440160" cy="369332"/>
          </a:xfrm>
          <a:prstGeom prst="rect">
            <a:avLst/>
          </a:prstGeom>
          <a:noFill/>
        </p:spPr>
        <p:txBody>
          <a:bodyPr wrap="square" rtlCol="0">
            <a:spAutoFit/>
          </a:bodyPr>
          <a:lstStyle/>
          <a:p>
            <a:r>
              <a:rPr lang="es-MX" dirty="0" smtClean="0"/>
              <a:t>Águila</a:t>
            </a:r>
            <a:endParaRPr lang="es-MX" dirty="0"/>
          </a:p>
        </p:txBody>
      </p:sp>
      <p:sp>
        <p:nvSpPr>
          <p:cNvPr id="12" name="Abrir llave 11"/>
          <p:cNvSpPr/>
          <p:nvPr/>
        </p:nvSpPr>
        <p:spPr>
          <a:xfrm>
            <a:off x="2140965" y="1832076"/>
            <a:ext cx="864096" cy="115212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13" name="Abrir llave 12"/>
          <p:cNvSpPr/>
          <p:nvPr/>
        </p:nvSpPr>
        <p:spPr>
          <a:xfrm>
            <a:off x="2025718" y="4395263"/>
            <a:ext cx="864096" cy="115212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14" name="CuadroTexto 13"/>
          <p:cNvSpPr txBox="1"/>
          <p:nvPr/>
        </p:nvSpPr>
        <p:spPr>
          <a:xfrm>
            <a:off x="2542586" y="1451240"/>
            <a:ext cx="694457" cy="369332"/>
          </a:xfrm>
          <a:prstGeom prst="rect">
            <a:avLst/>
          </a:prstGeom>
          <a:noFill/>
        </p:spPr>
        <p:txBody>
          <a:bodyPr wrap="square" rtlCol="0">
            <a:spAutoFit/>
          </a:bodyPr>
          <a:lstStyle/>
          <a:p>
            <a:r>
              <a:rPr lang="es-MX" dirty="0" smtClean="0"/>
              <a:t>Sol</a:t>
            </a:r>
            <a:endParaRPr lang="es-MX" dirty="0"/>
          </a:p>
        </p:txBody>
      </p:sp>
      <p:sp>
        <p:nvSpPr>
          <p:cNvPr id="15" name="CuadroTexto 14"/>
          <p:cNvSpPr txBox="1"/>
          <p:nvPr/>
        </p:nvSpPr>
        <p:spPr>
          <a:xfrm>
            <a:off x="2544122" y="2628700"/>
            <a:ext cx="924904" cy="369332"/>
          </a:xfrm>
          <a:prstGeom prst="rect">
            <a:avLst/>
          </a:prstGeom>
          <a:noFill/>
        </p:spPr>
        <p:txBody>
          <a:bodyPr wrap="square" rtlCol="0">
            <a:spAutoFit/>
          </a:bodyPr>
          <a:lstStyle/>
          <a:p>
            <a:r>
              <a:rPr lang="es-MX" dirty="0" smtClean="0"/>
              <a:t>Águila</a:t>
            </a:r>
            <a:endParaRPr lang="es-MX" dirty="0"/>
          </a:p>
        </p:txBody>
      </p:sp>
      <p:sp>
        <p:nvSpPr>
          <p:cNvPr id="16" name="Rectángulo 15"/>
          <p:cNvSpPr/>
          <p:nvPr/>
        </p:nvSpPr>
        <p:spPr>
          <a:xfrm>
            <a:off x="2670353" y="4070829"/>
            <a:ext cx="894184" cy="369332"/>
          </a:xfrm>
          <a:prstGeom prst="rect">
            <a:avLst/>
          </a:prstGeom>
        </p:spPr>
        <p:txBody>
          <a:bodyPr wrap="square">
            <a:spAutoFit/>
          </a:bodyPr>
          <a:lstStyle/>
          <a:p>
            <a:r>
              <a:rPr lang="es-MX" dirty="0"/>
              <a:t>Sol</a:t>
            </a:r>
          </a:p>
        </p:txBody>
      </p:sp>
      <p:sp>
        <p:nvSpPr>
          <p:cNvPr id="17" name="Rectángulo 16"/>
          <p:cNvSpPr/>
          <p:nvPr/>
        </p:nvSpPr>
        <p:spPr>
          <a:xfrm>
            <a:off x="2485443" y="5116360"/>
            <a:ext cx="825867" cy="369332"/>
          </a:xfrm>
          <a:prstGeom prst="rect">
            <a:avLst/>
          </a:prstGeom>
        </p:spPr>
        <p:txBody>
          <a:bodyPr wrap="none">
            <a:spAutoFit/>
          </a:bodyPr>
          <a:lstStyle/>
          <a:p>
            <a:r>
              <a:rPr lang="es-MX" dirty="0"/>
              <a:t>Águila</a:t>
            </a:r>
          </a:p>
        </p:txBody>
      </p:sp>
      <p:sp>
        <p:nvSpPr>
          <p:cNvPr id="20" name="CuadroTexto 19"/>
          <p:cNvSpPr txBox="1"/>
          <p:nvPr/>
        </p:nvSpPr>
        <p:spPr>
          <a:xfrm>
            <a:off x="5796135" y="27500"/>
            <a:ext cx="3198365" cy="5909310"/>
          </a:xfrm>
          <a:prstGeom prst="rect">
            <a:avLst/>
          </a:prstGeom>
          <a:noFill/>
        </p:spPr>
        <p:txBody>
          <a:bodyPr wrap="square" rtlCol="0">
            <a:spAutoFit/>
          </a:bodyPr>
          <a:lstStyle/>
          <a:p>
            <a:r>
              <a:rPr lang="es-MX" dirty="0" smtClean="0"/>
              <a:t>Sol, Sol, Sol, Sol</a:t>
            </a:r>
            <a:endParaRPr lang="es-MX" dirty="0"/>
          </a:p>
          <a:p>
            <a:r>
              <a:rPr lang="es-MX" dirty="0" smtClean="0"/>
              <a:t>Sol</a:t>
            </a:r>
            <a:r>
              <a:rPr lang="es-MX" dirty="0"/>
              <a:t>, Sol, Sol</a:t>
            </a:r>
            <a:r>
              <a:rPr lang="es-MX" dirty="0" smtClean="0"/>
              <a:t>, </a:t>
            </a:r>
            <a:r>
              <a:rPr lang="es-MX" dirty="0"/>
              <a:t>Águila</a:t>
            </a:r>
          </a:p>
          <a:p>
            <a:r>
              <a:rPr lang="es-MX" dirty="0" smtClean="0"/>
              <a:t>Sol, Sol</a:t>
            </a:r>
            <a:r>
              <a:rPr lang="es-MX" dirty="0"/>
              <a:t>,</a:t>
            </a:r>
            <a:r>
              <a:rPr lang="es-MX" dirty="0" smtClean="0"/>
              <a:t> Águila, Águila</a:t>
            </a:r>
          </a:p>
          <a:p>
            <a:r>
              <a:rPr lang="es-MX" dirty="0" smtClean="0"/>
              <a:t>Sol, Águila, Sol, Águila</a:t>
            </a:r>
          </a:p>
          <a:p>
            <a:endParaRPr lang="es-MX" dirty="0"/>
          </a:p>
          <a:p>
            <a:r>
              <a:rPr lang="es-MX" dirty="0" smtClean="0"/>
              <a:t>Sol, Águila, Sol, Sol</a:t>
            </a:r>
          </a:p>
          <a:p>
            <a:r>
              <a:rPr lang="es-MX" dirty="0" smtClean="0"/>
              <a:t>Sol, </a:t>
            </a:r>
            <a:r>
              <a:rPr lang="es-MX" dirty="0"/>
              <a:t>Águila, </a:t>
            </a:r>
            <a:r>
              <a:rPr lang="es-MX" dirty="0" smtClean="0"/>
              <a:t>Águila, Águila</a:t>
            </a:r>
          </a:p>
          <a:p>
            <a:r>
              <a:rPr lang="es-MX" dirty="0" smtClean="0"/>
              <a:t>Sol</a:t>
            </a:r>
            <a:r>
              <a:rPr lang="es-MX" dirty="0"/>
              <a:t>, Águila, Águila, </a:t>
            </a:r>
            <a:r>
              <a:rPr lang="es-MX" dirty="0" smtClean="0"/>
              <a:t>Sol</a:t>
            </a:r>
          </a:p>
          <a:p>
            <a:r>
              <a:rPr lang="es-MX" dirty="0" smtClean="0"/>
              <a:t>Sol</a:t>
            </a:r>
            <a:r>
              <a:rPr lang="es-MX" dirty="0"/>
              <a:t>, Águila, Águila, </a:t>
            </a:r>
            <a:r>
              <a:rPr lang="es-MX" dirty="0" smtClean="0"/>
              <a:t>Águila</a:t>
            </a:r>
            <a:endParaRPr lang="es-MX" dirty="0"/>
          </a:p>
          <a:p>
            <a:endParaRPr lang="es-MX" dirty="0" smtClean="0"/>
          </a:p>
          <a:p>
            <a:endParaRPr lang="es-MX" dirty="0" smtClean="0"/>
          </a:p>
          <a:p>
            <a:r>
              <a:rPr lang="es-MX" dirty="0" smtClean="0"/>
              <a:t>Águila, Sol</a:t>
            </a:r>
            <a:r>
              <a:rPr lang="es-MX" dirty="0"/>
              <a:t>, Sol, Sol, </a:t>
            </a:r>
            <a:endParaRPr lang="es-MX" dirty="0" smtClean="0"/>
          </a:p>
          <a:p>
            <a:r>
              <a:rPr lang="es-MX" dirty="0" smtClean="0"/>
              <a:t>Águila</a:t>
            </a:r>
            <a:r>
              <a:rPr lang="es-MX" dirty="0"/>
              <a:t>, Sol, </a:t>
            </a:r>
            <a:r>
              <a:rPr lang="es-MX" dirty="0" smtClean="0"/>
              <a:t>Sol, </a:t>
            </a:r>
            <a:r>
              <a:rPr lang="es-MX" dirty="0"/>
              <a:t>Águila</a:t>
            </a:r>
          </a:p>
          <a:p>
            <a:r>
              <a:rPr lang="es-MX" dirty="0" smtClean="0"/>
              <a:t>Águila</a:t>
            </a:r>
            <a:r>
              <a:rPr lang="es-MX" dirty="0"/>
              <a:t>, </a:t>
            </a:r>
            <a:r>
              <a:rPr lang="es-MX" dirty="0" smtClean="0"/>
              <a:t>Sol, Águila</a:t>
            </a:r>
            <a:r>
              <a:rPr lang="es-MX" dirty="0"/>
              <a:t>, Sol</a:t>
            </a:r>
          </a:p>
          <a:p>
            <a:r>
              <a:rPr lang="es-MX" dirty="0" smtClean="0"/>
              <a:t>Águila</a:t>
            </a:r>
            <a:r>
              <a:rPr lang="es-MX" dirty="0"/>
              <a:t>, Sol, Águila, </a:t>
            </a:r>
            <a:r>
              <a:rPr lang="es-MX" dirty="0" smtClean="0"/>
              <a:t>Águila</a:t>
            </a:r>
          </a:p>
          <a:p>
            <a:endParaRPr lang="es-MX" dirty="0" smtClean="0"/>
          </a:p>
          <a:p>
            <a:r>
              <a:rPr lang="es-MX" dirty="0" smtClean="0"/>
              <a:t>Águila</a:t>
            </a:r>
            <a:r>
              <a:rPr lang="es-MX" dirty="0"/>
              <a:t>, </a:t>
            </a:r>
            <a:r>
              <a:rPr lang="es-MX" dirty="0" smtClean="0"/>
              <a:t>Águila, Sol, Sol</a:t>
            </a:r>
            <a:endParaRPr lang="es-MX" dirty="0"/>
          </a:p>
          <a:p>
            <a:r>
              <a:rPr lang="es-MX" dirty="0" smtClean="0"/>
              <a:t>Águila</a:t>
            </a:r>
            <a:r>
              <a:rPr lang="es-MX" dirty="0"/>
              <a:t>, Águila, </a:t>
            </a:r>
            <a:r>
              <a:rPr lang="es-MX" dirty="0" smtClean="0"/>
              <a:t>Sol, Águila</a:t>
            </a:r>
          </a:p>
          <a:p>
            <a:r>
              <a:rPr lang="es-MX" dirty="0"/>
              <a:t>Águila, Águila, </a:t>
            </a:r>
            <a:r>
              <a:rPr lang="es-MX" dirty="0" smtClean="0"/>
              <a:t>Águila, Sol</a:t>
            </a:r>
            <a:endParaRPr lang="es-MX" dirty="0"/>
          </a:p>
          <a:p>
            <a:r>
              <a:rPr lang="es-MX" dirty="0" smtClean="0"/>
              <a:t>Águila</a:t>
            </a:r>
            <a:r>
              <a:rPr lang="es-MX" dirty="0"/>
              <a:t>, Águila, </a:t>
            </a:r>
            <a:r>
              <a:rPr lang="es-MX" dirty="0" smtClean="0"/>
              <a:t>Águila, Águila</a:t>
            </a:r>
            <a:endParaRPr lang="es-MX" dirty="0"/>
          </a:p>
          <a:p>
            <a:endParaRPr lang="es-MX" dirty="0"/>
          </a:p>
        </p:txBody>
      </p:sp>
      <p:sp>
        <p:nvSpPr>
          <p:cNvPr id="30" name="Abrir llave 29"/>
          <p:cNvSpPr/>
          <p:nvPr/>
        </p:nvSpPr>
        <p:spPr>
          <a:xfrm>
            <a:off x="3045961" y="898994"/>
            <a:ext cx="461350" cy="97675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31" name="Abrir llave 30"/>
          <p:cNvSpPr/>
          <p:nvPr/>
        </p:nvSpPr>
        <p:spPr>
          <a:xfrm>
            <a:off x="3247930" y="2229698"/>
            <a:ext cx="307674" cy="97675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32" name="Abrir llave 31"/>
          <p:cNvSpPr/>
          <p:nvPr/>
        </p:nvSpPr>
        <p:spPr>
          <a:xfrm flipH="1">
            <a:off x="4263921" y="27500"/>
            <a:ext cx="86365" cy="97675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33" name="Abrir llave 32"/>
          <p:cNvSpPr/>
          <p:nvPr/>
        </p:nvSpPr>
        <p:spPr>
          <a:xfrm>
            <a:off x="4124122" y="1123299"/>
            <a:ext cx="430293" cy="97675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34" name="CuadroTexto 33"/>
          <p:cNvSpPr txBox="1"/>
          <p:nvPr/>
        </p:nvSpPr>
        <p:spPr>
          <a:xfrm>
            <a:off x="3343471" y="692696"/>
            <a:ext cx="920450" cy="369332"/>
          </a:xfrm>
          <a:prstGeom prst="rect">
            <a:avLst/>
          </a:prstGeom>
          <a:noFill/>
        </p:spPr>
        <p:txBody>
          <a:bodyPr wrap="square" rtlCol="0">
            <a:spAutoFit/>
          </a:bodyPr>
          <a:lstStyle/>
          <a:p>
            <a:r>
              <a:rPr lang="es-MX" dirty="0" smtClean="0"/>
              <a:t>Sol</a:t>
            </a:r>
            <a:endParaRPr lang="es-MX" dirty="0"/>
          </a:p>
        </p:txBody>
      </p:sp>
      <p:sp>
        <p:nvSpPr>
          <p:cNvPr id="35" name="CuadroTexto 34"/>
          <p:cNvSpPr txBox="1"/>
          <p:nvPr/>
        </p:nvSpPr>
        <p:spPr>
          <a:xfrm>
            <a:off x="3439012" y="1451240"/>
            <a:ext cx="871048" cy="369332"/>
          </a:xfrm>
          <a:prstGeom prst="rect">
            <a:avLst/>
          </a:prstGeom>
          <a:noFill/>
        </p:spPr>
        <p:txBody>
          <a:bodyPr wrap="square" rtlCol="0">
            <a:spAutoFit/>
          </a:bodyPr>
          <a:lstStyle/>
          <a:p>
            <a:r>
              <a:rPr lang="es-MX" dirty="0" smtClean="0"/>
              <a:t>Águila</a:t>
            </a:r>
            <a:endParaRPr lang="es-MX" dirty="0"/>
          </a:p>
        </p:txBody>
      </p:sp>
      <p:sp>
        <p:nvSpPr>
          <p:cNvPr id="36" name="CuadroTexto 35"/>
          <p:cNvSpPr txBox="1"/>
          <p:nvPr/>
        </p:nvSpPr>
        <p:spPr>
          <a:xfrm>
            <a:off x="3564537" y="2194686"/>
            <a:ext cx="1007852" cy="369332"/>
          </a:xfrm>
          <a:prstGeom prst="rect">
            <a:avLst/>
          </a:prstGeom>
          <a:noFill/>
        </p:spPr>
        <p:txBody>
          <a:bodyPr wrap="square" rtlCol="0">
            <a:spAutoFit/>
          </a:bodyPr>
          <a:lstStyle/>
          <a:p>
            <a:r>
              <a:rPr lang="es-MX" dirty="0" smtClean="0"/>
              <a:t>Sol</a:t>
            </a:r>
            <a:endParaRPr lang="es-MX" dirty="0"/>
          </a:p>
        </p:txBody>
      </p:sp>
      <p:sp>
        <p:nvSpPr>
          <p:cNvPr id="37" name="Rectángulo 36"/>
          <p:cNvSpPr/>
          <p:nvPr/>
        </p:nvSpPr>
        <p:spPr>
          <a:xfrm>
            <a:off x="3507311" y="2840632"/>
            <a:ext cx="825867" cy="369332"/>
          </a:xfrm>
          <a:prstGeom prst="rect">
            <a:avLst/>
          </a:prstGeom>
        </p:spPr>
        <p:txBody>
          <a:bodyPr wrap="none">
            <a:spAutoFit/>
          </a:bodyPr>
          <a:lstStyle/>
          <a:p>
            <a:r>
              <a:rPr lang="es-MX" dirty="0"/>
              <a:t>Águila</a:t>
            </a:r>
          </a:p>
        </p:txBody>
      </p:sp>
      <p:sp>
        <p:nvSpPr>
          <p:cNvPr id="38" name="Rectángulo 37"/>
          <p:cNvSpPr/>
          <p:nvPr/>
        </p:nvSpPr>
        <p:spPr>
          <a:xfrm>
            <a:off x="4444961" y="0"/>
            <a:ext cx="518091" cy="369332"/>
          </a:xfrm>
          <a:prstGeom prst="rect">
            <a:avLst/>
          </a:prstGeom>
        </p:spPr>
        <p:txBody>
          <a:bodyPr wrap="none">
            <a:spAutoFit/>
          </a:bodyPr>
          <a:lstStyle/>
          <a:p>
            <a:r>
              <a:rPr lang="es-MX" dirty="0"/>
              <a:t>Sol</a:t>
            </a:r>
          </a:p>
        </p:txBody>
      </p:sp>
      <p:sp>
        <p:nvSpPr>
          <p:cNvPr id="39" name="Rectángulo 38"/>
          <p:cNvSpPr/>
          <p:nvPr/>
        </p:nvSpPr>
        <p:spPr>
          <a:xfrm>
            <a:off x="4407383" y="694877"/>
            <a:ext cx="825867" cy="369332"/>
          </a:xfrm>
          <a:prstGeom prst="rect">
            <a:avLst/>
          </a:prstGeom>
        </p:spPr>
        <p:txBody>
          <a:bodyPr wrap="none">
            <a:spAutoFit/>
          </a:bodyPr>
          <a:lstStyle/>
          <a:p>
            <a:r>
              <a:rPr lang="es-MX" dirty="0"/>
              <a:t>Águila</a:t>
            </a:r>
          </a:p>
        </p:txBody>
      </p:sp>
      <p:sp>
        <p:nvSpPr>
          <p:cNvPr id="40" name="Abrir llave 39"/>
          <p:cNvSpPr/>
          <p:nvPr/>
        </p:nvSpPr>
        <p:spPr>
          <a:xfrm>
            <a:off x="4570700" y="5943042"/>
            <a:ext cx="284447" cy="90593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41" name="Abrir llave 40"/>
          <p:cNvSpPr/>
          <p:nvPr/>
        </p:nvSpPr>
        <p:spPr>
          <a:xfrm>
            <a:off x="4408569" y="3906886"/>
            <a:ext cx="430293" cy="97675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42" name="Abrir llave 41"/>
          <p:cNvSpPr/>
          <p:nvPr/>
        </p:nvSpPr>
        <p:spPr>
          <a:xfrm>
            <a:off x="4408569" y="2899812"/>
            <a:ext cx="430293" cy="97675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43" name="Abrir llave 42"/>
          <p:cNvSpPr/>
          <p:nvPr/>
        </p:nvSpPr>
        <p:spPr>
          <a:xfrm>
            <a:off x="3096163" y="3723337"/>
            <a:ext cx="430293" cy="97675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44" name="Abrir llave 43"/>
          <p:cNvSpPr/>
          <p:nvPr/>
        </p:nvSpPr>
        <p:spPr>
          <a:xfrm>
            <a:off x="3292164" y="4971327"/>
            <a:ext cx="430293" cy="97675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45" name="CuadroTexto 44"/>
          <p:cNvSpPr txBox="1"/>
          <p:nvPr/>
        </p:nvSpPr>
        <p:spPr>
          <a:xfrm>
            <a:off x="4704006" y="1144391"/>
            <a:ext cx="1236146" cy="923330"/>
          </a:xfrm>
          <a:prstGeom prst="rect">
            <a:avLst/>
          </a:prstGeom>
          <a:noFill/>
        </p:spPr>
        <p:txBody>
          <a:bodyPr wrap="square" rtlCol="0">
            <a:spAutoFit/>
          </a:bodyPr>
          <a:lstStyle/>
          <a:p>
            <a:r>
              <a:rPr lang="es-MX" dirty="0" smtClean="0"/>
              <a:t>Sol</a:t>
            </a:r>
          </a:p>
          <a:p>
            <a:endParaRPr lang="es-MX" dirty="0"/>
          </a:p>
          <a:p>
            <a:r>
              <a:rPr lang="es-MX" dirty="0" smtClean="0"/>
              <a:t>Águila</a:t>
            </a:r>
          </a:p>
        </p:txBody>
      </p:sp>
      <p:sp>
        <p:nvSpPr>
          <p:cNvPr id="46" name="Rectángulo 45"/>
          <p:cNvSpPr/>
          <p:nvPr/>
        </p:nvSpPr>
        <p:spPr>
          <a:xfrm>
            <a:off x="4952322" y="6038081"/>
            <a:ext cx="879084" cy="923330"/>
          </a:xfrm>
          <a:prstGeom prst="rect">
            <a:avLst/>
          </a:prstGeom>
        </p:spPr>
        <p:txBody>
          <a:bodyPr wrap="square">
            <a:spAutoFit/>
          </a:bodyPr>
          <a:lstStyle/>
          <a:p>
            <a:r>
              <a:rPr lang="es-MX" dirty="0"/>
              <a:t>Sol</a:t>
            </a:r>
          </a:p>
          <a:p>
            <a:endParaRPr lang="es-MX" dirty="0"/>
          </a:p>
          <a:p>
            <a:r>
              <a:rPr lang="es-MX" dirty="0"/>
              <a:t>Águila</a:t>
            </a:r>
          </a:p>
        </p:txBody>
      </p:sp>
      <p:sp>
        <p:nvSpPr>
          <p:cNvPr id="47" name="Rectángulo 46"/>
          <p:cNvSpPr/>
          <p:nvPr/>
        </p:nvSpPr>
        <p:spPr>
          <a:xfrm>
            <a:off x="4689827" y="2935438"/>
            <a:ext cx="978442" cy="2031325"/>
          </a:xfrm>
          <a:prstGeom prst="rect">
            <a:avLst/>
          </a:prstGeom>
        </p:spPr>
        <p:txBody>
          <a:bodyPr wrap="square">
            <a:spAutoFit/>
          </a:bodyPr>
          <a:lstStyle/>
          <a:p>
            <a:r>
              <a:rPr lang="es-MX" dirty="0" smtClean="0"/>
              <a:t>Sol</a:t>
            </a:r>
          </a:p>
          <a:p>
            <a:endParaRPr lang="es-MX" dirty="0"/>
          </a:p>
          <a:p>
            <a:r>
              <a:rPr lang="es-MX" dirty="0"/>
              <a:t>Águila</a:t>
            </a:r>
          </a:p>
          <a:p>
            <a:endParaRPr lang="es-MX" dirty="0" smtClean="0"/>
          </a:p>
          <a:p>
            <a:r>
              <a:rPr lang="es-MX" dirty="0" smtClean="0"/>
              <a:t>Sol</a:t>
            </a:r>
          </a:p>
          <a:p>
            <a:endParaRPr lang="es-MX" dirty="0"/>
          </a:p>
          <a:p>
            <a:r>
              <a:rPr lang="es-MX" dirty="0"/>
              <a:t>Águila</a:t>
            </a:r>
          </a:p>
        </p:txBody>
      </p:sp>
      <p:sp>
        <p:nvSpPr>
          <p:cNvPr id="48" name="Rectángulo 47"/>
          <p:cNvSpPr/>
          <p:nvPr/>
        </p:nvSpPr>
        <p:spPr>
          <a:xfrm>
            <a:off x="3575881" y="3642799"/>
            <a:ext cx="917517" cy="923330"/>
          </a:xfrm>
          <a:prstGeom prst="rect">
            <a:avLst/>
          </a:prstGeom>
        </p:spPr>
        <p:txBody>
          <a:bodyPr wrap="square">
            <a:spAutoFit/>
          </a:bodyPr>
          <a:lstStyle/>
          <a:p>
            <a:r>
              <a:rPr lang="es-MX" dirty="0"/>
              <a:t>Sol</a:t>
            </a:r>
          </a:p>
          <a:p>
            <a:endParaRPr lang="es-MX" dirty="0"/>
          </a:p>
          <a:p>
            <a:r>
              <a:rPr lang="es-MX" dirty="0"/>
              <a:t>Águila</a:t>
            </a:r>
          </a:p>
        </p:txBody>
      </p:sp>
      <p:sp>
        <p:nvSpPr>
          <p:cNvPr id="49" name="Rectángulo 48"/>
          <p:cNvSpPr/>
          <p:nvPr/>
        </p:nvSpPr>
        <p:spPr>
          <a:xfrm>
            <a:off x="3583311" y="5124897"/>
            <a:ext cx="971104" cy="923330"/>
          </a:xfrm>
          <a:prstGeom prst="rect">
            <a:avLst/>
          </a:prstGeom>
        </p:spPr>
        <p:txBody>
          <a:bodyPr wrap="square">
            <a:spAutoFit/>
          </a:bodyPr>
          <a:lstStyle/>
          <a:p>
            <a:r>
              <a:rPr lang="es-MX" dirty="0"/>
              <a:t>Sol</a:t>
            </a:r>
          </a:p>
          <a:p>
            <a:endParaRPr lang="es-MX" dirty="0"/>
          </a:p>
          <a:p>
            <a:r>
              <a:rPr lang="es-MX" dirty="0"/>
              <a:t>Águila</a:t>
            </a:r>
          </a:p>
        </p:txBody>
      </p:sp>
      <p:sp>
        <p:nvSpPr>
          <p:cNvPr id="50" name="Rectángulo 49"/>
          <p:cNvSpPr/>
          <p:nvPr/>
        </p:nvSpPr>
        <p:spPr>
          <a:xfrm>
            <a:off x="4944867" y="4929037"/>
            <a:ext cx="886539" cy="923330"/>
          </a:xfrm>
          <a:prstGeom prst="rect">
            <a:avLst/>
          </a:prstGeom>
        </p:spPr>
        <p:txBody>
          <a:bodyPr wrap="square">
            <a:spAutoFit/>
          </a:bodyPr>
          <a:lstStyle/>
          <a:p>
            <a:r>
              <a:rPr lang="es-MX" dirty="0"/>
              <a:t>Sol</a:t>
            </a:r>
          </a:p>
          <a:p>
            <a:endParaRPr lang="es-MX" dirty="0"/>
          </a:p>
          <a:p>
            <a:r>
              <a:rPr lang="es-MX" dirty="0"/>
              <a:t>Águila</a:t>
            </a:r>
          </a:p>
        </p:txBody>
      </p:sp>
      <p:sp>
        <p:nvSpPr>
          <p:cNvPr id="51" name="Abrir llave 50"/>
          <p:cNvSpPr/>
          <p:nvPr/>
        </p:nvSpPr>
        <p:spPr>
          <a:xfrm>
            <a:off x="4554415" y="4953988"/>
            <a:ext cx="244889" cy="90593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55" name="Rectángulo 54"/>
          <p:cNvSpPr/>
          <p:nvPr/>
        </p:nvSpPr>
        <p:spPr>
          <a:xfrm>
            <a:off x="4097190" y="1303285"/>
            <a:ext cx="978442" cy="2031325"/>
          </a:xfrm>
          <a:prstGeom prst="rect">
            <a:avLst/>
          </a:prstGeom>
        </p:spPr>
        <p:txBody>
          <a:bodyPr wrap="square">
            <a:spAutoFit/>
          </a:bodyPr>
          <a:lstStyle/>
          <a:p>
            <a:r>
              <a:rPr lang="es-MX" dirty="0" smtClean="0"/>
              <a:t>Sol</a:t>
            </a:r>
          </a:p>
          <a:p>
            <a:endParaRPr lang="es-MX" dirty="0"/>
          </a:p>
          <a:p>
            <a:r>
              <a:rPr lang="es-MX" dirty="0"/>
              <a:t>Águila</a:t>
            </a:r>
          </a:p>
          <a:p>
            <a:endParaRPr lang="es-MX" dirty="0" smtClean="0"/>
          </a:p>
          <a:p>
            <a:r>
              <a:rPr lang="es-MX" dirty="0" smtClean="0"/>
              <a:t>Sol</a:t>
            </a:r>
          </a:p>
          <a:p>
            <a:endParaRPr lang="es-MX" dirty="0"/>
          </a:p>
          <a:p>
            <a:r>
              <a:rPr lang="es-MX" dirty="0"/>
              <a:t>Águila</a:t>
            </a:r>
          </a:p>
        </p:txBody>
      </p:sp>
    </p:spTree>
    <p:extLst>
      <p:ext uri="{BB962C8B-B14F-4D97-AF65-F5344CB8AC3E}">
        <p14:creationId xmlns:p14="http://schemas.microsoft.com/office/powerpoint/2010/main" val="3641724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11560" y="1268760"/>
            <a:ext cx="7920880" cy="4824536"/>
          </a:xfrm>
        </p:spPr>
        <p:txBody>
          <a:bodyPr>
            <a:normAutofit/>
          </a:bodyPr>
          <a:lstStyle/>
          <a:p>
            <a:pPr algn="just"/>
            <a:r>
              <a:rPr lang="es-MX" b="1" dirty="0" smtClean="0"/>
              <a:t>Hay cuatro rutas A,B,C y D entre la casa de una persona y el lugar donde trabaja, pero la ruta B es de un solo sentido, de modo que no puede tomarla cuando va a su trabajo, y la ruta C es de un solo sentido, de modo que no puede tomarla cuando va rumbo a su casa.</a:t>
            </a:r>
          </a:p>
          <a:p>
            <a:pPr lvl="1" algn="just"/>
            <a:r>
              <a:rPr lang="es-MX" b="1" dirty="0" smtClean="0"/>
              <a:t>Trace un diagrama de árbol que muestre las diversas maneras (cuáles son) en que la persona puede ir y venir del trabajo. ¿Cuántas son? R…</a:t>
            </a:r>
            <a:r>
              <a:rPr lang="es-MX" b="1" dirty="0">
                <a:solidFill>
                  <a:srgbClr val="FF0000"/>
                </a:solidFill>
              </a:rPr>
              <a:t>9</a:t>
            </a:r>
            <a:endParaRPr lang="es-MX" b="1" dirty="0" smtClean="0">
              <a:solidFill>
                <a:srgbClr val="FF0000"/>
              </a:solidFill>
            </a:endParaRPr>
          </a:p>
          <a:p>
            <a:pPr lvl="1" algn="just"/>
            <a:r>
              <a:rPr lang="es-MX" b="1" dirty="0" smtClean="0"/>
              <a:t>Trace un diagrama de árbol que muestre las diversas maneras (cuales son) en que puede ir y venir del trabajo, sin tomar la misma ruta en ambos sentidos. ¿Cuántas son?   R…</a:t>
            </a:r>
            <a:r>
              <a:rPr lang="es-MX" b="1" dirty="0" smtClean="0">
                <a:solidFill>
                  <a:srgbClr val="FF0000"/>
                </a:solidFill>
              </a:rPr>
              <a:t>7</a:t>
            </a:r>
          </a:p>
          <a:p>
            <a:pPr lvl="1" algn="just"/>
            <a:endParaRPr lang="es-MX" b="1" dirty="0">
              <a:solidFill>
                <a:srgbClr val="FF0000"/>
              </a:solidFill>
            </a:endParaRPr>
          </a:p>
          <a:p>
            <a:pPr lvl="1" algn="just"/>
            <a:r>
              <a:rPr lang="es-MX" b="1" dirty="0" smtClean="0">
                <a:solidFill>
                  <a:srgbClr val="FF0000"/>
                </a:solidFill>
              </a:rPr>
              <a:t>Se eliminaron las rutas que no pueden ser, como la A,A; la D,D.</a:t>
            </a:r>
          </a:p>
          <a:p>
            <a:pPr lvl="1" algn="just"/>
            <a:endParaRPr lang="es-MX" b="1" dirty="0"/>
          </a:p>
        </p:txBody>
      </p:sp>
      <p:sp>
        <p:nvSpPr>
          <p:cNvPr id="4" name="3 Marcador de número de diapositiva"/>
          <p:cNvSpPr>
            <a:spLocks noGrp="1"/>
          </p:cNvSpPr>
          <p:nvPr>
            <p:ph type="sldNum" sz="quarter" idx="12"/>
          </p:nvPr>
        </p:nvSpPr>
        <p:spPr/>
        <p:txBody>
          <a:bodyPr/>
          <a:lstStyle/>
          <a:p>
            <a:fld id="{17E28E9E-9F5B-48B9-98A3-1025AA124BC1}" type="slidenum">
              <a:rPr lang="es-MX" smtClean="0"/>
              <a:t>4</a:t>
            </a:fld>
            <a:endParaRPr lang="es-MX"/>
          </a:p>
        </p:txBody>
      </p:sp>
    </p:spTree>
    <p:extLst>
      <p:ext uri="{BB962C8B-B14F-4D97-AF65-F5344CB8AC3E}">
        <p14:creationId xmlns:p14="http://schemas.microsoft.com/office/powerpoint/2010/main" val="599097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51520" y="260648"/>
            <a:ext cx="7848872" cy="6120680"/>
          </a:xfrm>
        </p:spPr>
        <p:txBody>
          <a:bodyPr>
            <a:normAutofit/>
          </a:bodyPr>
          <a:lstStyle/>
          <a:p>
            <a:pPr algn="just"/>
            <a:r>
              <a:rPr lang="es-MX" b="1" dirty="0" smtClean="0"/>
              <a:t>En una elección primaria hay cuatro candidatos para el puesto de alcalde, cinco para diputado local, tres candidatos para diputado federal,  cuatro para gobernador y cinco para presidente de la república</a:t>
            </a:r>
          </a:p>
          <a:p>
            <a:pPr lvl="1" algn="just"/>
            <a:r>
              <a:rPr lang="es-MX" b="1" dirty="0" smtClean="0"/>
              <a:t>¿De cuántas maneras puede un votante marcar su boleta para elegir a los cinco representantes? </a:t>
            </a:r>
            <a:r>
              <a:rPr lang="es-MX" b="1" dirty="0">
                <a:solidFill>
                  <a:srgbClr val="FF0000"/>
                </a:solidFill>
              </a:rPr>
              <a:t>R…4*5*3*4*5 = </a:t>
            </a:r>
            <a:r>
              <a:rPr lang="es-MX" b="1" dirty="0" smtClean="0">
                <a:solidFill>
                  <a:srgbClr val="FF0000"/>
                </a:solidFill>
              </a:rPr>
              <a:t>1,200 maneras.</a:t>
            </a:r>
          </a:p>
          <a:p>
            <a:pPr algn="just"/>
            <a:endParaRPr lang="es-MX" b="1" dirty="0" smtClean="0"/>
          </a:p>
          <a:p>
            <a:pPr algn="just"/>
            <a:r>
              <a:rPr lang="es-MX" b="1" dirty="0" smtClean="0"/>
              <a:t>El precio de un recorrido turístico por Europa incluye cuatro sitios qué visitar que deben seleccionarse a partir de 10 ciudades. ¿De cuántas maneras diferentes se puede planear tal viaje</a:t>
            </a:r>
          </a:p>
          <a:p>
            <a:pPr lvl="1" algn="just"/>
            <a:r>
              <a:rPr lang="es-MX" b="1" dirty="0" smtClean="0"/>
              <a:t>Si es importante el orden de las paradas intermedias? </a:t>
            </a:r>
            <a:r>
              <a:rPr lang="es-MX" b="1" dirty="0" smtClean="0">
                <a:solidFill>
                  <a:srgbClr val="00B050"/>
                </a:solidFill>
              </a:rPr>
              <a:t>Permutación</a:t>
            </a:r>
            <a:r>
              <a:rPr lang="es-MX" b="1" dirty="0" smtClean="0"/>
              <a:t> </a:t>
            </a:r>
            <a:r>
              <a:rPr lang="es-MX" b="1" dirty="0" smtClean="0">
                <a:solidFill>
                  <a:srgbClr val="FF0000"/>
                </a:solidFill>
              </a:rPr>
              <a:t>R:_10!/6!= 5040</a:t>
            </a:r>
          </a:p>
          <a:p>
            <a:pPr lvl="1" algn="just"/>
            <a:endParaRPr lang="es-MX" b="1" dirty="0" smtClean="0">
              <a:solidFill>
                <a:srgbClr val="FF0000"/>
              </a:solidFill>
            </a:endParaRPr>
          </a:p>
          <a:p>
            <a:pPr lvl="1" algn="just"/>
            <a:r>
              <a:rPr lang="es-MX" b="1" dirty="0" smtClean="0"/>
              <a:t>Si no es importante el orden de las paradas intermedias? </a:t>
            </a:r>
            <a:r>
              <a:rPr lang="es-MX" b="1" dirty="0" smtClean="0">
                <a:solidFill>
                  <a:srgbClr val="00B050"/>
                </a:solidFill>
              </a:rPr>
              <a:t>Combinación</a:t>
            </a:r>
            <a:r>
              <a:rPr lang="es-MX" b="1" dirty="0" smtClean="0"/>
              <a:t>             </a:t>
            </a:r>
            <a:r>
              <a:rPr lang="es-MX" b="1" dirty="0" smtClean="0">
                <a:solidFill>
                  <a:srgbClr val="FF0000"/>
                </a:solidFill>
              </a:rPr>
              <a:t>R: _5040/4 = 1260</a:t>
            </a:r>
            <a:endParaRPr lang="es-MX" b="1" dirty="0">
              <a:solidFill>
                <a:srgbClr val="FF0000"/>
              </a:solidFill>
            </a:endParaRPr>
          </a:p>
        </p:txBody>
      </p:sp>
    </p:spTree>
    <p:extLst>
      <p:ext uri="{BB962C8B-B14F-4D97-AF65-F5344CB8AC3E}">
        <p14:creationId xmlns:p14="http://schemas.microsoft.com/office/powerpoint/2010/main" val="2570868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67544" y="260648"/>
            <a:ext cx="7704856" cy="5976664"/>
          </a:xfrm>
        </p:spPr>
        <p:txBody>
          <a:bodyPr/>
          <a:lstStyle/>
          <a:p>
            <a:r>
              <a:rPr lang="es-MX" b="1" dirty="0" smtClean="0"/>
              <a:t>Un adolescente está invitado a una fiesta de cumpleaños, en su armario tiene siete conjuntos formales y cuatro de etiqueta. ¿De cuántas maneras distintas se puede vestir?</a:t>
            </a:r>
          </a:p>
          <a:p>
            <a:r>
              <a:rPr lang="es-MX" b="1" dirty="0" smtClean="0">
                <a:solidFill>
                  <a:srgbClr val="FF0000"/>
                </a:solidFill>
              </a:rPr>
              <a:t>N1+N2 R…11</a:t>
            </a:r>
            <a:endParaRPr lang="es-MX" b="1" dirty="0">
              <a:solidFill>
                <a:srgbClr val="FF0000"/>
              </a:solidFill>
            </a:endParaRPr>
          </a:p>
          <a:p>
            <a:endParaRPr lang="es-MX" b="1" dirty="0" smtClean="0"/>
          </a:p>
          <a:p>
            <a:r>
              <a:rPr lang="es-MX" b="1" dirty="0" smtClean="0"/>
              <a:t>Determinar el Teorema que muestre </a:t>
            </a:r>
            <a:r>
              <a:rPr lang="es-MX" b="1" dirty="0"/>
              <a:t>las diversas maneras </a:t>
            </a:r>
            <a:r>
              <a:rPr lang="es-MX" b="1" dirty="0" smtClean="0"/>
              <a:t> </a:t>
            </a:r>
            <a:r>
              <a:rPr lang="es-MX" b="1" dirty="0"/>
              <a:t>en que la persona puede ir y venir del </a:t>
            </a:r>
            <a:r>
              <a:rPr lang="es-MX" b="1" dirty="0" smtClean="0"/>
              <a:t>trabajo, del </a:t>
            </a:r>
            <a:r>
              <a:rPr lang="es-MX" b="1" dirty="0"/>
              <a:t>e</a:t>
            </a:r>
            <a:r>
              <a:rPr lang="es-MX" b="1" dirty="0" smtClean="0"/>
              <a:t>jercicio de las rutas entre la casa de una persona  y el lugar donde trabaja</a:t>
            </a:r>
            <a:endParaRPr lang="es-MX" b="1" dirty="0"/>
          </a:p>
        </p:txBody>
      </p:sp>
      <p:pic>
        <p:nvPicPr>
          <p:cNvPr id="2" name="Imagen 1"/>
          <p:cNvPicPr>
            <a:picLocks noChangeAspect="1"/>
          </p:cNvPicPr>
          <p:nvPr/>
        </p:nvPicPr>
        <p:blipFill>
          <a:blip r:embed="rId2"/>
          <a:stretch>
            <a:fillRect/>
          </a:stretch>
        </p:blipFill>
        <p:spPr>
          <a:xfrm>
            <a:off x="3275856" y="3068960"/>
            <a:ext cx="3024336" cy="3764988"/>
          </a:xfrm>
          <a:prstGeom prst="rect">
            <a:avLst/>
          </a:prstGeom>
        </p:spPr>
      </p:pic>
    </p:spTree>
    <p:extLst>
      <p:ext uri="{BB962C8B-B14F-4D97-AF65-F5344CB8AC3E}">
        <p14:creationId xmlns:p14="http://schemas.microsoft.com/office/powerpoint/2010/main" val="2752901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95536" y="332656"/>
            <a:ext cx="7848872" cy="6120680"/>
          </a:xfrm>
        </p:spPr>
        <p:txBody>
          <a:bodyPr/>
          <a:lstStyle/>
          <a:p>
            <a:r>
              <a:rPr lang="es-MX" b="1" dirty="0" smtClean="0"/>
              <a:t>En una tienda de abarrotes hay siete distintos tipos de leche y tres de café. ¿De cuántas maneras posibles se puede comprar una leche y un café? </a:t>
            </a:r>
            <a:r>
              <a:rPr lang="es-MX" b="1" dirty="0" smtClean="0">
                <a:solidFill>
                  <a:srgbClr val="FF0000"/>
                </a:solidFill>
              </a:rPr>
              <a:t>R…7*3= 21</a:t>
            </a:r>
          </a:p>
          <a:p>
            <a:endParaRPr lang="es-MX" b="1" dirty="0"/>
          </a:p>
          <a:p>
            <a:endParaRPr lang="es-MX" b="1" dirty="0" smtClean="0"/>
          </a:p>
          <a:p>
            <a:endParaRPr lang="es-MX" b="1" dirty="0"/>
          </a:p>
          <a:p>
            <a:endParaRPr lang="es-MX" b="1" dirty="0" smtClean="0"/>
          </a:p>
          <a:p>
            <a:endParaRPr lang="es-MX" b="1" dirty="0"/>
          </a:p>
          <a:p>
            <a:r>
              <a:rPr lang="es-MX" b="1" dirty="0" smtClean="0"/>
              <a:t>Si al problema anterior además hay dos distintos tipos de endulzante ¿Cuántas maneras hay para comprar una leche, un café y un tipo de endulzante? </a:t>
            </a:r>
            <a:r>
              <a:rPr lang="es-MX" b="1" dirty="0" smtClean="0">
                <a:solidFill>
                  <a:srgbClr val="FF0000"/>
                </a:solidFill>
              </a:rPr>
              <a:t>R…42</a:t>
            </a:r>
            <a:endParaRPr lang="es-MX" b="1" dirty="0">
              <a:solidFill>
                <a:srgbClr val="FF0000"/>
              </a:solidFill>
            </a:endParaRPr>
          </a:p>
        </p:txBody>
      </p:sp>
    </p:spTree>
    <p:extLst>
      <p:ext uri="{BB962C8B-B14F-4D97-AF65-F5344CB8AC3E}">
        <p14:creationId xmlns:p14="http://schemas.microsoft.com/office/powerpoint/2010/main" val="1150179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23528" y="404664"/>
            <a:ext cx="8280920" cy="6120680"/>
          </a:xfrm>
        </p:spPr>
        <p:txBody>
          <a:bodyPr/>
          <a:lstStyle/>
          <a:p>
            <a:r>
              <a:rPr lang="es-MX" b="1" dirty="0" smtClean="0"/>
              <a:t>¿Cuántos comités de tres miembros se pueden elegir con ocho personas?  </a:t>
            </a:r>
            <a:r>
              <a:rPr lang="es-MX" b="1" dirty="0" smtClean="0">
                <a:solidFill>
                  <a:srgbClr val="FF0000"/>
                </a:solidFill>
              </a:rPr>
              <a:t>R…8</a:t>
            </a:r>
            <a:r>
              <a:rPr lang="es-MX" b="1" dirty="0">
                <a:solidFill>
                  <a:srgbClr val="FF0000"/>
                </a:solidFill>
              </a:rPr>
              <a:t>! / 3!*5! = 56</a:t>
            </a:r>
          </a:p>
          <a:p>
            <a:endParaRPr lang="es-MX" b="1" dirty="0" smtClean="0"/>
          </a:p>
          <a:p>
            <a:pPr marL="45720" indent="0">
              <a:buNone/>
            </a:pPr>
            <a:endParaRPr lang="es-MX" b="1" dirty="0"/>
          </a:p>
          <a:p>
            <a:r>
              <a:rPr lang="es-MX" b="1" dirty="0" smtClean="0"/>
              <a:t>¿Cuántas señales con tres banderas pueden obtenerse con ocho banderas diferentes</a:t>
            </a:r>
            <a:r>
              <a:rPr lang="es-MX" b="1" dirty="0" smtClean="0">
                <a:solidFill>
                  <a:srgbClr val="FF0000"/>
                </a:solidFill>
              </a:rPr>
              <a:t>? R..8! /5! =336</a:t>
            </a:r>
          </a:p>
          <a:p>
            <a:endParaRPr lang="es-MX" b="1" dirty="0"/>
          </a:p>
          <a:p>
            <a:pPr marL="45720" indent="0">
              <a:buNone/>
            </a:pPr>
            <a:endParaRPr lang="es-MX" b="1" dirty="0" smtClean="0"/>
          </a:p>
          <a:p>
            <a:endParaRPr lang="es-MX" b="1" dirty="0"/>
          </a:p>
          <a:p>
            <a:r>
              <a:rPr lang="es-MX" b="1" dirty="0" smtClean="0"/>
              <a:t>Un grupo de 8 personas consta de cinco hombres y tres mujeres ¿Cuántos comités que consten de dos hombres exactamente se pueden formar?</a:t>
            </a:r>
            <a:r>
              <a:rPr lang="es-MX" b="1" dirty="0">
                <a:solidFill>
                  <a:srgbClr val="FF0000"/>
                </a:solidFill>
              </a:rPr>
              <a:t> </a:t>
            </a:r>
            <a:r>
              <a:rPr lang="es-MX" b="1" dirty="0" smtClean="0">
                <a:solidFill>
                  <a:srgbClr val="FF0000"/>
                </a:solidFill>
              </a:rPr>
              <a:t>R.. (5*4) * (3*2*1)=120</a:t>
            </a:r>
            <a:endParaRPr lang="es-MX" b="1" dirty="0">
              <a:solidFill>
                <a:srgbClr val="FF0000"/>
              </a:solidFill>
            </a:endParaRPr>
          </a:p>
          <a:p>
            <a:endParaRPr lang="es-MX" b="1" dirty="0"/>
          </a:p>
        </p:txBody>
      </p:sp>
    </p:spTree>
    <p:extLst>
      <p:ext uri="{BB962C8B-B14F-4D97-AF65-F5344CB8AC3E}">
        <p14:creationId xmlns:p14="http://schemas.microsoft.com/office/powerpoint/2010/main" val="4071599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51520" y="404664"/>
            <a:ext cx="8136904" cy="6048672"/>
          </a:xfrm>
        </p:spPr>
        <p:txBody>
          <a:bodyPr/>
          <a:lstStyle/>
          <a:p>
            <a:r>
              <a:rPr lang="es-MX" b="1" dirty="0" smtClean="0"/>
              <a:t>Escribe la matrícula de algún coche (estado de Chiapas) _</a:t>
            </a:r>
          </a:p>
          <a:p>
            <a:r>
              <a:rPr lang="es-MX" b="1" dirty="0" smtClean="0">
                <a:solidFill>
                  <a:srgbClr val="FF0000"/>
                </a:solidFill>
              </a:rPr>
              <a:t>DHR 8965</a:t>
            </a:r>
            <a:r>
              <a:rPr lang="es-MX" b="1" dirty="0" smtClean="0"/>
              <a:t>____</a:t>
            </a:r>
          </a:p>
          <a:p>
            <a:endParaRPr lang="es-MX" b="1" dirty="0"/>
          </a:p>
          <a:p>
            <a:r>
              <a:rPr lang="es-MX" b="1" dirty="0" smtClean="0"/>
              <a:t>¿Cuántas placas para coche pueden hacerse si cada placa consta de tres letras diferentes seguidas de cuatro dígitos diferentes?</a:t>
            </a:r>
          </a:p>
          <a:p>
            <a:endParaRPr lang="es-MX" b="1" dirty="0" smtClean="0"/>
          </a:p>
          <a:p>
            <a:r>
              <a:rPr lang="es-MX" b="1" dirty="0">
                <a:solidFill>
                  <a:srgbClr val="FF0000"/>
                </a:solidFill>
              </a:rPr>
              <a:t>R..(</a:t>
            </a:r>
            <a:r>
              <a:rPr lang="es-MX" b="1" dirty="0" smtClean="0">
                <a:solidFill>
                  <a:srgbClr val="FF0000"/>
                </a:solidFill>
              </a:rPr>
              <a:t>26*25*24)* </a:t>
            </a:r>
            <a:r>
              <a:rPr lang="es-MX" b="1" dirty="0">
                <a:solidFill>
                  <a:srgbClr val="FF0000"/>
                </a:solidFill>
              </a:rPr>
              <a:t>(</a:t>
            </a:r>
            <a:r>
              <a:rPr lang="es-MX" b="1" dirty="0" smtClean="0">
                <a:solidFill>
                  <a:srgbClr val="FF0000"/>
                </a:solidFill>
              </a:rPr>
              <a:t>10*9*5*7=5040) =78,624,000 placas</a:t>
            </a:r>
          </a:p>
          <a:p>
            <a:endParaRPr lang="es-MX" b="1" dirty="0"/>
          </a:p>
          <a:p>
            <a:r>
              <a:rPr lang="es-MX" b="1" dirty="0" smtClean="0"/>
              <a:t>¿Cuántas placas resultan si coincide la letra «D»?</a:t>
            </a:r>
          </a:p>
          <a:p>
            <a:r>
              <a:rPr lang="es-MX" b="1" dirty="0">
                <a:solidFill>
                  <a:srgbClr val="FF0000"/>
                </a:solidFill>
              </a:rPr>
              <a:t>R..(</a:t>
            </a:r>
            <a:r>
              <a:rPr lang="es-MX" b="1" dirty="0" smtClean="0">
                <a:solidFill>
                  <a:srgbClr val="FF0000"/>
                </a:solidFill>
              </a:rPr>
              <a:t>26*25)* </a:t>
            </a:r>
            <a:r>
              <a:rPr lang="es-MX" b="1" dirty="0">
                <a:solidFill>
                  <a:srgbClr val="FF0000"/>
                </a:solidFill>
              </a:rPr>
              <a:t>(10*9*5*7=5040</a:t>
            </a:r>
            <a:r>
              <a:rPr lang="es-MX" b="1" dirty="0" smtClean="0">
                <a:solidFill>
                  <a:srgbClr val="FF0000"/>
                </a:solidFill>
              </a:rPr>
              <a:t>)= 3,276,000 placas con la letra D</a:t>
            </a:r>
            <a:endParaRPr lang="es-MX" b="1" dirty="0" smtClean="0"/>
          </a:p>
          <a:p>
            <a:pPr marL="45720" indent="0" algn="r">
              <a:buNone/>
            </a:pPr>
            <a:endParaRPr lang="es-MX" b="1" dirty="0"/>
          </a:p>
        </p:txBody>
      </p:sp>
    </p:spTree>
    <p:extLst>
      <p:ext uri="{BB962C8B-B14F-4D97-AF65-F5344CB8AC3E}">
        <p14:creationId xmlns:p14="http://schemas.microsoft.com/office/powerpoint/2010/main" val="27280944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a">
  <a:themeElements>
    <a:clrScheme name="Perspectiva">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Clásico de Office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a">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Perspective</Template>
  <TotalTime>1031</TotalTime>
  <Words>1393</Words>
  <Application>Microsoft Office PowerPoint</Application>
  <PresentationFormat>Presentación en pantalla (4:3)</PresentationFormat>
  <Paragraphs>175</Paragraphs>
  <Slides>18</Slides>
  <Notes>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18</vt:i4>
      </vt:variant>
    </vt:vector>
  </HeadingPairs>
  <TitlesOfParts>
    <vt:vector size="22" baseType="lpstr">
      <vt:lpstr>Arial</vt:lpstr>
      <vt:lpstr>Calibri</vt:lpstr>
      <vt:lpstr>Wingdings</vt:lpstr>
      <vt:lpstr>Perspectiva</vt:lpstr>
      <vt:lpstr>Ejercicios Probabilidad</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Reporte de lectura: Planteamiento del problema cuantitativo.</vt:lpstr>
      <vt:lpstr>Objetivos de la Investigación</vt:lpstr>
      <vt:lpstr>Preguntas de investigación</vt:lpstr>
      <vt:lpstr>Justificación de la investigación</vt:lpstr>
      <vt:lpstr>Viabilidad de la Investigación</vt:lpstr>
      <vt:lpstr>Evaluación de las deficiencias en el conocimiento del problema</vt:lpstr>
      <vt:lpstr>Comentarios finales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Ejercicios Probabilidad</dc:title>
  <dc:creator>Enrique</dc:creator>
  <cp:lastModifiedBy>Sandra Luz Carvajal Magaña</cp:lastModifiedBy>
  <cp:revision>53</cp:revision>
  <dcterms:created xsi:type="dcterms:W3CDTF">2015-09-08T23:29:23Z</dcterms:created>
  <dcterms:modified xsi:type="dcterms:W3CDTF">2016-02-14T00:09:15Z</dcterms:modified>
</cp:coreProperties>
</file>