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6" r:id="rId3"/>
    <p:sldId id="270" r:id="rId4"/>
    <p:sldId id="267" r:id="rId5"/>
    <p:sldId id="268" r:id="rId6"/>
    <p:sldId id="271" r:id="rId7"/>
    <p:sldId id="269" r:id="rId8"/>
    <p:sldId id="272" r:id="rId9"/>
    <p:sldId id="273" r:id="rId10"/>
    <p:sldId id="274" r:id="rId11"/>
    <p:sldId id="275" r:id="rId12"/>
    <p:sldId id="276" r:id="rId13"/>
    <p:sldId id="277" r:id="rId1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s-ES" smtClean="0"/>
              <a:t>Haga clic para modificar el estilo de título del patrón</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F931F5E7-1DAE-4716-8D92-A3EF122F2EC8}" type="datetimeFigureOut">
              <a:rPr lang="es-MX" smtClean="0"/>
              <a:t>18/02/2016</a:t>
            </a:fld>
            <a:endParaRPr lang="es-MX"/>
          </a:p>
        </p:txBody>
      </p:sp>
      <p:sp>
        <p:nvSpPr>
          <p:cNvPr id="8" name="Slide Number Placeholder 7"/>
          <p:cNvSpPr>
            <a:spLocks noGrp="1"/>
          </p:cNvSpPr>
          <p:nvPr>
            <p:ph type="sldNum" sz="quarter" idx="11"/>
          </p:nvPr>
        </p:nvSpPr>
        <p:spPr/>
        <p:txBody>
          <a:bodyPr/>
          <a:lstStyle/>
          <a:p>
            <a:fld id="{9C955A1E-70C9-4476-9559-E506BCDD8482}" type="slidenum">
              <a:rPr lang="es-MX" smtClean="0"/>
              <a:t>‹Nº›</a:t>
            </a:fld>
            <a:endParaRPr lang="es-MX"/>
          </a:p>
        </p:txBody>
      </p:sp>
      <p:sp>
        <p:nvSpPr>
          <p:cNvPr id="9" name="Footer Placeholder 8"/>
          <p:cNvSpPr>
            <a:spLocks noGrp="1"/>
          </p:cNvSpPr>
          <p:nvPr>
            <p:ph type="ftr" sz="quarter" idx="12"/>
          </p:nvPr>
        </p:nvSpPr>
        <p:spPr/>
        <p:txBody>
          <a:bodyPr/>
          <a:lstStyle/>
          <a:p>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931F5E7-1DAE-4716-8D92-A3EF122F2EC8}" type="datetimeFigureOut">
              <a:rPr lang="es-MX" smtClean="0"/>
              <a:t>18/02/2016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C955A1E-70C9-4476-9559-E506BCDD8482}"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931F5E7-1DAE-4716-8D92-A3EF122F2EC8}" type="datetimeFigureOut">
              <a:rPr lang="es-MX" smtClean="0"/>
              <a:t>18/02/2016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C955A1E-70C9-4476-9559-E506BCDD8482}"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931F5E7-1DAE-4716-8D92-A3EF122F2EC8}" type="datetimeFigureOut">
              <a:rPr lang="es-MX" smtClean="0"/>
              <a:t>18/02/2016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C955A1E-70C9-4476-9559-E506BCDD8482}"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931F5E7-1DAE-4716-8D92-A3EF122F2EC8}" type="datetimeFigureOut">
              <a:rPr lang="es-MX" smtClean="0"/>
              <a:t>18/02/2016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C955A1E-70C9-4476-9559-E506BCDD8482}" type="slidenum">
              <a:rPr lang="es-MX" smtClean="0"/>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931F5E7-1DAE-4716-8D92-A3EF122F2EC8}" type="datetimeFigureOut">
              <a:rPr lang="es-MX" smtClean="0"/>
              <a:t>18/02/2016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C955A1E-70C9-4476-9559-E506BCDD8482}" type="slidenum">
              <a:rPr lang="es-MX" smtClean="0"/>
              <a:t>‹Nº›</a:t>
            </a:fld>
            <a:endParaRPr lang="es-MX"/>
          </a:p>
        </p:txBody>
      </p:sp>
      <p:sp>
        <p:nvSpPr>
          <p:cNvPr id="9" name="Title 8"/>
          <p:cNvSpPr>
            <a:spLocks noGrp="1"/>
          </p:cNvSpPr>
          <p:nvPr>
            <p:ph type="title"/>
          </p:nvPr>
        </p:nvSpPr>
        <p:spPr>
          <a:xfrm>
            <a:off x="914400" y="1544715"/>
            <a:ext cx="7315200" cy="1154097"/>
          </a:xfrm>
        </p:spPr>
        <p:txBody>
          <a:bodyPr/>
          <a:lstStyle/>
          <a:p>
            <a:r>
              <a:rPr lang="es-ES" smtClean="0"/>
              <a:t>Haga clic para modificar el estilo de título del patrón</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F931F5E7-1DAE-4716-8D92-A3EF122F2EC8}" type="datetimeFigureOut">
              <a:rPr lang="es-MX" smtClean="0"/>
              <a:t>18/02/2016</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9C955A1E-70C9-4476-9559-E506BCDD8482}" type="slidenum">
              <a:rPr lang="es-MX" smtClean="0"/>
              <a:t>‹Nº›</a:t>
            </a:fld>
            <a:endParaRPr lang="es-MX"/>
          </a:p>
        </p:txBody>
      </p:sp>
      <p:sp>
        <p:nvSpPr>
          <p:cNvPr id="10" name="Title 9"/>
          <p:cNvSpPr>
            <a:spLocks noGrp="1"/>
          </p:cNvSpPr>
          <p:nvPr>
            <p:ph type="title"/>
          </p:nvPr>
        </p:nvSpPr>
        <p:spPr>
          <a:xfrm>
            <a:off x="914400" y="1544715"/>
            <a:ext cx="7315200" cy="1154097"/>
          </a:xfrm>
        </p:spPr>
        <p:txBody>
          <a:bodyPr/>
          <a:lstStyle/>
          <a:p>
            <a:r>
              <a:rPr lang="es-ES" smtClean="0"/>
              <a:t>Haga clic para modificar el estilo de título del patrón</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F931F5E7-1DAE-4716-8D92-A3EF122F2EC8}" type="datetimeFigureOut">
              <a:rPr lang="es-MX" smtClean="0"/>
              <a:t>18/02/2016</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C955A1E-70C9-4476-9559-E506BCDD8482}"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31F5E7-1DAE-4716-8D92-A3EF122F2EC8}" type="datetimeFigureOut">
              <a:rPr lang="es-MX" smtClean="0"/>
              <a:t>18/02/2016</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9C955A1E-70C9-4476-9559-E506BCDD8482}"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931F5E7-1DAE-4716-8D92-A3EF122F2EC8}" type="datetimeFigureOut">
              <a:rPr lang="es-MX" smtClean="0"/>
              <a:t>18/02/2016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C955A1E-70C9-4476-9559-E506BCDD8482}"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931F5E7-1DAE-4716-8D92-A3EF122F2EC8}" type="datetimeFigureOut">
              <a:rPr lang="es-MX" smtClean="0"/>
              <a:t>18/02/2016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C955A1E-70C9-4476-9559-E506BCDD8482}"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F931F5E7-1DAE-4716-8D92-A3EF122F2EC8}" type="datetimeFigureOut">
              <a:rPr lang="es-MX" smtClean="0"/>
              <a:t>18/02/2016</a:t>
            </a:fld>
            <a:endParaRPr lang="es-MX"/>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9C955A1E-70C9-4476-9559-E506BCDD8482}" type="slidenum">
              <a:rPr lang="es-MX" smtClean="0"/>
              <a:t>‹Nº›</a:t>
            </a:fld>
            <a:endParaRPr lang="es-MX"/>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s-MX"/>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620688"/>
            <a:ext cx="7315200" cy="2595025"/>
          </a:xfrm>
        </p:spPr>
        <p:txBody>
          <a:bodyPr/>
          <a:lstStyle/>
          <a:p>
            <a:r>
              <a:rPr lang="es-MX" b="1" dirty="0" smtClean="0"/>
              <a:t>Ejercicios: Diagramas </a:t>
            </a:r>
            <a:r>
              <a:rPr lang="es-MX" b="1" dirty="0" err="1" smtClean="0"/>
              <a:t>Venn</a:t>
            </a:r>
            <a:endParaRPr lang="es-MX" b="1" dirty="0"/>
          </a:p>
        </p:txBody>
      </p:sp>
      <p:sp>
        <p:nvSpPr>
          <p:cNvPr id="3" name="2 Subtítulo"/>
          <p:cNvSpPr>
            <a:spLocks noGrp="1"/>
          </p:cNvSpPr>
          <p:nvPr>
            <p:ph type="subTitle" idx="1"/>
          </p:nvPr>
        </p:nvSpPr>
        <p:spPr>
          <a:xfrm>
            <a:off x="899592" y="4653136"/>
            <a:ext cx="7315200" cy="1728192"/>
          </a:xfrm>
        </p:spPr>
        <p:txBody>
          <a:bodyPr>
            <a:normAutofit fontScale="77500" lnSpcReduction="20000"/>
          </a:bodyPr>
          <a:lstStyle/>
          <a:p>
            <a:pPr algn="ctr"/>
            <a:endParaRPr lang="es-MX" dirty="0" smtClean="0"/>
          </a:p>
          <a:p>
            <a:pPr algn="ctr"/>
            <a:r>
              <a:rPr lang="es-MX" dirty="0" smtClean="0"/>
              <a:t>Incluye </a:t>
            </a:r>
            <a:r>
              <a:rPr lang="es-MX" dirty="0" smtClean="0"/>
              <a:t>reporte de lectura </a:t>
            </a:r>
          </a:p>
          <a:p>
            <a:pPr algn="ctr"/>
            <a:endParaRPr lang="es-MX" dirty="0" smtClean="0"/>
          </a:p>
          <a:p>
            <a:pPr algn="ctr"/>
            <a:r>
              <a:rPr lang="es-MX" dirty="0" smtClean="0"/>
              <a:t>Sandra Luz Carvajal Magaña </a:t>
            </a:r>
            <a:endParaRPr lang="es-MX" dirty="0" smtClean="0"/>
          </a:p>
          <a:p>
            <a:pPr algn="ctr"/>
            <a:endParaRPr lang="es-MX" dirty="0"/>
          </a:p>
          <a:p>
            <a:pPr algn="ctr"/>
            <a:r>
              <a:rPr lang="es-MX" dirty="0" smtClean="0"/>
              <a:t>Febrero, 18, 2016.</a:t>
            </a:r>
            <a:endParaRPr lang="es-MX" dirty="0"/>
          </a:p>
        </p:txBody>
      </p:sp>
    </p:spTree>
    <p:extLst>
      <p:ext uri="{BB962C8B-B14F-4D97-AF65-F5344CB8AC3E}">
        <p14:creationId xmlns:p14="http://schemas.microsoft.com/office/powerpoint/2010/main" val="2109033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Definición de muestra</a:t>
            </a:r>
            <a:endParaRPr lang="es-MX" dirty="0"/>
          </a:p>
        </p:txBody>
      </p:sp>
      <p:sp>
        <p:nvSpPr>
          <p:cNvPr id="3" name="Marcador de contenido 2"/>
          <p:cNvSpPr>
            <a:spLocks noGrp="1"/>
          </p:cNvSpPr>
          <p:nvPr>
            <p:ph idx="1"/>
          </p:nvPr>
        </p:nvSpPr>
        <p:spPr/>
        <p:txBody>
          <a:bodyPr/>
          <a:lstStyle/>
          <a:p>
            <a:r>
              <a:rPr lang="es-MX" dirty="0" smtClean="0"/>
              <a:t>Para el proceso cuantitativo, se define como el subgrupo de la población de interés, (sobre el cual se recolectarán datos que tienen que definirse o delimitarse de antemano con precisión) mismo que deberá ser representativo de la población sujeta a investigación. El interés es que la muestra sea estadísticamente representativa de la población.</a:t>
            </a:r>
            <a:endParaRPr lang="es-MX" dirty="0"/>
          </a:p>
        </p:txBody>
      </p:sp>
    </p:spTree>
    <p:extLst>
      <p:ext uri="{BB962C8B-B14F-4D97-AF65-F5344CB8AC3E}">
        <p14:creationId xmlns:p14="http://schemas.microsoft.com/office/powerpoint/2010/main" val="879316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Población o Universo.</a:t>
            </a:r>
            <a:endParaRPr lang="es-MX" dirty="0"/>
          </a:p>
        </p:txBody>
      </p:sp>
      <p:sp>
        <p:nvSpPr>
          <p:cNvPr id="3" name="Marcador de contenido 2"/>
          <p:cNvSpPr>
            <a:spLocks noGrp="1"/>
          </p:cNvSpPr>
          <p:nvPr>
            <p:ph idx="1"/>
          </p:nvPr>
        </p:nvSpPr>
        <p:spPr/>
        <p:txBody>
          <a:bodyPr>
            <a:normAutofit/>
          </a:bodyPr>
          <a:lstStyle/>
          <a:p>
            <a:r>
              <a:rPr lang="es-MX" sz="2400" dirty="0" smtClean="0"/>
              <a:t>Es el conjunto de todos los casos que coinciden o concuerdan con una serie de especificaciones que ha determinado el investigador.</a:t>
            </a:r>
          </a:p>
          <a:p>
            <a:r>
              <a:rPr lang="es-MX" sz="2400" dirty="0" smtClean="0"/>
              <a:t>Las poblaciones deben situarse claramente en tornos a su contenido, tiempo y lugar. </a:t>
            </a:r>
            <a:endParaRPr lang="es-MX" sz="2400" dirty="0"/>
          </a:p>
        </p:txBody>
      </p:sp>
    </p:spTree>
    <p:extLst>
      <p:ext uri="{BB962C8B-B14F-4D97-AF65-F5344CB8AC3E}">
        <p14:creationId xmlns:p14="http://schemas.microsoft.com/office/powerpoint/2010/main" val="4151059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Tamaño de la muestra.</a:t>
            </a:r>
            <a:endParaRPr lang="es-MX" dirty="0"/>
          </a:p>
        </p:txBody>
      </p:sp>
      <p:sp>
        <p:nvSpPr>
          <p:cNvPr id="3" name="Marcador de contenido 2"/>
          <p:cNvSpPr>
            <a:spLocks noGrp="1"/>
          </p:cNvSpPr>
          <p:nvPr>
            <p:ph idx="1"/>
          </p:nvPr>
        </p:nvSpPr>
        <p:spPr/>
        <p:txBody>
          <a:bodyPr>
            <a:normAutofit/>
          </a:bodyPr>
          <a:lstStyle/>
          <a:p>
            <a:r>
              <a:rPr lang="es-MX" sz="2400" dirty="0" smtClean="0"/>
              <a:t>Es importante determinar el tamaño de la muestra considerando dos tipos de ellas:</a:t>
            </a:r>
          </a:p>
          <a:p>
            <a:pPr lvl="1"/>
            <a:r>
              <a:rPr lang="es-MX" sz="2200" dirty="0" smtClean="0"/>
              <a:t>Probabilística</a:t>
            </a:r>
          </a:p>
          <a:p>
            <a:pPr lvl="2"/>
            <a:r>
              <a:rPr lang="es-MX" sz="2000" dirty="0" smtClean="0"/>
              <a:t>Los sujetos tienen la misma posibilidad de ser escogidos (por ejemplo, el sorteo de la lotería)</a:t>
            </a:r>
          </a:p>
          <a:p>
            <a:pPr lvl="1"/>
            <a:r>
              <a:rPr lang="es-MX" sz="2200" dirty="0" smtClean="0"/>
              <a:t>No Probabilística</a:t>
            </a:r>
          </a:p>
          <a:p>
            <a:pPr lvl="2"/>
            <a:r>
              <a:rPr lang="es-MX" sz="2000" dirty="0" smtClean="0"/>
              <a:t>La elección de los elementos, no depende de la probabilidad, sino de las características de la investigación.</a:t>
            </a:r>
          </a:p>
          <a:p>
            <a:pPr lvl="2"/>
            <a:endParaRPr lang="es-MX" sz="2000" dirty="0"/>
          </a:p>
        </p:txBody>
      </p:sp>
    </p:spTree>
    <p:extLst>
      <p:ext uri="{BB962C8B-B14F-4D97-AF65-F5344CB8AC3E}">
        <p14:creationId xmlns:p14="http://schemas.microsoft.com/office/powerpoint/2010/main" val="3677305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dirty="0" smtClean="0"/>
              <a:t>Procedimiento de selección.</a:t>
            </a:r>
            <a:endParaRPr lang="es-MX" dirty="0"/>
          </a:p>
        </p:txBody>
      </p:sp>
      <p:sp>
        <p:nvSpPr>
          <p:cNvPr id="3" name="Marcador de contenido 2"/>
          <p:cNvSpPr>
            <a:spLocks noGrp="1"/>
          </p:cNvSpPr>
          <p:nvPr>
            <p:ph idx="1"/>
          </p:nvPr>
        </p:nvSpPr>
        <p:spPr/>
        <p:txBody>
          <a:bodyPr>
            <a:normAutofit fontScale="92500" lnSpcReduction="20000"/>
          </a:bodyPr>
          <a:lstStyle/>
          <a:p>
            <a:r>
              <a:rPr lang="es-MX" sz="2400" dirty="0" smtClean="0"/>
              <a:t>Las muestras probabilísticas son </a:t>
            </a:r>
            <a:r>
              <a:rPr lang="es-MX" sz="2400" dirty="0" err="1" smtClean="0"/>
              <a:t>escenciales</a:t>
            </a:r>
            <a:r>
              <a:rPr lang="es-MX" sz="2400" dirty="0" smtClean="0"/>
              <a:t> en los procesos de investigación y es de suma importancia que los resultados estadísticos sean lo mas alejado posible del denominado error estándar.</a:t>
            </a:r>
          </a:p>
          <a:p>
            <a:r>
              <a:rPr lang="es-MX" sz="2400" dirty="0" smtClean="0"/>
              <a:t>Se deberá utilizar una fórmula donde impliquen datos de población, valor probable de la variable, el valor de la varianza de la población al cuadrado, varianza de la muestra mostrada como probabilidad de ocurrencia, conocer el error estándar, tamaño de la muestra sin ajustar. Todo estos datos se aplican manualmente o se utiliza un software que ahora tienen las nuevas versiones de los libros de metodología.</a:t>
            </a:r>
          </a:p>
          <a:p>
            <a:endParaRPr lang="es-MX" sz="2400" dirty="0" smtClean="0"/>
          </a:p>
          <a:p>
            <a:endParaRPr lang="es-MX" sz="2000" dirty="0"/>
          </a:p>
        </p:txBody>
      </p:sp>
    </p:spTree>
    <p:extLst>
      <p:ext uri="{BB962C8B-B14F-4D97-AF65-F5344CB8AC3E}">
        <p14:creationId xmlns:p14="http://schemas.microsoft.com/office/powerpoint/2010/main" val="1833055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260648"/>
            <a:ext cx="4680520" cy="781980"/>
          </a:xfrm>
        </p:spPr>
        <p:txBody>
          <a:bodyPr>
            <a:normAutofit/>
          </a:bodyPr>
          <a:lstStyle/>
          <a:p>
            <a:r>
              <a:rPr lang="es-MX" b="1" dirty="0" smtClean="0"/>
              <a:t>Ejercicio 1</a:t>
            </a:r>
            <a:endParaRPr lang="es-MX" b="1" dirty="0"/>
          </a:p>
        </p:txBody>
      </p:sp>
      <p:sp>
        <p:nvSpPr>
          <p:cNvPr id="3" name="2 Marcador de contenido"/>
          <p:cNvSpPr>
            <a:spLocks noGrp="1"/>
          </p:cNvSpPr>
          <p:nvPr>
            <p:ph idx="1"/>
          </p:nvPr>
        </p:nvSpPr>
        <p:spPr>
          <a:xfrm>
            <a:off x="251520" y="1052736"/>
            <a:ext cx="8640960" cy="5688632"/>
          </a:xfrm>
        </p:spPr>
        <p:txBody>
          <a:bodyPr/>
          <a:lstStyle/>
          <a:p>
            <a:pPr algn="just"/>
            <a:r>
              <a:rPr lang="es-MX" b="1" dirty="0" smtClean="0"/>
              <a:t>Si la señora López compra una de las casas anunciadas para su venta en un diario de TGZ, </a:t>
            </a:r>
            <a:r>
              <a:rPr lang="es-MX" sz="2800" b="1" dirty="0" smtClean="0">
                <a:solidFill>
                  <a:srgbClr val="FF0000"/>
                </a:solidFill>
              </a:rPr>
              <a:t>T</a:t>
            </a:r>
            <a:r>
              <a:rPr lang="es-MX" b="1" dirty="0" smtClean="0"/>
              <a:t> es el evento de que la casa tiene tres o más baños, </a:t>
            </a:r>
            <a:r>
              <a:rPr lang="es-MX" sz="2800" b="1" dirty="0" smtClean="0">
                <a:solidFill>
                  <a:srgbClr val="FF0000"/>
                </a:solidFill>
              </a:rPr>
              <a:t>U</a:t>
            </a:r>
            <a:r>
              <a:rPr lang="es-MX" b="1" dirty="0" smtClean="0"/>
              <a:t> es el evento de que tiene una chimenea, </a:t>
            </a:r>
            <a:r>
              <a:rPr lang="es-MX" sz="2800" b="1" dirty="0" smtClean="0">
                <a:solidFill>
                  <a:srgbClr val="FF0000"/>
                </a:solidFill>
              </a:rPr>
              <a:t>V</a:t>
            </a:r>
            <a:r>
              <a:rPr lang="es-MX" b="1" dirty="0" smtClean="0"/>
              <a:t> es el evento de que cuesta más de $ 100 mil pesos y </a:t>
            </a:r>
            <a:r>
              <a:rPr lang="es-MX" sz="2800" b="1" dirty="0" smtClean="0">
                <a:solidFill>
                  <a:srgbClr val="FF0000"/>
                </a:solidFill>
              </a:rPr>
              <a:t>W </a:t>
            </a:r>
            <a:r>
              <a:rPr lang="es-MX" b="1" dirty="0" smtClean="0"/>
              <a:t>es el evento de que es nueva. </a:t>
            </a:r>
          </a:p>
          <a:p>
            <a:pPr lvl="1" algn="just"/>
            <a:r>
              <a:rPr lang="es-MX" b="1" dirty="0" smtClean="0"/>
              <a:t>Describa (con palabras) cada uno de los siguientes eventos:</a:t>
            </a:r>
          </a:p>
          <a:p>
            <a:pPr marL="320040" lvl="1" indent="0" algn="just">
              <a:buNone/>
            </a:pPr>
            <a:endParaRPr lang="es-MX" b="1"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440426"/>
            <a:ext cx="9124497" cy="2796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7063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44383" y="-33211"/>
            <a:ext cx="4680520" cy="781980"/>
          </a:xfrm>
        </p:spPr>
        <p:txBody>
          <a:bodyPr>
            <a:normAutofit/>
          </a:bodyPr>
          <a:lstStyle/>
          <a:p>
            <a:r>
              <a:rPr lang="es-MX" b="1" dirty="0" smtClean="0"/>
              <a:t>Ejercicio 1</a:t>
            </a:r>
            <a:endParaRPr lang="es-MX" b="1" dirty="0"/>
          </a:p>
        </p:txBody>
      </p:sp>
      <p:sp>
        <p:nvSpPr>
          <p:cNvPr id="3" name="2 Marcador de contenido"/>
          <p:cNvSpPr>
            <a:spLocks noGrp="1"/>
          </p:cNvSpPr>
          <p:nvPr>
            <p:ph idx="1"/>
          </p:nvPr>
        </p:nvSpPr>
        <p:spPr>
          <a:xfrm>
            <a:off x="244383" y="1052736"/>
            <a:ext cx="8640960" cy="5688632"/>
          </a:xfrm>
        </p:spPr>
        <p:txBody>
          <a:bodyPr>
            <a:normAutofit fontScale="85000" lnSpcReduction="10000"/>
          </a:bodyPr>
          <a:lstStyle/>
          <a:p>
            <a:pPr algn="just"/>
            <a:r>
              <a:rPr lang="es-MX" b="1" dirty="0" smtClean="0"/>
              <a:t>T¨= </a:t>
            </a:r>
            <a:r>
              <a:rPr lang="es-MX" dirty="0"/>
              <a:t>Son </a:t>
            </a:r>
            <a:r>
              <a:rPr lang="es-MX" dirty="0" smtClean="0"/>
              <a:t>todas las </a:t>
            </a:r>
            <a:r>
              <a:rPr lang="es-MX" dirty="0"/>
              <a:t>casas anunciadas para su venta que no tienen tres o más </a:t>
            </a:r>
            <a:r>
              <a:rPr lang="es-MX" dirty="0" smtClean="0"/>
              <a:t>baños</a:t>
            </a:r>
          </a:p>
          <a:p>
            <a:pPr algn="just"/>
            <a:r>
              <a:rPr lang="es-MX" b="1" dirty="0" smtClean="0"/>
              <a:t>U´= </a:t>
            </a:r>
            <a:r>
              <a:rPr lang="es-MX" dirty="0"/>
              <a:t>Son </a:t>
            </a:r>
            <a:r>
              <a:rPr lang="es-MX" dirty="0" smtClean="0"/>
              <a:t>todas </a:t>
            </a:r>
            <a:r>
              <a:rPr lang="es-MX" dirty="0"/>
              <a:t>las casas anunciadas para su venta que no </a:t>
            </a:r>
            <a:r>
              <a:rPr lang="es-MX" dirty="0" smtClean="0"/>
              <a:t>tienen chimenea</a:t>
            </a:r>
          </a:p>
          <a:p>
            <a:pPr algn="just"/>
            <a:r>
              <a:rPr lang="es-MX" b="1" dirty="0" smtClean="0"/>
              <a:t>V´= </a:t>
            </a:r>
            <a:r>
              <a:rPr lang="es-MX" dirty="0"/>
              <a:t>Son </a:t>
            </a:r>
            <a:r>
              <a:rPr lang="es-MX" dirty="0" smtClean="0"/>
              <a:t>todas las </a:t>
            </a:r>
            <a:r>
              <a:rPr lang="es-MX" dirty="0"/>
              <a:t>casas anunciadas para su venta que no </a:t>
            </a:r>
            <a:r>
              <a:rPr lang="es-MX" dirty="0" smtClean="0"/>
              <a:t>cuestas más de $100,000</a:t>
            </a:r>
          </a:p>
          <a:p>
            <a:pPr algn="just"/>
            <a:r>
              <a:rPr lang="es-MX" b="1" dirty="0" smtClean="0"/>
              <a:t>W´= </a:t>
            </a:r>
            <a:r>
              <a:rPr lang="es-MX" dirty="0"/>
              <a:t>Son </a:t>
            </a:r>
            <a:r>
              <a:rPr lang="es-MX" dirty="0" smtClean="0"/>
              <a:t>todas </a:t>
            </a:r>
            <a:r>
              <a:rPr lang="es-MX" dirty="0"/>
              <a:t>las casas anunciadas para su venta que no </a:t>
            </a:r>
            <a:r>
              <a:rPr lang="es-MX" dirty="0" smtClean="0"/>
              <a:t>son nuevas</a:t>
            </a:r>
          </a:p>
          <a:p>
            <a:pPr algn="just"/>
            <a:r>
              <a:rPr lang="es-MX" b="1" dirty="0" smtClean="0"/>
              <a:t>T ∩ U= </a:t>
            </a:r>
            <a:r>
              <a:rPr lang="es-MX" dirty="0"/>
              <a:t>Son todas las casas anunciadas para su venta </a:t>
            </a:r>
            <a:r>
              <a:rPr lang="es-MX" dirty="0" smtClean="0"/>
              <a:t>que </a:t>
            </a:r>
            <a:r>
              <a:rPr lang="es-MX" dirty="0"/>
              <a:t>tienen tres o más </a:t>
            </a:r>
            <a:r>
              <a:rPr lang="es-MX" dirty="0" smtClean="0"/>
              <a:t>baños y coinciden con casas que tienen chimenea</a:t>
            </a:r>
          </a:p>
          <a:p>
            <a:pPr algn="just"/>
            <a:r>
              <a:rPr lang="es-MX" b="1" dirty="0"/>
              <a:t>T ∩ </a:t>
            </a:r>
            <a:r>
              <a:rPr lang="es-MX" b="1" dirty="0" smtClean="0"/>
              <a:t>V= </a:t>
            </a:r>
            <a:r>
              <a:rPr lang="es-MX" dirty="0"/>
              <a:t>Son todas las casas anunciadas para su venta </a:t>
            </a:r>
            <a:r>
              <a:rPr lang="es-MX" dirty="0" smtClean="0"/>
              <a:t>que </a:t>
            </a:r>
            <a:r>
              <a:rPr lang="es-MX" dirty="0"/>
              <a:t>tienen tres o más </a:t>
            </a:r>
            <a:r>
              <a:rPr lang="es-MX" dirty="0" smtClean="0"/>
              <a:t>baños y que cuestan mas de $100,000</a:t>
            </a:r>
          </a:p>
          <a:p>
            <a:pPr algn="just"/>
            <a:r>
              <a:rPr lang="es-MX" b="1" dirty="0" smtClean="0"/>
              <a:t>U´</a:t>
            </a:r>
            <a:r>
              <a:rPr lang="es-MX" b="1" dirty="0"/>
              <a:t> </a:t>
            </a:r>
            <a:r>
              <a:rPr lang="es-MX" b="1" dirty="0" smtClean="0"/>
              <a:t>∩ V= </a:t>
            </a:r>
            <a:r>
              <a:rPr lang="es-MX" dirty="0"/>
              <a:t>Son todas las casas anunciadas para su venta que no tienen </a:t>
            </a:r>
            <a:r>
              <a:rPr lang="es-MX" dirty="0" smtClean="0"/>
              <a:t>chimenea y que coinciden con que cuestan mas de $100,000</a:t>
            </a:r>
          </a:p>
          <a:p>
            <a:pPr algn="just"/>
            <a:r>
              <a:rPr lang="es-MX" b="1" dirty="0" smtClean="0"/>
              <a:t>V</a:t>
            </a:r>
            <a:r>
              <a:rPr lang="es-MX" dirty="0" smtClean="0"/>
              <a:t> </a:t>
            </a:r>
            <a:r>
              <a:rPr lang="es-MX" dirty="0"/>
              <a:t>U</a:t>
            </a:r>
            <a:r>
              <a:rPr lang="es-MX" b="1" dirty="0" smtClean="0"/>
              <a:t> W= </a:t>
            </a:r>
            <a:r>
              <a:rPr lang="es-MX" dirty="0" smtClean="0"/>
              <a:t>Son todas las casas que cuestan $100,000 incluyendo las que son nuevas.</a:t>
            </a:r>
          </a:p>
          <a:p>
            <a:pPr algn="just"/>
            <a:r>
              <a:rPr lang="es-MX" b="1" dirty="0" smtClean="0"/>
              <a:t>V´</a:t>
            </a:r>
            <a:r>
              <a:rPr lang="es-MX" dirty="0" smtClean="0"/>
              <a:t>U W= </a:t>
            </a:r>
            <a:r>
              <a:rPr lang="es-MX" dirty="0"/>
              <a:t>Son todas las casas anunciadas para su venta que no </a:t>
            </a:r>
            <a:r>
              <a:rPr lang="es-MX" dirty="0" smtClean="0"/>
              <a:t>cuestan </a:t>
            </a:r>
            <a:r>
              <a:rPr lang="es-MX" dirty="0"/>
              <a:t>más de $</a:t>
            </a:r>
            <a:r>
              <a:rPr lang="es-MX" dirty="0" smtClean="0"/>
              <a:t>100,000 incluyendo las nuevas</a:t>
            </a:r>
          </a:p>
          <a:p>
            <a:pPr algn="just"/>
            <a:r>
              <a:rPr lang="es-MX" b="1" dirty="0" smtClean="0"/>
              <a:t>T </a:t>
            </a:r>
            <a:r>
              <a:rPr lang="es-MX" dirty="0" smtClean="0"/>
              <a:t>U </a:t>
            </a:r>
            <a:r>
              <a:rPr lang="es-MX" b="1" dirty="0" smtClean="0"/>
              <a:t>U</a:t>
            </a:r>
            <a:r>
              <a:rPr lang="es-MX" dirty="0" smtClean="0"/>
              <a:t>=</a:t>
            </a:r>
            <a:r>
              <a:rPr lang="es-MX" dirty="0"/>
              <a:t>Son todas las casas anunciadas para su venta que tienen tres o más baños </a:t>
            </a:r>
            <a:r>
              <a:rPr lang="es-MX" dirty="0" smtClean="0"/>
              <a:t>que incluyen </a:t>
            </a:r>
            <a:r>
              <a:rPr lang="es-MX" dirty="0"/>
              <a:t>con casas que tienen </a:t>
            </a:r>
            <a:r>
              <a:rPr lang="es-MX" dirty="0" smtClean="0"/>
              <a:t>chimenea</a:t>
            </a:r>
          </a:p>
          <a:p>
            <a:pPr algn="just"/>
            <a:r>
              <a:rPr lang="es-MX" b="1" dirty="0" smtClean="0"/>
              <a:t>T </a:t>
            </a:r>
            <a:r>
              <a:rPr lang="es-MX" dirty="0" smtClean="0"/>
              <a:t>U </a:t>
            </a:r>
            <a:r>
              <a:rPr lang="es-MX" b="1" dirty="0" smtClean="0"/>
              <a:t>V</a:t>
            </a:r>
            <a:r>
              <a:rPr lang="es-MX" dirty="0" smtClean="0"/>
              <a:t>= </a:t>
            </a:r>
            <a:r>
              <a:rPr lang="es-MX" dirty="0"/>
              <a:t>Son todas las casas anunciadas para su venta que tienen tres o más </a:t>
            </a:r>
            <a:r>
              <a:rPr lang="es-MX" dirty="0" smtClean="0"/>
              <a:t>baños </a:t>
            </a:r>
            <a:r>
              <a:rPr lang="es-MX" dirty="0"/>
              <a:t>que cuestan mas de $</a:t>
            </a:r>
            <a:r>
              <a:rPr lang="es-MX" dirty="0" smtClean="0"/>
              <a:t>100,000</a:t>
            </a:r>
          </a:p>
          <a:p>
            <a:pPr algn="just"/>
            <a:r>
              <a:rPr lang="es-MX" b="1" dirty="0" smtClean="0"/>
              <a:t>V ∩ W= </a:t>
            </a:r>
            <a:r>
              <a:rPr lang="es-MX" dirty="0"/>
              <a:t>Son todas las casas anunciadas para su venta que </a:t>
            </a:r>
            <a:r>
              <a:rPr lang="es-MX" dirty="0" smtClean="0"/>
              <a:t>cuestan </a:t>
            </a:r>
            <a:r>
              <a:rPr lang="es-MX" dirty="0"/>
              <a:t>más de $100,000 incluyendo las </a:t>
            </a:r>
            <a:r>
              <a:rPr lang="es-MX" dirty="0" smtClean="0"/>
              <a:t>nuevas.</a:t>
            </a:r>
            <a:endParaRPr lang="es-MX" b="1" dirty="0" smtClean="0"/>
          </a:p>
          <a:p>
            <a:pPr algn="just"/>
            <a:endParaRPr lang="es-MX" dirty="0"/>
          </a:p>
          <a:p>
            <a:pPr algn="just"/>
            <a:endParaRPr lang="es-MX" dirty="0" smtClean="0"/>
          </a:p>
          <a:p>
            <a:pPr algn="just"/>
            <a:endParaRPr lang="es-MX" dirty="0"/>
          </a:p>
          <a:p>
            <a:pPr algn="just"/>
            <a:endParaRPr lang="es-MX" dirty="0"/>
          </a:p>
          <a:p>
            <a:pPr algn="just"/>
            <a:endParaRPr lang="es-MX" dirty="0" smtClean="0"/>
          </a:p>
          <a:p>
            <a:pPr algn="just"/>
            <a:endParaRPr lang="es-MX" b="1" dirty="0"/>
          </a:p>
        </p:txBody>
      </p:sp>
    </p:spTree>
    <p:extLst>
      <p:ext uri="{BB962C8B-B14F-4D97-AF65-F5344CB8AC3E}">
        <p14:creationId xmlns:p14="http://schemas.microsoft.com/office/powerpoint/2010/main" val="2467686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88640"/>
            <a:ext cx="2721496" cy="925996"/>
          </a:xfrm>
        </p:spPr>
        <p:txBody>
          <a:bodyPr>
            <a:normAutofit fontScale="90000"/>
          </a:bodyPr>
          <a:lstStyle/>
          <a:p>
            <a:r>
              <a:rPr lang="es-MX" b="1" dirty="0" smtClean="0"/>
              <a:t>Ejercicio 2</a:t>
            </a:r>
            <a:endParaRPr lang="es-MX" b="1" dirty="0"/>
          </a:p>
        </p:txBody>
      </p:sp>
      <p:sp>
        <p:nvSpPr>
          <p:cNvPr id="3" name="2 Marcador de contenido"/>
          <p:cNvSpPr>
            <a:spLocks noGrp="1"/>
          </p:cNvSpPr>
          <p:nvPr>
            <p:ph idx="1"/>
          </p:nvPr>
        </p:nvSpPr>
        <p:spPr>
          <a:xfrm>
            <a:off x="251520" y="1268760"/>
            <a:ext cx="8784976" cy="5400600"/>
          </a:xfrm>
        </p:spPr>
        <p:txBody>
          <a:bodyPr/>
          <a:lstStyle/>
          <a:p>
            <a:pPr algn="just"/>
            <a:r>
              <a:rPr lang="es-MX" b="1" dirty="0" smtClean="0"/>
              <a:t>Un dado está arreglado de manera que cada número impar tiene el doble de probabilidad de ocurrir que un número par. Encuentra </a:t>
            </a:r>
            <a:r>
              <a:rPr lang="es-MX" sz="2400" b="1" dirty="0" smtClean="0">
                <a:solidFill>
                  <a:srgbClr val="FF0000"/>
                </a:solidFill>
              </a:rPr>
              <a:t>P(B)</a:t>
            </a:r>
            <a:r>
              <a:rPr lang="es-MX" b="1" dirty="0" smtClean="0"/>
              <a:t>, donde </a:t>
            </a:r>
            <a:r>
              <a:rPr lang="es-MX" sz="2400" b="1" dirty="0" smtClean="0">
                <a:solidFill>
                  <a:srgbClr val="FF0000"/>
                </a:solidFill>
              </a:rPr>
              <a:t>B</a:t>
            </a:r>
            <a:r>
              <a:rPr lang="es-MX" b="1" dirty="0" smtClean="0"/>
              <a:t> es el evento que un número mayor que </a:t>
            </a:r>
            <a:r>
              <a:rPr lang="es-MX" sz="2800" b="1" dirty="0" smtClean="0">
                <a:solidFill>
                  <a:srgbClr val="00B050"/>
                </a:solidFill>
              </a:rPr>
              <a:t>3</a:t>
            </a:r>
            <a:r>
              <a:rPr lang="es-MX" b="1" dirty="0" smtClean="0"/>
              <a:t> ocurra en un solo tiro del dado.</a:t>
            </a:r>
          </a:p>
          <a:p>
            <a:pPr algn="just"/>
            <a:r>
              <a:rPr lang="es-MX" b="1" dirty="0" smtClean="0"/>
              <a:t>Espacio </a:t>
            </a:r>
            <a:r>
              <a:rPr lang="es-MX" b="1" dirty="0" err="1" smtClean="0"/>
              <a:t>muestral</a:t>
            </a:r>
            <a:endParaRPr lang="es-MX" b="1" dirty="0" smtClean="0"/>
          </a:p>
          <a:p>
            <a:pPr marL="45720" indent="0" algn="just">
              <a:buNone/>
            </a:pPr>
            <a:endParaRPr lang="es-MX" b="1" dirty="0" smtClean="0"/>
          </a:p>
          <a:p>
            <a:pPr algn="just"/>
            <a:r>
              <a:rPr lang="es-MX" b="1" dirty="0" smtClean="0"/>
              <a:t>Sub conjunto B</a:t>
            </a:r>
          </a:p>
          <a:p>
            <a:pPr algn="just"/>
            <a:endParaRPr lang="es-MX" b="1" dirty="0"/>
          </a:p>
          <a:p>
            <a:pPr algn="just"/>
            <a:r>
              <a:rPr lang="es-MX" b="1" dirty="0" smtClean="0"/>
              <a:t>Probabilidad</a:t>
            </a:r>
          </a:p>
          <a:p>
            <a:pPr lvl="1" algn="just"/>
            <a:r>
              <a:rPr lang="es-MX" b="1" dirty="0" smtClean="0"/>
              <a:t>Si </a:t>
            </a:r>
            <a:r>
              <a:rPr lang="es-MX" b="1" i="1" dirty="0" smtClean="0">
                <a:solidFill>
                  <a:srgbClr val="00B050"/>
                </a:solidFill>
              </a:rPr>
              <a:t>x</a:t>
            </a:r>
            <a:r>
              <a:rPr lang="es-MX" b="1" dirty="0" smtClean="0"/>
              <a:t> es la probabilidad que ocurra un número par, __</a:t>
            </a:r>
            <a:r>
              <a:rPr lang="es-MX" b="1" dirty="0" smtClean="0">
                <a:solidFill>
                  <a:schemeClr val="accent4">
                    <a:lumMod val="60000"/>
                    <a:lumOff val="40000"/>
                  </a:schemeClr>
                </a:solidFill>
              </a:rPr>
              <a:t>2x</a:t>
            </a:r>
            <a:r>
              <a:rPr lang="es-MX" b="1" dirty="0" smtClean="0"/>
              <a:t>__ </a:t>
            </a:r>
            <a:r>
              <a:rPr lang="es-MX" b="1" dirty="0" smtClean="0"/>
              <a:t>sería la probabilidad que ocurra un número impar.</a:t>
            </a:r>
          </a:p>
          <a:p>
            <a:pPr lvl="1" algn="just"/>
            <a:r>
              <a:rPr lang="es-MX" b="1" dirty="0" smtClean="0"/>
              <a:t>Entonces, encontramos que: </a:t>
            </a:r>
            <a:r>
              <a:rPr lang="es-MX" b="1" dirty="0" smtClean="0"/>
              <a:t>_P(4)=  </a:t>
            </a:r>
            <a:r>
              <a:rPr lang="es-MX" b="1" dirty="0" smtClean="0">
                <a:solidFill>
                  <a:schemeClr val="accent4">
                    <a:lumMod val="60000"/>
                    <a:lumOff val="40000"/>
                  </a:schemeClr>
                </a:solidFill>
              </a:rPr>
              <a:t>2/6</a:t>
            </a:r>
            <a:r>
              <a:rPr lang="es-MX" b="1" i="1" dirty="0" smtClean="0">
                <a:solidFill>
                  <a:srgbClr val="00B050"/>
                </a:solidFill>
              </a:rPr>
              <a:t> +x </a:t>
            </a:r>
            <a:r>
              <a:rPr lang="es-MX" b="1" dirty="0" smtClean="0"/>
              <a:t>+P(5)=</a:t>
            </a:r>
            <a:r>
              <a:rPr lang="es-MX" b="1" dirty="0" smtClean="0">
                <a:solidFill>
                  <a:schemeClr val="accent4">
                    <a:lumMod val="60000"/>
                    <a:lumOff val="40000"/>
                  </a:schemeClr>
                </a:solidFill>
              </a:rPr>
              <a:t>2/6</a:t>
            </a:r>
            <a:r>
              <a:rPr lang="es-MX" b="1" dirty="0" smtClean="0"/>
              <a:t> +</a:t>
            </a:r>
            <a:r>
              <a:rPr lang="es-MX" b="1" i="1" dirty="0" smtClean="0">
                <a:solidFill>
                  <a:srgbClr val="00B050"/>
                </a:solidFill>
              </a:rPr>
              <a:t>x</a:t>
            </a:r>
            <a:r>
              <a:rPr lang="es-MX" b="1" dirty="0" smtClean="0"/>
              <a:t> +P(6)=_</a:t>
            </a:r>
            <a:r>
              <a:rPr lang="es-MX" b="1" dirty="0" smtClean="0">
                <a:solidFill>
                  <a:schemeClr val="accent4">
                    <a:lumMod val="60000"/>
                    <a:lumOff val="40000"/>
                  </a:schemeClr>
                </a:solidFill>
              </a:rPr>
              <a:t>2/6+</a:t>
            </a:r>
            <a:r>
              <a:rPr lang="es-MX" b="1" i="1" dirty="0" smtClean="0">
                <a:solidFill>
                  <a:srgbClr val="00B050"/>
                </a:solidFill>
              </a:rPr>
              <a:t> </a:t>
            </a:r>
            <a:r>
              <a:rPr lang="es-MX" b="1" i="1" dirty="0" smtClean="0">
                <a:solidFill>
                  <a:srgbClr val="00B050"/>
                </a:solidFill>
              </a:rPr>
              <a:t>x </a:t>
            </a:r>
            <a:r>
              <a:rPr lang="es-MX" b="1" dirty="0" smtClean="0"/>
              <a:t>= 1</a:t>
            </a:r>
          </a:p>
          <a:p>
            <a:pPr lvl="2" algn="just"/>
            <a:r>
              <a:rPr lang="es-MX" b="1" dirty="0" smtClean="0"/>
              <a:t>Esto se debe al postulado 2</a:t>
            </a:r>
          </a:p>
          <a:p>
            <a:pPr lvl="1" algn="just"/>
            <a:r>
              <a:rPr lang="es-MX" b="1" dirty="0" smtClean="0"/>
              <a:t>La </a:t>
            </a:r>
            <a:r>
              <a:rPr lang="es-MX" b="1" dirty="0">
                <a:solidFill>
                  <a:srgbClr val="FF0000"/>
                </a:solidFill>
              </a:rPr>
              <a:t>P(B</a:t>
            </a:r>
            <a:r>
              <a:rPr lang="es-MX" b="1" dirty="0" smtClean="0">
                <a:solidFill>
                  <a:srgbClr val="FF0000"/>
                </a:solidFill>
              </a:rPr>
              <a:t>) </a:t>
            </a:r>
            <a:r>
              <a:rPr lang="es-MX" b="1" dirty="0" smtClean="0"/>
              <a:t>sería: </a:t>
            </a:r>
            <a:r>
              <a:rPr lang="es-MX" b="1" dirty="0" smtClean="0"/>
              <a:t>__</a:t>
            </a:r>
            <a:r>
              <a:rPr lang="es-MX" b="1" dirty="0" smtClean="0">
                <a:solidFill>
                  <a:schemeClr val="accent4">
                    <a:lumMod val="60000"/>
                    <a:lumOff val="40000"/>
                  </a:schemeClr>
                </a:solidFill>
              </a:rPr>
              <a:t>2/6</a:t>
            </a:r>
            <a:endParaRPr lang="es-MX" b="1" dirty="0" smtClean="0">
              <a:solidFill>
                <a:schemeClr val="accent4">
                  <a:lumMod val="60000"/>
                  <a:lumOff val="40000"/>
                </a:schemeClr>
              </a:solidFill>
            </a:endParaRP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2708921"/>
            <a:ext cx="5605463" cy="483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608" y="3356992"/>
            <a:ext cx="5688632" cy="558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1045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down)">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barn(inVertical)">
                                      <p:cBhvr>
                                        <p:cTn id="12" dur="500"/>
                                        <p:tgtEl>
                                          <p:spTgt spid="512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arn(inVertical)">
                                      <p:cBhvr>
                                        <p:cTn id="17" dur="500"/>
                                        <p:tgtEl>
                                          <p:spTgt spid="3">
                                            <p:txEl>
                                              <p:pRg st="5" end="5"/>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barn(inVertical)">
                                      <p:cBhvr>
                                        <p:cTn id="20" dur="500"/>
                                        <p:tgtEl>
                                          <p:spTgt spid="3">
                                            <p:txEl>
                                              <p:pRg st="6" end="6"/>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barn(inVertical)">
                                      <p:cBhvr>
                                        <p:cTn id="23" dur="500"/>
                                        <p:tgtEl>
                                          <p:spTgt spid="3">
                                            <p:txEl>
                                              <p:pRg st="7" end="7"/>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barn(inVertical)">
                                      <p:cBhvr>
                                        <p:cTn id="26" dur="500"/>
                                        <p:tgtEl>
                                          <p:spTgt spid="3">
                                            <p:txEl>
                                              <p:pRg st="8" end="8"/>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barn(inVertical)">
                                      <p:cBhvr>
                                        <p:cTn id="2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7504" y="188640"/>
            <a:ext cx="2704489" cy="720081"/>
          </a:xfrm>
        </p:spPr>
        <p:txBody>
          <a:bodyPr>
            <a:normAutofit fontScale="90000"/>
          </a:bodyPr>
          <a:lstStyle/>
          <a:p>
            <a:r>
              <a:rPr lang="es-MX" b="1" dirty="0" smtClean="0"/>
              <a:t>Ejercicio 3</a:t>
            </a:r>
            <a:endParaRPr lang="es-MX" b="1" dirty="0"/>
          </a:p>
        </p:txBody>
      </p:sp>
      <p:sp>
        <p:nvSpPr>
          <p:cNvPr id="3" name="2 Marcador de contenido"/>
          <p:cNvSpPr>
            <a:spLocks noGrp="1"/>
          </p:cNvSpPr>
          <p:nvPr>
            <p:ph idx="1"/>
          </p:nvPr>
        </p:nvSpPr>
        <p:spPr>
          <a:xfrm>
            <a:off x="107504" y="980728"/>
            <a:ext cx="8928992" cy="5760640"/>
          </a:xfrm>
        </p:spPr>
        <p:txBody>
          <a:bodyPr>
            <a:normAutofit fontScale="92500" lnSpcReduction="20000"/>
          </a:bodyPr>
          <a:lstStyle/>
          <a:p>
            <a:pPr algn="just"/>
            <a:r>
              <a:rPr lang="es-MX" b="1" dirty="0" smtClean="0"/>
              <a:t>Entre los ocho automóviles que un vendedor tiene en su sala de exhibición, el automóvil 1 es nuevo, tiene aire acondicionado, dirección hidráulica y asientos de cubo; el vehículo 2, tiene un año de uso, tiene aire acondicionado, pero no tiene ni dirección hidráulica ni asientos de cubo; el automóvil 3, tiene dos años de uso, tiene aire acondicionado y dirección hidráulica, pero no tiene asientos de cubo; la unidad 4 tiene tres años de uso, tiene aire acondicionado pero ni tiene ni dirección hidráulica ni asientos de cubo; el vehículo 5 es nuevo, no tiene aire acondicionado, ni dirección hidráulica ni asientos de cubo; el automóvil 6 tiene un año de uso, tiene dirección hidráulica, pero no tiene ni aire acondicionado ni asientos de cubo; el vehículo 7 tiene dos años de uso, no tiene aire acondicionado, ni dirección hidráulica ni asientos de cubo; y la unidad 8 tiene tres años de uso, no tiene aire acondicionado, pero tiene dirección hidráulica así como asientos de cubo. </a:t>
            </a:r>
          </a:p>
          <a:p>
            <a:pPr algn="just"/>
            <a:r>
              <a:rPr lang="es-MX" b="1" dirty="0" smtClean="0"/>
              <a:t>Si un cliente compra uno de estos automóviles y el evento de que compre un vehículo nuevo, por ejemplo, se representa con el conjunto (Automóvil 1, automóvil 5), indique en forma similar los conjuntos que representan los eventos de que:</a:t>
            </a:r>
          </a:p>
          <a:p>
            <a:pPr lvl="1" algn="just"/>
            <a:r>
              <a:rPr lang="es-MX" b="1" dirty="0" smtClean="0"/>
              <a:t>A) Se decida por un automóvil sin aire acondicionado</a:t>
            </a:r>
          </a:p>
          <a:p>
            <a:pPr lvl="1" algn="just"/>
            <a:r>
              <a:rPr lang="es-MX" b="1" dirty="0" smtClean="0"/>
              <a:t>B) Escoja una unidad sin dirección hidráulica</a:t>
            </a:r>
          </a:p>
          <a:p>
            <a:pPr lvl="1" algn="just"/>
            <a:r>
              <a:rPr lang="es-MX" b="1" dirty="0" smtClean="0"/>
              <a:t>C) Escoja un vehículo con asientos de cubo</a:t>
            </a:r>
          </a:p>
          <a:p>
            <a:pPr lvl="1" algn="just"/>
            <a:r>
              <a:rPr lang="es-MX" b="1" dirty="0" smtClean="0"/>
              <a:t>D) Escoja un automóvil que tenga dos o tres años de uso</a:t>
            </a:r>
            <a:endParaRPr lang="es-MX" b="1" dirty="0"/>
          </a:p>
        </p:txBody>
      </p:sp>
    </p:spTree>
    <p:extLst>
      <p:ext uri="{BB962C8B-B14F-4D97-AF65-F5344CB8AC3E}">
        <p14:creationId xmlns:p14="http://schemas.microsoft.com/office/powerpoint/2010/main" val="3502356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7504" y="188640"/>
            <a:ext cx="2704489" cy="720081"/>
          </a:xfrm>
        </p:spPr>
        <p:txBody>
          <a:bodyPr>
            <a:normAutofit fontScale="90000"/>
          </a:bodyPr>
          <a:lstStyle/>
          <a:p>
            <a:r>
              <a:rPr lang="es-MX" b="1" dirty="0" smtClean="0"/>
              <a:t>Ejercicio 3</a:t>
            </a:r>
            <a:endParaRPr lang="es-MX" b="1" dirty="0"/>
          </a:p>
        </p:txBody>
      </p:sp>
      <p:sp>
        <p:nvSpPr>
          <p:cNvPr id="3" name="2 Marcador de contenido"/>
          <p:cNvSpPr>
            <a:spLocks noGrp="1"/>
          </p:cNvSpPr>
          <p:nvPr>
            <p:ph idx="1"/>
          </p:nvPr>
        </p:nvSpPr>
        <p:spPr>
          <a:xfrm>
            <a:off x="107504" y="980728"/>
            <a:ext cx="8928992" cy="5760640"/>
          </a:xfrm>
        </p:spPr>
        <p:txBody>
          <a:bodyPr>
            <a:normAutofit/>
          </a:bodyPr>
          <a:lstStyle/>
          <a:p>
            <a:pPr algn="just"/>
            <a:r>
              <a:rPr lang="es-MX" b="1" dirty="0" smtClean="0"/>
              <a:t>Si un cliente compra uno de estos automóviles y el evento de que compre un vehículo nuevo, por ejemplo, se representa con el conjunto (Automóvil 1, automóvil 5), indique en forma similar los conjuntos que representan los eventos de que:</a:t>
            </a:r>
          </a:p>
          <a:p>
            <a:pPr lvl="1" algn="just"/>
            <a:r>
              <a:rPr lang="es-MX" b="1" dirty="0" smtClean="0"/>
              <a:t>A) Se decida por un automóvil sin aire acondicionado: </a:t>
            </a:r>
            <a:r>
              <a:rPr lang="es-MX" b="1" dirty="0" smtClean="0">
                <a:solidFill>
                  <a:schemeClr val="accent4">
                    <a:lumMod val="60000"/>
                    <a:lumOff val="40000"/>
                  </a:schemeClr>
                </a:solidFill>
              </a:rPr>
              <a:t>(Automóvil 5, </a:t>
            </a:r>
            <a:r>
              <a:rPr lang="es-MX" b="1" dirty="0">
                <a:solidFill>
                  <a:schemeClr val="accent4">
                    <a:lumMod val="60000"/>
                    <a:lumOff val="40000"/>
                  </a:schemeClr>
                </a:solidFill>
              </a:rPr>
              <a:t>automóvil6, Automóvil </a:t>
            </a:r>
            <a:r>
              <a:rPr lang="es-MX" b="1" dirty="0" smtClean="0">
                <a:solidFill>
                  <a:schemeClr val="accent4">
                    <a:lumMod val="60000"/>
                    <a:lumOff val="40000"/>
                  </a:schemeClr>
                </a:solidFill>
              </a:rPr>
              <a:t>7, automóvil 8)</a:t>
            </a:r>
          </a:p>
          <a:p>
            <a:pPr lvl="1" algn="just"/>
            <a:r>
              <a:rPr lang="es-MX" b="1" dirty="0" smtClean="0"/>
              <a:t>B) Escoja una unidad sin dirección hidráulica (</a:t>
            </a:r>
            <a:r>
              <a:rPr lang="es-MX" b="1" dirty="0">
                <a:solidFill>
                  <a:schemeClr val="accent4">
                    <a:lumMod val="60000"/>
                    <a:lumOff val="40000"/>
                  </a:schemeClr>
                </a:solidFill>
              </a:rPr>
              <a:t>(Automóvil </a:t>
            </a:r>
            <a:r>
              <a:rPr lang="es-MX" b="1" dirty="0" smtClean="0">
                <a:solidFill>
                  <a:schemeClr val="accent4">
                    <a:lumMod val="60000"/>
                    <a:lumOff val="40000"/>
                  </a:schemeClr>
                </a:solidFill>
              </a:rPr>
              <a:t>2, automóvil 4, </a:t>
            </a:r>
            <a:r>
              <a:rPr lang="es-MX" b="1" dirty="0">
                <a:solidFill>
                  <a:schemeClr val="accent4">
                    <a:lumMod val="60000"/>
                    <a:lumOff val="40000"/>
                  </a:schemeClr>
                </a:solidFill>
              </a:rPr>
              <a:t>Automóvil </a:t>
            </a:r>
            <a:r>
              <a:rPr lang="es-MX" b="1" dirty="0" smtClean="0">
                <a:solidFill>
                  <a:schemeClr val="accent4">
                    <a:lumMod val="60000"/>
                    <a:lumOff val="40000"/>
                  </a:schemeClr>
                </a:solidFill>
              </a:rPr>
              <a:t>5, </a:t>
            </a:r>
            <a:r>
              <a:rPr lang="es-MX" b="1" dirty="0">
                <a:solidFill>
                  <a:schemeClr val="accent4">
                    <a:lumMod val="60000"/>
                    <a:lumOff val="40000"/>
                  </a:schemeClr>
                </a:solidFill>
              </a:rPr>
              <a:t>automóvil </a:t>
            </a:r>
            <a:r>
              <a:rPr lang="es-MX" b="1" dirty="0" smtClean="0">
                <a:solidFill>
                  <a:schemeClr val="accent4">
                    <a:lumMod val="60000"/>
                    <a:lumOff val="40000"/>
                  </a:schemeClr>
                </a:solidFill>
              </a:rPr>
              <a:t>7)</a:t>
            </a:r>
            <a:endParaRPr lang="es-MX" b="1" dirty="0" smtClean="0"/>
          </a:p>
          <a:p>
            <a:pPr lvl="1" algn="just"/>
            <a:r>
              <a:rPr lang="es-MX" b="1" dirty="0" smtClean="0"/>
              <a:t>C) Escoja un vehículo con asientos de cubo</a:t>
            </a:r>
            <a:r>
              <a:rPr lang="es-MX" b="1" dirty="0">
                <a:solidFill>
                  <a:schemeClr val="accent4">
                    <a:lumMod val="60000"/>
                    <a:lumOff val="40000"/>
                  </a:schemeClr>
                </a:solidFill>
              </a:rPr>
              <a:t> </a:t>
            </a:r>
            <a:r>
              <a:rPr lang="es-MX" b="1" dirty="0" smtClean="0">
                <a:solidFill>
                  <a:schemeClr val="accent4">
                    <a:lumMod val="60000"/>
                    <a:lumOff val="40000"/>
                  </a:schemeClr>
                </a:solidFill>
              </a:rPr>
              <a:t>( </a:t>
            </a:r>
            <a:r>
              <a:rPr lang="es-MX" b="1" dirty="0">
                <a:solidFill>
                  <a:schemeClr val="accent4">
                    <a:lumMod val="60000"/>
                    <a:lumOff val="40000"/>
                  </a:schemeClr>
                </a:solidFill>
              </a:rPr>
              <a:t>Automóvil </a:t>
            </a:r>
            <a:r>
              <a:rPr lang="es-MX" b="1" dirty="0" smtClean="0">
                <a:solidFill>
                  <a:schemeClr val="accent4">
                    <a:lumMod val="60000"/>
                    <a:lumOff val="40000"/>
                  </a:schemeClr>
                </a:solidFill>
              </a:rPr>
              <a:t>1, </a:t>
            </a:r>
            <a:r>
              <a:rPr lang="es-MX" b="1" dirty="0">
                <a:solidFill>
                  <a:schemeClr val="accent4">
                    <a:lumMod val="60000"/>
                    <a:lumOff val="40000"/>
                  </a:schemeClr>
                </a:solidFill>
              </a:rPr>
              <a:t>automóvil 8)</a:t>
            </a:r>
            <a:endParaRPr lang="es-MX" b="1" dirty="0" smtClean="0"/>
          </a:p>
          <a:p>
            <a:pPr lvl="1" algn="just"/>
            <a:r>
              <a:rPr lang="es-MX" b="1" dirty="0" smtClean="0"/>
              <a:t>D) Escoja un automóvil que tenga dos o tres años de uso </a:t>
            </a:r>
            <a:r>
              <a:rPr lang="es-MX" b="1" dirty="0">
                <a:solidFill>
                  <a:schemeClr val="accent4">
                    <a:lumMod val="60000"/>
                    <a:lumOff val="40000"/>
                  </a:schemeClr>
                </a:solidFill>
              </a:rPr>
              <a:t>(Automóvil </a:t>
            </a:r>
            <a:r>
              <a:rPr lang="es-MX" b="1" dirty="0" smtClean="0">
                <a:solidFill>
                  <a:schemeClr val="accent4">
                    <a:lumMod val="60000"/>
                    <a:lumOff val="40000"/>
                  </a:schemeClr>
                </a:solidFill>
              </a:rPr>
              <a:t>3, automóvil 4, </a:t>
            </a:r>
            <a:r>
              <a:rPr lang="es-MX" b="1" dirty="0">
                <a:solidFill>
                  <a:schemeClr val="accent4">
                    <a:lumMod val="60000"/>
                    <a:lumOff val="40000"/>
                  </a:schemeClr>
                </a:solidFill>
              </a:rPr>
              <a:t>Automóvil 7, automóvil 8)</a:t>
            </a:r>
            <a:endParaRPr lang="es-MX" b="1" dirty="0"/>
          </a:p>
        </p:txBody>
      </p:sp>
    </p:spTree>
    <p:extLst>
      <p:ext uri="{BB962C8B-B14F-4D97-AF65-F5344CB8AC3E}">
        <p14:creationId xmlns:p14="http://schemas.microsoft.com/office/powerpoint/2010/main" val="3290049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332656"/>
            <a:ext cx="2577480" cy="864096"/>
          </a:xfrm>
        </p:spPr>
        <p:txBody>
          <a:bodyPr>
            <a:normAutofit fontScale="90000"/>
          </a:bodyPr>
          <a:lstStyle/>
          <a:p>
            <a:r>
              <a:rPr lang="es-MX" b="1" dirty="0" smtClean="0"/>
              <a:t>Ejercicio 4</a:t>
            </a:r>
            <a:endParaRPr lang="es-MX" b="1" dirty="0"/>
          </a:p>
        </p:txBody>
      </p:sp>
      <p:sp>
        <p:nvSpPr>
          <p:cNvPr id="3" name="2 Marcador de contenido"/>
          <p:cNvSpPr>
            <a:spLocks noGrp="1"/>
          </p:cNvSpPr>
          <p:nvPr>
            <p:ph idx="1"/>
          </p:nvPr>
        </p:nvSpPr>
        <p:spPr>
          <a:xfrm>
            <a:off x="179512" y="1340768"/>
            <a:ext cx="8712968" cy="5184576"/>
          </a:xfrm>
        </p:spPr>
        <p:txBody>
          <a:bodyPr/>
          <a:lstStyle/>
          <a:p>
            <a:r>
              <a:rPr lang="es-MX" b="1" dirty="0" smtClean="0"/>
              <a:t>Se lanza una moneda al aire una vez. Entonces si cae cara, se tira un dado una vez; si cae cruz, el dado se tira dos veces. Utilice la notación en la que (H,2), por ejemplo, denota el evento de que la moneda cae cara y entonces el dado cae en 2, y (T,2,1) denota el evento de que la moneda cae cruz y el dado se tira dos veces seguidas. Para enumerar:</a:t>
            </a:r>
          </a:p>
          <a:p>
            <a:pPr lvl="1"/>
            <a:r>
              <a:rPr lang="es-MX" b="1" dirty="0" smtClean="0"/>
              <a:t>A) Los elementos del espacio </a:t>
            </a:r>
            <a:r>
              <a:rPr lang="es-MX" b="1" dirty="0" err="1" smtClean="0"/>
              <a:t>muestral</a:t>
            </a:r>
            <a:endParaRPr lang="es-MX" b="1" dirty="0" smtClean="0"/>
          </a:p>
          <a:p>
            <a:pPr lvl="1"/>
            <a:r>
              <a:rPr lang="es-MX" b="1" dirty="0" smtClean="0"/>
              <a:t>B) Los elementos de S que corresponden al evento A de que caiga exactamente una cara</a:t>
            </a:r>
          </a:p>
          <a:p>
            <a:pPr lvl="1"/>
            <a:r>
              <a:rPr lang="es-MX" b="1" dirty="0" smtClean="0"/>
              <a:t>C) Los elementos de S que corresponden al evento B de que caiga un número mayor que 4</a:t>
            </a:r>
            <a:endParaRPr lang="es-MX" b="1" dirty="0"/>
          </a:p>
        </p:txBody>
      </p:sp>
    </p:spTree>
    <p:extLst>
      <p:ext uri="{BB962C8B-B14F-4D97-AF65-F5344CB8AC3E}">
        <p14:creationId xmlns:p14="http://schemas.microsoft.com/office/powerpoint/2010/main" val="469310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332656"/>
            <a:ext cx="2577480" cy="864096"/>
          </a:xfrm>
        </p:spPr>
        <p:txBody>
          <a:bodyPr>
            <a:normAutofit fontScale="90000"/>
          </a:bodyPr>
          <a:lstStyle/>
          <a:p>
            <a:r>
              <a:rPr lang="es-MX" b="1" dirty="0" smtClean="0"/>
              <a:t>Ejercicio 4</a:t>
            </a:r>
            <a:endParaRPr lang="es-MX" b="1" dirty="0"/>
          </a:p>
        </p:txBody>
      </p:sp>
      <p:sp>
        <p:nvSpPr>
          <p:cNvPr id="3" name="2 Marcador de contenido"/>
          <p:cNvSpPr>
            <a:spLocks noGrp="1"/>
          </p:cNvSpPr>
          <p:nvPr>
            <p:ph idx="1"/>
          </p:nvPr>
        </p:nvSpPr>
        <p:spPr>
          <a:xfrm>
            <a:off x="179512" y="1340768"/>
            <a:ext cx="8712968" cy="5184576"/>
          </a:xfrm>
        </p:spPr>
        <p:txBody>
          <a:bodyPr/>
          <a:lstStyle/>
          <a:p>
            <a:pPr lvl="1"/>
            <a:r>
              <a:rPr lang="es-MX" b="1" dirty="0" smtClean="0"/>
              <a:t>A</a:t>
            </a:r>
            <a:r>
              <a:rPr lang="es-MX" b="1" dirty="0" smtClean="0"/>
              <a:t>) Los elementos del espacio </a:t>
            </a:r>
            <a:r>
              <a:rPr lang="es-MX" b="1" dirty="0" err="1" smtClean="0"/>
              <a:t>muestral</a:t>
            </a:r>
            <a:r>
              <a:rPr lang="es-MX" b="1" dirty="0" smtClean="0"/>
              <a:t>: </a:t>
            </a:r>
          </a:p>
          <a:p>
            <a:pPr lvl="1"/>
            <a:r>
              <a:rPr lang="es-MX" b="1" dirty="0" err="1" smtClean="0">
                <a:solidFill>
                  <a:schemeClr val="accent4">
                    <a:lumMod val="60000"/>
                    <a:lumOff val="40000"/>
                  </a:schemeClr>
                </a:solidFill>
              </a:rPr>
              <a:t>AuB</a:t>
            </a:r>
            <a:r>
              <a:rPr lang="es-MX" b="1" dirty="0" smtClean="0">
                <a:solidFill>
                  <a:schemeClr val="accent4">
                    <a:lumMod val="60000"/>
                    <a:lumOff val="40000"/>
                  </a:schemeClr>
                </a:solidFill>
              </a:rPr>
              <a:t>= (H,1</a:t>
            </a:r>
            <a:r>
              <a:rPr lang="es-MX" b="1" dirty="0">
                <a:solidFill>
                  <a:schemeClr val="accent4">
                    <a:lumMod val="60000"/>
                    <a:lumOff val="40000"/>
                  </a:schemeClr>
                </a:solidFill>
              </a:rPr>
              <a:t>),(H,2),(H,3</a:t>
            </a:r>
            <a:r>
              <a:rPr lang="es-MX" b="1" dirty="0" smtClean="0">
                <a:solidFill>
                  <a:schemeClr val="accent4">
                    <a:lumMod val="60000"/>
                    <a:lumOff val="40000"/>
                  </a:schemeClr>
                </a:solidFill>
              </a:rPr>
              <a:t>),(T,1,1</a:t>
            </a:r>
            <a:r>
              <a:rPr lang="es-MX" b="1" dirty="0">
                <a:solidFill>
                  <a:schemeClr val="accent4">
                    <a:lumMod val="60000"/>
                    <a:lumOff val="40000"/>
                  </a:schemeClr>
                </a:solidFill>
              </a:rPr>
              <a:t>),(</a:t>
            </a:r>
            <a:r>
              <a:rPr lang="es-MX" b="1" dirty="0" smtClean="0">
                <a:solidFill>
                  <a:schemeClr val="accent4">
                    <a:lumMod val="60000"/>
                    <a:lumOff val="40000"/>
                  </a:schemeClr>
                </a:solidFill>
              </a:rPr>
              <a:t>T,1,2</a:t>
            </a:r>
            <a:r>
              <a:rPr lang="es-MX" b="1" dirty="0">
                <a:solidFill>
                  <a:schemeClr val="accent4">
                    <a:lumMod val="60000"/>
                    <a:lumOff val="40000"/>
                  </a:schemeClr>
                </a:solidFill>
              </a:rPr>
              <a:t>),(</a:t>
            </a:r>
            <a:r>
              <a:rPr lang="es-MX" b="1" dirty="0" smtClean="0">
                <a:solidFill>
                  <a:schemeClr val="accent4">
                    <a:lumMod val="60000"/>
                    <a:lumOff val="40000"/>
                  </a:schemeClr>
                </a:solidFill>
              </a:rPr>
              <a:t>T,1,3),(</a:t>
            </a:r>
            <a:r>
              <a:rPr lang="es-MX" b="1" dirty="0" smtClean="0">
                <a:solidFill>
                  <a:schemeClr val="accent4">
                    <a:lumMod val="60000"/>
                    <a:lumOff val="40000"/>
                  </a:schemeClr>
                </a:solidFill>
              </a:rPr>
              <a:t>T,2,1),(T,2,2),(T,2,3)</a:t>
            </a:r>
            <a:endParaRPr lang="es-MX" b="1" dirty="0" smtClean="0">
              <a:solidFill>
                <a:schemeClr val="accent4">
                  <a:lumMod val="60000"/>
                  <a:lumOff val="40000"/>
                </a:schemeClr>
              </a:solidFill>
            </a:endParaRPr>
          </a:p>
          <a:p>
            <a:pPr lvl="1"/>
            <a:r>
              <a:rPr lang="es-MX" b="1" dirty="0" smtClean="0"/>
              <a:t>B) Los elementos de S que corresponden al evento A de que caiga exactamente una </a:t>
            </a:r>
            <a:r>
              <a:rPr lang="es-MX" b="1" dirty="0" smtClean="0"/>
              <a:t>cara: </a:t>
            </a:r>
            <a:r>
              <a:rPr lang="es-MX" b="1" dirty="0" smtClean="0">
                <a:solidFill>
                  <a:schemeClr val="accent4">
                    <a:lumMod val="60000"/>
                    <a:lumOff val="40000"/>
                  </a:schemeClr>
                </a:solidFill>
              </a:rPr>
              <a:t>(H,1), (H,2),H,3)</a:t>
            </a:r>
            <a:endParaRPr lang="es-MX" b="1" dirty="0" smtClean="0">
              <a:solidFill>
                <a:schemeClr val="accent4">
                  <a:lumMod val="60000"/>
                  <a:lumOff val="40000"/>
                </a:schemeClr>
              </a:solidFill>
            </a:endParaRPr>
          </a:p>
          <a:p>
            <a:pPr lvl="1"/>
            <a:r>
              <a:rPr lang="es-MX" b="1" dirty="0" smtClean="0"/>
              <a:t>C) Los elementos de S que corresponden al evento B de que caiga un número mayor que </a:t>
            </a:r>
            <a:r>
              <a:rPr lang="es-MX" b="1" dirty="0" smtClean="0"/>
              <a:t>4: </a:t>
            </a:r>
            <a:r>
              <a:rPr lang="es-MX" b="1" dirty="0" smtClean="0">
                <a:solidFill>
                  <a:schemeClr val="accent4">
                    <a:lumMod val="60000"/>
                    <a:lumOff val="40000"/>
                  </a:schemeClr>
                </a:solidFill>
              </a:rPr>
              <a:t>p(&lt;4)= 2/6 la probabilidad de que el dado caiga un número mayor que 4 </a:t>
            </a:r>
          </a:p>
          <a:p>
            <a:pPr lvl="1"/>
            <a:endParaRPr lang="es-MX" b="1" dirty="0"/>
          </a:p>
        </p:txBody>
      </p:sp>
      <p:sp>
        <p:nvSpPr>
          <p:cNvPr id="4" name="Llaves 3"/>
          <p:cNvSpPr/>
          <p:nvPr/>
        </p:nvSpPr>
        <p:spPr>
          <a:xfrm>
            <a:off x="539552" y="1700808"/>
            <a:ext cx="6192688" cy="36004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Tree>
    <p:extLst>
      <p:ext uri="{BB962C8B-B14F-4D97-AF65-F5344CB8AC3E}">
        <p14:creationId xmlns:p14="http://schemas.microsoft.com/office/powerpoint/2010/main" val="1647147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smtClean="0"/>
              <a:t>Reporte de Lectura: Capítulo 8, Selección de Muestra</a:t>
            </a:r>
            <a:endParaRPr lang="es-MX" dirty="0"/>
          </a:p>
        </p:txBody>
      </p:sp>
      <p:sp>
        <p:nvSpPr>
          <p:cNvPr id="3" name="CuadroTexto 2"/>
          <p:cNvSpPr txBox="1"/>
          <p:nvPr/>
        </p:nvSpPr>
        <p:spPr>
          <a:xfrm>
            <a:off x="1043608" y="3356992"/>
            <a:ext cx="7056784" cy="1815882"/>
          </a:xfrm>
          <a:prstGeom prst="rect">
            <a:avLst/>
          </a:prstGeom>
          <a:noFill/>
        </p:spPr>
        <p:txBody>
          <a:bodyPr wrap="square" rtlCol="0">
            <a:spAutoFit/>
          </a:bodyPr>
          <a:lstStyle/>
          <a:p>
            <a:pPr marL="285750" indent="-285750">
              <a:buFont typeface="Arial" panose="020B0604020202020204" pitchFamily="34" charset="0"/>
              <a:buChar char="•"/>
            </a:pPr>
            <a:r>
              <a:rPr lang="es-MX" sz="2800" dirty="0" smtClean="0"/>
              <a:t>Definición de muestra</a:t>
            </a:r>
          </a:p>
          <a:p>
            <a:pPr marL="285750" indent="-285750">
              <a:buFont typeface="Arial" panose="020B0604020202020204" pitchFamily="34" charset="0"/>
              <a:buChar char="•"/>
            </a:pPr>
            <a:r>
              <a:rPr lang="es-MX" sz="2800" dirty="0" smtClean="0"/>
              <a:t>Población o Universo</a:t>
            </a:r>
          </a:p>
          <a:p>
            <a:pPr marL="285750" indent="-285750">
              <a:buFont typeface="Arial" panose="020B0604020202020204" pitchFamily="34" charset="0"/>
              <a:buChar char="•"/>
            </a:pPr>
            <a:r>
              <a:rPr lang="es-MX" sz="2800" dirty="0" smtClean="0"/>
              <a:t>Tamaño de la muestra</a:t>
            </a:r>
          </a:p>
          <a:p>
            <a:pPr marL="285750" indent="-285750">
              <a:buFont typeface="Arial" panose="020B0604020202020204" pitchFamily="34" charset="0"/>
              <a:buChar char="•"/>
            </a:pPr>
            <a:r>
              <a:rPr lang="es-MX" sz="2800" dirty="0" smtClean="0"/>
              <a:t>Procedimiento de selección</a:t>
            </a:r>
            <a:endParaRPr lang="es-MX" sz="2800" dirty="0"/>
          </a:p>
        </p:txBody>
      </p:sp>
    </p:spTree>
    <p:extLst>
      <p:ext uri="{BB962C8B-B14F-4D97-AF65-F5344CB8AC3E}">
        <p14:creationId xmlns:p14="http://schemas.microsoft.com/office/powerpoint/2010/main" val="3993386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a">
  <a:themeElements>
    <a:clrScheme name="Perspectiva">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Clásico de Offic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a">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409</TotalTime>
  <Words>1393</Words>
  <Application>Microsoft Office PowerPoint</Application>
  <PresentationFormat>Presentación en pantalla (4:3)</PresentationFormat>
  <Paragraphs>80</Paragraphs>
  <Slides>13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Wingdings</vt:lpstr>
      <vt:lpstr>Perspectiva</vt:lpstr>
      <vt:lpstr>Ejercicios: Diagramas Venn</vt:lpstr>
      <vt:lpstr>Ejercicio 1</vt:lpstr>
      <vt:lpstr>Ejercicio 1</vt:lpstr>
      <vt:lpstr>Ejercicio 2</vt:lpstr>
      <vt:lpstr>Ejercicio 3</vt:lpstr>
      <vt:lpstr>Ejercicio 3</vt:lpstr>
      <vt:lpstr>Ejercicio 4</vt:lpstr>
      <vt:lpstr>Ejercicio 4</vt:lpstr>
      <vt:lpstr>Reporte de Lectura: Capítulo 8, Selección de Muestra</vt:lpstr>
      <vt:lpstr>Definición de muestra</vt:lpstr>
      <vt:lpstr>Población o Universo.</vt:lpstr>
      <vt:lpstr>Tamaño de la muestra.</vt:lpstr>
      <vt:lpstr>Procedimiento de selección.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Ejercicios: Estadística Descriptiva</dc:title>
  <dc:creator>Enrique</dc:creator>
  <cp:lastModifiedBy>Sandra Luz Carvajal Magaña</cp:lastModifiedBy>
  <cp:revision>37</cp:revision>
  <dcterms:created xsi:type="dcterms:W3CDTF">2015-09-17T22:20:46Z</dcterms:created>
  <dcterms:modified xsi:type="dcterms:W3CDTF">2016-02-19T02:56:29Z</dcterms:modified>
</cp:coreProperties>
</file>