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3" r:id="rId3"/>
    <p:sldId id="264" r:id="rId4"/>
    <p:sldId id="265" r:id="rId5"/>
    <p:sldId id="261" r:id="rId6"/>
    <p:sldId id="267" r:id="rId7"/>
    <p:sldId id="275" r:id="rId8"/>
    <p:sldId id="268" r:id="rId9"/>
    <p:sldId id="269" r:id="rId10"/>
    <p:sldId id="270" r:id="rId11"/>
    <p:sldId id="271" r:id="rId12"/>
    <p:sldId id="272" r:id="rId13"/>
    <p:sldId id="274" r:id="rId14"/>
    <p:sldId id="273" r:id="rId15"/>
    <p:sldId id="276" r:id="rId1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8CC67-F0B7-4056-B3A8-831905DF43A6}" type="datetimeFigureOut">
              <a:rPr lang="es-ES"/>
              <a:t>23/02/2016</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E515B-88FA-48ED-A7D7-9807D352E0F9}" type="slidenum">
              <a:rPr lang="es-ES"/>
              <a:t>‹Nº›</a:t>
            </a:fld>
            <a:endParaRPr lang="es-ES"/>
          </a:p>
        </p:txBody>
      </p:sp>
    </p:spTree>
    <p:extLst>
      <p:ext uri="{BB962C8B-B14F-4D97-AF65-F5344CB8AC3E}">
        <p14:creationId xmlns:p14="http://schemas.microsoft.com/office/powerpoint/2010/main" val="3967211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04E515B-88FA-48ED-A7D7-9807D352E0F9}" type="slidenum">
              <a:rPr lang="es-ES"/>
              <a:t>1</a:t>
            </a:fld>
            <a:endParaRPr lang="es-ES"/>
          </a:p>
        </p:txBody>
      </p:sp>
    </p:spTree>
    <p:extLst>
      <p:ext uri="{BB962C8B-B14F-4D97-AF65-F5344CB8AC3E}">
        <p14:creationId xmlns:p14="http://schemas.microsoft.com/office/powerpoint/2010/main" val="706109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04E515B-88FA-48ED-A7D7-9807D352E0F9}" type="slidenum">
              <a:rPr lang="es-ES"/>
              <a:t>2</a:t>
            </a:fld>
            <a:endParaRPr lang="es-ES"/>
          </a:p>
        </p:txBody>
      </p:sp>
    </p:spTree>
    <p:extLst>
      <p:ext uri="{BB962C8B-B14F-4D97-AF65-F5344CB8AC3E}">
        <p14:creationId xmlns:p14="http://schemas.microsoft.com/office/powerpoint/2010/main" val="391380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04E515B-88FA-48ED-A7D7-9807D352E0F9}" type="slidenum">
              <a:rPr lang="es-ES"/>
              <a:t>3</a:t>
            </a:fld>
            <a:endParaRPr lang="es-ES"/>
          </a:p>
        </p:txBody>
      </p:sp>
    </p:spTree>
    <p:extLst>
      <p:ext uri="{BB962C8B-B14F-4D97-AF65-F5344CB8AC3E}">
        <p14:creationId xmlns:p14="http://schemas.microsoft.com/office/powerpoint/2010/main" val="2471794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04E515B-88FA-48ED-A7D7-9807D352E0F9}" type="slidenum">
              <a:rPr lang="es-ES"/>
              <a:t>4</a:t>
            </a:fld>
            <a:endParaRPr lang="es-ES"/>
          </a:p>
        </p:txBody>
      </p:sp>
    </p:spTree>
    <p:extLst>
      <p:ext uri="{BB962C8B-B14F-4D97-AF65-F5344CB8AC3E}">
        <p14:creationId xmlns:p14="http://schemas.microsoft.com/office/powerpoint/2010/main" val="46023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04E515B-88FA-48ED-A7D7-9807D352E0F9}" type="slidenum">
              <a:rPr lang="es-ES"/>
              <a:t>5</a:t>
            </a:fld>
            <a:endParaRPr lang="es-ES"/>
          </a:p>
        </p:txBody>
      </p:sp>
    </p:spTree>
    <p:extLst>
      <p:ext uri="{BB962C8B-B14F-4D97-AF65-F5344CB8AC3E}">
        <p14:creationId xmlns:p14="http://schemas.microsoft.com/office/powerpoint/2010/main" val="366437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04E515B-88FA-48ED-A7D7-9807D352E0F9}" type="slidenum">
              <a:rPr lang="es-ES"/>
              <a:t>6</a:t>
            </a:fld>
            <a:endParaRPr lang="es-ES"/>
          </a:p>
        </p:txBody>
      </p:sp>
    </p:spTree>
    <p:extLst>
      <p:ext uri="{BB962C8B-B14F-4D97-AF65-F5344CB8AC3E}">
        <p14:creationId xmlns:p14="http://schemas.microsoft.com/office/powerpoint/2010/main" val="934796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04E515B-88FA-48ED-A7D7-9807D352E0F9}" type="slidenum">
              <a:rPr lang="es-ES"/>
              <a:t>7</a:t>
            </a:fld>
            <a:endParaRPr lang="es-ES"/>
          </a:p>
        </p:txBody>
      </p:sp>
    </p:spTree>
    <p:extLst>
      <p:ext uri="{BB962C8B-B14F-4D97-AF65-F5344CB8AC3E}">
        <p14:creationId xmlns:p14="http://schemas.microsoft.com/office/powerpoint/2010/main" val="160332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F931F5E7-1DAE-4716-8D92-A3EF122F2EC8}" type="datetimeFigureOut">
              <a:rPr lang="es-MX" smtClean="0"/>
              <a:t>23/02/2016</a:t>
            </a:fld>
            <a:endParaRPr lang="es-MX"/>
          </a:p>
        </p:txBody>
      </p:sp>
      <p:sp>
        <p:nvSpPr>
          <p:cNvPr id="8" name="Slide Number Placeholder 7"/>
          <p:cNvSpPr>
            <a:spLocks noGrp="1"/>
          </p:cNvSpPr>
          <p:nvPr>
            <p:ph type="sldNum" sz="quarter" idx="11"/>
          </p:nvPr>
        </p:nvSpPr>
        <p:spPr/>
        <p:txBody>
          <a:bodyPr/>
          <a:lstStyle/>
          <a:p>
            <a:fld id="{9C955A1E-70C9-4476-9559-E506BCDD8482}"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931F5E7-1DAE-4716-8D92-A3EF122F2EC8}" type="datetimeFigureOut">
              <a:rPr lang="es-MX" smtClean="0"/>
              <a:t>23/02/2016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931F5E7-1DAE-4716-8D92-A3EF122F2EC8}" type="datetimeFigureOut">
              <a:rPr lang="es-MX" smtClean="0"/>
              <a:t>23/02/2016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931F5E7-1DAE-4716-8D92-A3EF122F2EC8}" type="datetimeFigureOut">
              <a:rPr lang="es-MX" smtClean="0"/>
              <a:t>23/02/2016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931F5E7-1DAE-4716-8D92-A3EF122F2EC8}" type="datetimeFigureOut">
              <a:rPr lang="es-MX" smtClean="0"/>
              <a:t>23/02/2016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931F5E7-1DAE-4716-8D92-A3EF122F2EC8}" type="datetimeFigureOut">
              <a:rPr lang="es-MX" smtClean="0"/>
              <a:t>23/02/2016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‹Nº›</a:t>
            </a:fld>
            <a:endParaRPr lang="es-MX"/>
          </a:p>
        </p:txBody>
      </p:sp>
      <p:sp>
        <p:nvSpPr>
          <p:cNvPr id="9" name="Title 8"/>
          <p:cNvSpPr>
            <a:spLocks noGrp="1"/>
          </p:cNvSpPr>
          <p:nvPr>
            <p:ph type="title"/>
          </p:nvPr>
        </p:nvSpPr>
        <p:spPr>
          <a:xfrm>
            <a:off x="914400" y="1544715"/>
            <a:ext cx="7315200" cy="1154097"/>
          </a:xfrm>
        </p:spPr>
        <p:txBody>
          <a:bodyPr/>
          <a:lstStyle/>
          <a:p>
            <a:r>
              <a:rPr lang="es-ES"/>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F931F5E7-1DAE-4716-8D92-A3EF122F2EC8}" type="datetimeFigureOut">
              <a:rPr lang="es-MX" smtClean="0"/>
              <a:t>23/02/2016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C955A1E-70C9-4476-9559-E506BCDD8482}" type="slidenum">
              <a:rPr lang="es-MX" smtClean="0"/>
              <a:t>‹Nº›</a:t>
            </a:fld>
            <a:endParaRPr lang="es-MX"/>
          </a:p>
        </p:txBody>
      </p:sp>
      <p:sp>
        <p:nvSpPr>
          <p:cNvPr id="10" name="Title 9"/>
          <p:cNvSpPr>
            <a:spLocks noGrp="1"/>
          </p:cNvSpPr>
          <p:nvPr>
            <p:ph type="title"/>
          </p:nvPr>
        </p:nvSpPr>
        <p:spPr>
          <a:xfrm>
            <a:off x="914400" y="1544715"/>
            <a:ext cx="7315200" cy="1154097"/>
          </a:xfrm>
        </p:spPr>
        <p:txBody>
          <a:bodyPr/>
          <a:lstStyle/>
          <a:p>
            <a:r>
              <a:rPr lang="es-ES"/>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F931F5E7-1DAE-4716-8D92-A3EF122F2EC8}" type="datetimeFigureOut">
              <a:rPr lang="es-MX" smtClean="0"/>
              <a:t>23/02/2016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1F5E7-1DAE-4716-8D92-A3EF122F2EC8}" type="datetimeFigureOut">
              <a:rPr lang="es-MX" smtClean="0"/>
              <a:t>23/02/2016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931F5E7-1DAE-4716-8D92-A3EF122F2EC8}" type="datetimeFigureOut">
              <a:rPr lang="es-MX" smtClean="0"/>
              <a:t>23/02/2016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931F5E7-1DAE-4716-8D92-A3EF122F2EC8}" type="datetimeFigureOut">
              <a:rPr lang="es-MX" smtClean="0"/>
              <a:t>23/02/2016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931F5E7-1DAE-4716-8D92-A3EF122F2EC8}" type="datetimeFigureOut">
              <a:rPr lang="es-MX" smtClean="0"/>
              <a:t>23/02/2016</a:t>
            </a:fld>
            <a:endParaRPr lang="es-MX"/>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9C955A1E-70C9-4476-9559-E506BCDD8482}" type="slidenum">
              <a:rPr lang="es-MX" smtClean="0"/>
              <a:t>‹Nº›</a:t>
            </a:fld>
            <a:endParaRPr lang="es-MX"/>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MX"/>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Error%20est&#225;ndar.doc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20688"/>
            <a:ext cx="7315200" cy="2595025"/>
          </a:xfrm>
        </p:spPr>
        <p:txBody>
          <a:bodyPr/>
          <a:lstStyle/>
          <a:p>
            <a:r>
              <a:rPr lang="es-MX" b="1" dirty="0"/>
              <a:t>Ejercicios: Estadística Descriptiva</a:t>
            </a:r>
          </a:p>
        </p:txBody>
      </p:sp>
      <p:sp>
        <p:nvSpPr>
          <p:cNvPr id="3" name="2 Subtítulo"/>
          <p:cNvSpPr>
            <a:spLocks noGrp="1"/>
          </p:cNvSpPr>
          <p:nvPr>
            <p:ph type="subTitle" idx="1"/>
          </p:nvPr>
        </p:nvSpPr>
        <p:spPr/>
        <p:txBody>
          <a:bodyPr>
            <a:normAutofit/>
          </a:bodyPr>
          <a:lstStyle/>
          <a:p>
            <a:r>
              <a:rPr lang="es-MX" dirty="0" smtClean="0"/>
              <a:t>Febrero 23, 2016</a:t>
            </a:r>
          </a:p>
          <a:p>
            <a:r>
              <a:rPr lang="es-MX" dirty="0" smtClean="0"/>
              <a:t>Sandra Luz Carvajal Magaña</a:t>
            </a:r>
          </a:p>
          <a:p>
            <a:endParaRPr lang="es-MX" dirty="0"/>
          </a:p>
        </p:txBody>
      </p:sp>
    </p:spTree>
    <p:extLst>
      <p:ext uri="{BB962C8B-B14F-4D97-AF65-F5344CB8AC3E}">
        <p14:creationId xmlns:p14="http://schemas.microsoft.com/office/powerpoint/2010/main" val="2109033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9592" y="762882"/>
            <a:ext cx="7315200" cy="1154097"/>
          </a:xfrm>
        </p:spPr>
        <p:txBody>
          <a:bodyPr>
            <a:normAutofit fontScale="90000"/>
          </a:bodyPr>
          <a:lstStyle/>
          <a:p>
            <a:r>
              <a:rPr lang="es-MX" dirty="0"/>
              <a:t>Procedimiento para analizar cuantitativamente los datos</a:t>
            </a:r>
            <a:br>
              <a:rPr lang="es-MX" dirty="0"/>
            </a:br>
            <a:endParaRPr lang="es-MX" dirty="0"/>
          </a:p>
        </p:txBody>
      </p:sp>
      <p:sp>
        <p:nvSpPr>
          <p:cNvPr id="3" name="CuadroTexto 2"/>
          <p:cNvSpPr txBox="1"/>
          <p:nvPr/>
        </p:nvSpPr>
        <p:spPr>
          <a:xfrm>
            <a:off x="899592" y="1916832"/>
            <a:ext cx="7704856" cy="4893647"/>
          </a:xfrm>
          <a:prstGeom prst="rect">
            <a:avLst/>
          </a:prstGeom>
          <a:noFill/>
        </p:spPr>
        <p:txBody>
          <a:bodyPr wrap="square" rtlCol="0">
            <a:spAutoFit/>
          </a:bodyPr>
          <a:lstStyle/>
          <a:p>
            <a:pPr marL="514350" indent="-514350">
              <a:buFont typeface="+mj-lt"/>
              <a:buAutoNum type="arabicPeriod"/>
            </a:pPr>
            <a:r>
              <a:rPr lang="es-MX" sz="2400" dirty="0" smtClean="0"/>
              <a:t>Seleccionar un programa estadístico para analizar los datos y ejecutarlo.</a:t>
            </a:r>
          </a:p>
          <a:p>
            <a:pPr marL="514350" indent="-514350">
              <a:buFont typeface="+mj-lt"/>
              <a:buAutoNum type="arabicPeriod"/>
            </a:pPr>
            <a:r>
              <a:rPr lang="es-MX" sz="2400" dirty="0" smtClean="0"/>
              <a:t>Explorar </a:t>
            </a:r>
            <a:r>
              <a:rPr lang="es-MX" sz="2400" dirty="0"/>
              <a:t>los datos: </a:t>
            </a:r>
            <a:r>
              <a:rPr lang="es-MX" sz="2400" dirty="0" smtClean="0"/>
              <a:t>a) </a:t>
            </a:r>
            <a:r>
              <a:rPr lang="es-MX" sz="2400" dirty="0"/>
              <a:t>Analizar descriptivamente los datos por variable. b) Visualizar los datos por variable. </a:t>
            </a:r>
          </a:p>
          <a:p>
            <a:pPr marL="514350" indent="-514350">
              <a:buFont typeface="+mj-lt"/>
              <a:buAutoNum type="arabicPeriod"/>
            </a:pPr>
            <a:r>
              <a:rPr lang="es-MX" sz="2400" dirty="0"/>
              <a:t>Evaluar la confiabilidad y validez logradas por el instrumento de </a:t>
            </a:r>
            <a:r>
              <a:rPr lang="es-MX" sz="2400" dirty="0" smtClean="0"/>
              <a:t>medición</a:t>
            </a:r>
          </a:p>
          <a:p>
            <a:pPr marL="514350" indent="-514350">
              <a:buFont typeface="+mj-lt"/>
              <a:buAutoNum type="arabicPeriod"/>
            </a:pPr>
            <a:r>
              <a:rPr lang="es-MX" sz="2400" dirty="0"/>
              <a:t>Analizar mediante pruebas estadísticas las hipótesis planteadas (análisis estadístico inferencial). </a:t>
            </a:r>
          </a:p>
          <a:p>
            <a:pPr marL="514350" indent="-514350">
              <a:buFont typeface="+mj-lt"/>
              <a:buAutoNum type="arabicPeriod"/>
            </a:pPr>
            <a:r>
              <a:rPr lang="es-MX" sz="2400" dirty="0"/>
              <a:t>Realizar análisis </a:t>
            </a:r>
            <a:r>
              <a:rPr lang="es-MX" sz="2400" dirty="0" smtClean="0"/>
              <a:t>adicionales, si fuera necesario</a:t>
            </a:r>
            <a:endParaRPr lang="es-MX" sz="2400" dirty="0"/>
          </a:p>
          <a:p>
            <a:pPr marL="514350" indent="-514350">
              <a:buFont typeface="+mj-lt"/>
              <a:buAutoNum type="arabicPeriod"/>
            </a:pPr>
            <a:r>
              <a:rPr lang="es-MX" sz="2400" dirty="0"/>
              <a:t>Preparar los resultados para presentarlos (tablas, gráficas, cuadros, etcétera). </a:t>
            </a:r>
            <a:endParaRPr lang="es-MX" sz="2400" dirty="0" smtClean="0"/>
          </a:p>
        </p:txBody>
      </p:sp>
    </p:spTree>
    <p:extLst>
      <p:ext uri="{BB962C8B-B14F-4D97-AF65-F5344CB8AC3E}">
        <p14:creationId xmlns:p14="http://schemas.microsoft.com/office/powerpoint/2010/main" val="25860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9592" y="332656"/>
            <a:ext cx="7315200" cy="1154097"/>
          </a:xfrm>
        </p:spPr>
        <p:txBody>
          <a:bodyPr>
            <a:normAutofit fontScale="90000"/>
          </a:bodyPr>
          <a:lstStyle/>
          <a:p>
            <a:r>
              <a:rPr lang="es-MX" dirty="0" smtClean="0"/>
              <a:t>Principales programas computacionales necesarios</a:t>
            </a:r>
            <a:endParaRPr lang="es-MX" dirty="0"/>
          </a:p>
        </p:txBody>
      </p:sp>
      <p:sp>
        <p:nvSpPr>
          <p:cNvPr id="3" name="CuadroTexto 2"/>
          <p:cNvSpPr txBox="1"/>
          <p:nvPr/>
        </p:nvSpPr>
        <p:spPr>
          <a:xfrm>
            <a:off x="899592" y="1916832"/>
            <a:ext cx="7704856" cy="3539430"/>
          </a:xfrm>
          <a:prstGeom prst="rect">
            <a:avLst/>
          </a:prstGeom>
          <a:noFill/>
        </p:spPr>
        <p:txBody>
          <a:bodyPr wrap="square" rtlCol="0">
            <a:spAutoFit/>
          </a:bodyPr>
          <a:lstStyle/>
          <a:p>
            <a:pPr marL="285750" indent="-285750">
              <a:buFont typeface="Arial" panose="020B0604020202020204" pitchFamily="34" charset="0"/>
              <a:buChar char="•"/>
            </a:pPr>
            <a:r>
              <a:rPr lang="es-MX" sz="3200" dirty="0" err="1"/>
              <a:t>Statistical</a:t>
            </a:r>
            <a:r>
              <a:rPr lang="es-MX" sz="3200" dirty="0"/>
              <a:t> </a:t>
            </a:r>
            <a:r>
              <a:rPr lang="es-MX" sz="3200" dirty="0" err="1"/>
              <a:t>Package</a:t>
            </a:r>
            <a:r>
              <a:rPr lang="es-MX" sz="3200" dirty="0"/>
              <a:t> </a:t>
            </a:r>
            <a:r>
              <a:rPr lang="es-MX" sz="3200" dirty="0" err="1"/>
              <a:t>for</a:t>
            </a:r>
            <a:r>
              <a:rPr lang="es-MX" sz="3200" dirty="0"/>
              <a:t> </a:t>
            </a:r>
            <a:r>
              <a:rPr lang="es-MX" sz="3200" dirty="0" err="1"/>
              <a:t>the</a:t>
            </a:r>
            <a:r>
              <a:rPr lang="es-MX" sz="3200" dirty="0"/>
              <a:t> Social </a:t>
            </a:r>
            <a:r>
              <a:rPr lang="es-MX" sz="3200" dirty="0" err="1"/>
              <a:t>Sciences</a:t>
            </a:r>
            <a:r>
              <a:rPr lang="es-MX" sz="3200" dirty="0"/>
              <a:t> o Paquete Estadístico para las Ciencias Sociales (SPSS®) </a:t>
            </a:r>
            <a:endParaRPr lang="es-MX" sz="3200" dirty="0" smtClean="0"/>
          </a:p>
          <a:p>
            <a:pPr marL="285750" indent="-285750">
              <a:buFont typeface="Arial" panose="020B0604020202020204" pitchFamily="34" charset="0"/>
              <a:buChar char="•"/>
            </a:pPr>
            <a:endParaRPr lang="es-MX" sz="3200" dirty="0" smtClean="0"/>
          </a:p>
          <a:p>
            <a:pPr marL="285750" indent="-285750">
              <a:buFont typeface="Arial" panose="020B0604020202020204" pitchFamily="34" charset="0"/>
              <a:buChar char="•"/>
            </a:pPr>
            <a:r>
              <a:rPr lang="es-MX" sz="3200" dirty="0" err="1"/>
              <a:t>Minitab</a:t>
            </a:r>
            <a:r>
              <a:rPr lang="es-MX" sz="3200" dirty="0"/>
              <a:t>® </a:t>
            </a:r>
            <a:endParaRPr lang="es-MX" sz="3200" dirty="0" smtClean="0"/>
          </a:p>
          <a:p>
            <a:endParaRPr lang="es-MX" sz="3200" dirty="0" smtClean="0"/>
          </a:p>
          <a:p>
            <a:pPr marL="285750" indent="-285750">
              <a:buFont typeface="Arial" panose="020B0604020202020204" pitchFamily="34" charset="0"/>
              <a:buChar char="•"/>
            </a:pPr>
            <a:r>
              <a:rPr lang="es-MX" sz="3200" dirty="0" smtClean="0"/>
              <a:t>SAS (Sistema de Análisis Estadístico)</a:t>
            </a:r>
            <a:endParaRPr lang="es-MX" sz="3200" dirty="0"/>
          </a:p>
        </p:txBody>
      </p:sp>
    </p:spTree>
    <p:extLst>
      <p:ext uri="{BB962C8B-B14F-4D97-AF65-F5344CB8AC3E}">
        <p14:creationId xmlns:p14="http://schemas.microsoft.com/office/powerpoint/2010/main" val="2147556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9592" y="332656"/>
            <a:ext cx="7315200" cy="1154097"/>
          </a:xfrm>
        </p:spPr>
        <p:txBody>
          <a:bodyPr>
            <a:normAutofit fontScale="90000"/>
          </a:bodyPr>
          <a:lstStyle/>
          <a:p>
            <a:r>
              <a:rPr lang="es-MX" dirty="0" smtClean="0"/>
              <a:t>Pruebas estadísticas más utilizadas y sus usos.</a:t>
            </a:r>
            <a:endParaRPr lang="es-MX" dirty="0"/>
          </a:p>
        </p:txBody>
      </p:sp>
      <p:sp>
        <p:nvSpPr>
          <p:cNvPr id="3" name="CuadroTexto 2"/>
          <p:cNvSpPr txBox="1"/>
          <p:nvPr/>
        </p:nvSpPr>
        <p:spPr>
          <a:xfrm>
            <a:off x="899592" y="1916832"/>
            <a:ext cx="7704856" cy="3908762"/>
          </a:xfrm>
          <a:prstGeom prst="rect">
            <a:avLst/>
          </a:prstGeom>
          <a:noFill/>
        </p:spPr>
        <p:txBody>
          <a:bodyPr wrap="square" rtlCol="0">
            <a:spAutoFit/>
          </a:bodyPr>
          <a:lstStyle/>
          <a:p>
            <a:pPr marL="285750" indent="-285750">
              <a:buFont typeface="Arial" panose="020B0604020202020204" pitchFamily="34" charset="0"/>
              <a:buChar char="•"/>
            </a:pPr>
            <a:r>
              <a:rPr lang="es-MX" sz="3200" b="1" dirty="0" smtClean="0"/>
              <a:t>Distribución de frecuencias</a:t>
            </a:r>
            <a:r>
              <a:rPr lang="es-MX" sz="3200" dirty="0" smtClean="0"/>
              <a:t>: Se definen como el conjunto de puntuaciones ordenadas en sus respectivas categorías.</a:t>
            </a:r>
          </a:p>
          <a:p>
            <a:endParaRPr lang="es-MX" sz="2400" dirty="0" smtClean="0"/>
          </a:p>
          <a:p>
            <a:pPr marL="742950" lvl="1" indent="-285750">
              <a:buFont typeface="Arial" panose="020B0604020202020204" pitchFamily="34" charset="0"/>
              <a:buChar char="•"/>
            </a:pPr>
            <a:r>
              <a:rPr lang="es-MX" sz="3200" dirty="0" smtClean="0"/>
              <a:t>Se presenta en histogramas</a:t>
            </a:r>
          </a:p>
          <a:p>
            <a:pPr marL="742950" lvl="1" indent="-285750">
              <a:buFont typeface="Arial" panose="020B0604020202020204" pitchFamily="34" charset="0"/>
              <a:buChar char="•"/>
            </a:pPr>
            <a:r>
              <a:rPr lang="es-MX" sz="3200" dirty="0" smtClean="0"/>
              <a:t>Gráficas</a:t>
            </a:r>
          </a:p>
          <a:p>
            <a:pPr marL="742950" lvl="1" indent="-285750">
              <a:buFont typeface="Arial" panose="020B0604020202020204" pitchFamily="34" charset="0"/>
              <a:buChar char="•"/>
            </a:pPr>
            <a:r>
              <a:rPr lang="es-MX" sz="3200" dirty="0" smtClean="0"/>
              <a:t>Polígono de frecuencia</a:t>
            </a:r>
          </a:p>
        </p:txBody>
      </p:sp>
    </p:spTree>
    <p:extLst>
      <p:ext uri="{BB962C8B-B14F-4D97-AF65-F5344CB8AC3E}">
        <p14:creationId xmlns:p14="http://schemas.microsoft.com/office/powerpoint/2010/main" val="96236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9592" y="332656"/>
            <a:ext cx="7315200" cy="1154097"/>
          </a:xfrm>
        </p:spPr>
        <p:txBody>
          <a:bodyPr>
            <a:normAutofit fontScale="90000"/>
          </a:bodyPr>
          <a:lstStyle/>
          <a:p>
            <a:r>
              <a:rPr lang="es-MX" dirty="0" smtClean="0"/>
              <a:t>Pruebas estadísticas más utilizadas y sus usos</a:t>
            </a:r>
            <a:endParaRPr lang="es-MX" dirty="0"/>
          </a:p>
        </p:txBody>
      </p:sp>
      <p:sp>
        <p:nvSpPr>
          <p:cNvPr id="3" name="CuadroTexto 2"/>
          <p:cNvSpPr txBox="1"/>
          <p:nvPr/>
        </p:nvSpPr>
        <p:spPr>
          <a:xfrm>
            <a:off x="899592" y="1916832"/>
            <a:ext cx="7704856" cy="5016758"/>
          </a:xfrm>
          <a:prstGeom prst="rect">
            <a:avLst/>
          </a:prstGeom>
          <a:noFill/>
        </p:spPr>
        <p:txBody>
          <a:bodyPr wrap="square" rtlCol="0">
            <a:spAutoFit/>
          </a:bodyPr>
          <a:lstStyle/>
          <a:p>
            <a:pPr marL="285750" indent="-285750">
              <a:buFont typeface="Arial" panose="020B0604020202020204" pitchFamily="34" charset="0"/>
              <a:buChar char="•"/>
            </a:pPr>
            <a:r>
              <a:rPr lang="es-MX" sz="3200" b="1" dirty="0" smtClean="0"/>
              <a:t>Medidas </a:t>
            </a:r>
            <a:r>
              <a:rPr lang="es-MX" sz="3200" b="1" dirty="0"/>
              <a:t>de tendencia </a:t>
            </a:r>
            <a:r>
              <a:rPr lang="es-MX" sz="3200" b="1" dirty="0" smtClean="0"/>
              <a:t>central</a:t>
            </a:r>
            <a:r>
              <a:rPr lang="es-MX" sz="3200" dirty="0" smtClean="0"/>
              <a:t>: Son valores medios o centrales de una distribución que sirven para ubicarla dentro de la escala de medición. El nivel de medición de la variable determina cuál es la medida de tendencia central apropiada.</a:t>
            </a:r>
          </a:p>
          <a:p>
            <a:pPr marL="742950" lvl="1" indent="-285750">
              <a:buFont typeface="Arial" panose="020B0604020202020204" pitchFamily="34" charset="0"/>
              <a:buChar char="•"/>
            </a:pPr>
            <a:r>
              <a:rPr lang="es-MX" sz="3200" dirty="0" smtClean="0"/>
              <a:t>Moda</a:t>
            </a:r>
          </a:p>
          <a:p>
            <a:pPr marL="742950" lvl="1" indent="-285750">
              <a:buFont typeface="Arial" panose="020B0604020202020204" pitchFamily="34" charset="0"/>
              <a:buChar char="•"/>
            </a:pPr>
            <a:r>
              <a:rPr lang="es-MX" sz="3200" dirty="0" smtClean="0"/>
              <a:t>Mediana</a:t>
            </a:r>
          </a:p>
          <a:p>
            <a:pPr marL="742950" lvl="1" indent="-285750">
              <a:buFont typeface="Arial" panose="020B0604020202020204" pitchFamily="34" charset="0"/>
              <a:buChar char="•"/>
            </a:pPr>
            <a:r>
              <a:rPr lang="es-MX" sz="3200" dirty="0" smtClean="0"/>
              <a:t>Media</a:t>
            </a:r>
            <a:endParaRPr lang="es-MX" sz="3200" dirty="0"/>
          </a:p>
        </p:txBody>
      </p:sp>
    </p:spTree>
    <p:extLst>
      <p:ext uri="{BB962C8B-B14F-4D97-AF65-F5344CB8AC3E}">
        <p14:creationId xmlns:p14="http://schemas.microsoft.com/office/powerpoint/2010/main" val="205562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9592" y="332656"/>
            <a:ext cx="7315200" cy="1154097"/>
          </a:xfrm>
        </p:spPr>
        <p:txBody>
          <a:bodyPr>
            <a:normAutofit fontScale="90000"/>
          </a:bodyPr>
          <a:lstStyle/>
          <a:p>
            <a:r>
              <a:rPr lang="es-MX" dirty="0" smtClean="0"/>
              <a:t>Pruebas estadísticas más utilizadas y sus usos</a:t>
            </a:r>
            <a:endParaRPr lang="es-MX" dirty="0"/>
          </a:p>
        </p:txBody>
      </p:sp>
      <p:sp>
        <p:nvSpPr>
          <p:cNvPr id="3" name="CuadroTexto 2"/>
          <p:cNvSpPr txBox="1"/>
          <p:nvPr/>
        </p:nvSpPr>
        <p:spPr>
          <a:xfrm>
            <a:off x="899592" y="1916832"/>
            <a:ext cx="7704856" cy="4524315"/>
          </a:xfrm>
          <a:prstGeom prst="rect">
            <a:avLst/>
          </a:prstGeom>
          <a:noFill/>
        </p:spPr>
        <p:txBody>
          <a:bodyPr wrap="square" rtlCol="0">
            <a:spAutoFit/>
          </a:bodyPr>
          <a:lstStyle/>
          <a:p>
            <a:pPr marL="285750" indent="-285750">
              <a:buFont typeface="Arial" panose="020B0604020202020204" pitchFamily="34" charset="0"/>
              <a:buChar char="•"/>
            </a:pPr>
            <a:r>
              <a:rPr lang="es-MX" sz="3200" dirty="0" smtClean="0"/>
              <a:t>Medidas de la variabilidad: Son valores en una distribución y las medidas de variabilidad son intervalos que designan distancias o un número de unidades en la escala de medición.</a:t>
            </a:r>
          </a:p>
          <a:p>
            <a:pPr marL="742950" lvl="1" indent="-285750">
              <a:buFont typeface="Arial" panose="020B0604020202020204" pitchFamily="34" charset="0"/>
              <a:buChar char="•"/>
            </a:pPr>
            <a:r>
              <a:rPr lang="es-MX" sz="3200" dirty="0" smtClean="0"/>
              <a:t>Rango</a:t>
            </a:r>
          </a:p>
          <a:p>
            <a:pPr marL="742950" lvl="1" indent="-285750">
              <a:buFont typeface="Arial" panose="020B0604020202020204" pitchFamily="34" charset="0"/>
              <a:buChar char="•"/>
            </a:pPr>
            <a:r>
              <a:rPr lang="es-MX" sz="3200" dirty="0" smtClean="0"/>
              <a:t>Desviación estándar</a:t>
            </a:r>
          </a:p>
          <a:p>
            <a:pPr marL="742950" lvl="1" indent="-285750">
              <a:buFont typeface="Arial" panose="020B0604020202020204" pitchFamily="34" charset="0"/>
              <a:buChar char="•"/>
            </a:pPr>
            <a:r>
              <a:rPr lang="es-MX" sz="3200" dirty="0" smtClean="0"/>
              <a:t>Varianza</a:t>
            </a:r>
          </a:p>
          <a:p>
            <a:pPr lvl="1"/>
            <a:endParaRPr lang="es-MX" sz="3200" dirty="0"/>
          </a:p>
        </p:txBody>
      </p:sp>
    </p:spTree>
    <p:extLst>
      <p:ext uri="{BB962C8B-B14F-4D97-AF65-F5344CB8AC3E}">
        <p14:creationId xmlns:p14="http://schemas.microsoft.com/office/powerpoint/2010/main" val="75309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43608" y="2132856"/>
            <a:ext cx="7560840" cy="3970318"/>
          </a:xfrm>
          <a:prstGeom prst="rect">
            <a:avLst/>
          </a:prstGeom>
          <a:noFill/>
        </p:spPr>
        <p:txBody>
          <a:bodyPr wrap="square" rtlCol="0">
            <a:spAutoFit/>
          </a:bodyPr>
          <a:lstStyle/>
          <a:p>
            <a:r>
              <a:rPr lang="es-MX" dirty="0" smtClean="0"/>
              <a:t>Apreciable Dr. Antonio:</a:t>
            </a:r>
          </a:p>
          <a:p>
            <a:endParaRPr lang="es-MX" dirty="0"/>
          </a:p>
          <a:p>
            <a:r>
              <a:rPr lang="es-MX" dirty="0" smtClean="0"/>
              <a:t>Con la finalidad de cumplir en tiempo y forma, estoy enviando mi tarea como creo que es la forma correcta, sin embargo considero que aun me falta mejorar la interpretación. Si existe la posibilidad el </a:t>
            </a:r>
            <a:r>
              <a:rPr lang="es-MX" dirty="0" err="1" smtClean="0"/>
              <a:t>dia</a:t>
            </a:r>
            <a:r>
              <a:rPr lang="es-MX" dirty="0" smtClean="0"/>
              <a:t> de mañana volveré a enviar con algunas modificaciones que ahora creo son necesarias.</a:t>
            </a:r>
          </a:p>
          <a:p>
            <a:endParaRPr lang="es-MX" dirty="0"/>
          </a:p>
          <a:p>
            <a:r>
              <a:rPr lang="es-MX" dirty="0" smtClean="0"/>
              <a:t>Muchas gracias por su entrega hacia esta materia </a:t>
            </a:r>
            <a:r>
              <a:rPr lang="es-MX" dirty="0" smtClean="0"/>
              <a:t>en</a:t>
            </a:r>
            <a:r>
              <a:rPr lang="es-MX" dirty="0" smtClean="0"/>
              <a:t> </a:t>
            </a:r>
            <a:r>
              <a:rPr lang="es-MX" dirty="0" smtClean="0"/>
              <a:t>nuestro beneficio.</a:t>
            </a:r>
          </a:p>
          <a:p>
            <a:endParaRPr lang="es-MX" dirty="0"/>
          </a:p>
          <a:p>
            <a:r>
              <a:rPr lang="es-MX" dirty="0" smtClean="0"/>
              <a:t>Buen </a:t>
            </a:r>
            <a:r>
              <a:rPr lang="es-MX" dirty="0" err="1" smtClean="0"/>
              <a:t>dia</a:t>
            </a:r>
            <a:r>
              <a:rPr lang="es-MX" dirty="0" smtClean="0"/>
              <a:t>!</a:t>
            </a:r>
          </a:p>
          <a:p>
            <a:endParaRPr lang="es-MX" dirty="0"/>
          </a:p>
          <a:p>
            <a:r>
              <a:rPr lang="es-MX" dirty="0" smtClean="0"/>
              <a:t>Pd.- Si estoy considerand</a:t>
            </a:r>
            <a:r>
              <a:rPr lang="es-MX" dirty="0" smtClean="0"/>
              <a:t>o sus recomendaciones a las otras tareas calificadas. Muchas gracias!</a:t>
            </a:r>
            <a:endParaRPr lang="es-MX" dirty="0"/>
          </a:p>
        </p:txBody>
      </p:sp>
    </p:spTree>
    <p:extLst>
      <p:ext uri="{BB962C8B-B14F-4D97-AF65-F5344CB8AC3E}">
        <p14:creationId xmlns:p14="http://schemas.microsoft.com/office/powerpoint/2010/main" val="94692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620688"/>
            <a:ext cx="2736304" cy="794057"/>
          </a:xfrm>
        </p:spPr>
        <p:txBody>
          <a:bodyPr>
            <a:normAutofit/>
          </a:bodyPr>
          <a:lstStyle/>
          <a:p>
            <a:r>
              <a:rPr lang="es-MX" b="1" dirty="0"/>
              <a:t>Ejercicio 1</a:t>
            </a:r>
          </a:p>
        </p:txBody>
      </p:sp>
      <p:sp>
        <p:nvSpPr>
          <p:cNvPr id="3" name="2 Marcador de contenido"/>
          <p:cNvSpPr>
            <a:spLocks noGrp="1"/>
          </p:cNvSpPr>
          <p:nvPr>
            <p:ph idx="1"/>
          </p:nvPr>
        </p:nvSpPr>
        <p:spPr>
          <a:xfrm>
            <a:off x="251520" y="1556792"/>
            <a:ext cx="8424936" cy="4968552"/>
          </a:xfrm>
        </p:spPr>
        <p:txBody>
          <a:bodyPr/>
          <a:lstStyle/>
          <a:p>
            <a:pPr algn="just"/>
            <a:r>
              <a:rPr lang="es-MX" b="1" dirty="0"/>
              <a:t>Calcula la muestra para una población desconocida con un 96% de confianza y 4% error. Para una prevalencia de .5</a:t>
            </a:r>
          </a:p>
          <a:p>
            <a:pPr marL="45720" indent="0" algn="just">
              <a:buNone/>
            </a:pPr>
            <a:endParaRPr lang="es-MX" b="1" dirty="0"/>
          </a:p>
        </p:txBody>
      </p:sp>
      <p:sp>
        <p:nvSpPr>
          <p:cNvPr id="5" name="CuadroTexto 4"/>
          <p:cNvSpPr txBox="1"/>
          <p:nvPr/>
        </p:nvSpPr>
        <p:spPr>
          <a:xfrm>
            <a:off x="830859" y="3200400"/>
            <a:ext cx="5112741" cy="646331"/>
          </a:xfrm>
          <a:prstGeom prst="rect">
            <a:avLst/>
          </a:prstGeom>
        </p:spPr>
        <p:txBody>
          <a:bodyPr rtlCol="0">
            <a:spAutoFit/>
          </a:bodyPr>
          <a:lstStyle/>
          <a:p>
            <a:r>
              <a:rPr lang="es-ES" dirty="0" smtClean="0">
                <a:solidFill>
                  <a:srgbClr val="FF0000"/>
                </a:solidFill>
              </a:rPr>
              <a:t>La muestra es n= 478.8908 </a:t>
            </a:r>
          </a:p>
          <a:p>
            <a:r>
              <a:rPr lang="es-ES" dirty="0" smtClean="0">
                <a:solidFill>
                  <a:srgbClr val="FF0000"/>
                </a:solidFill>
              </a:rPr>
              <a:t>con un índice de prevalencia de 0.5 </a:t>
            </a:r>
            <a:endParaRPr lang="es-ES" dirty="0">
              <a:solidFill>
                <a:srgbClr val="FF0000"/>
              </a:solidFill>
            </a:endParaRPr>
          </a:p>
        </p:txBody>
      </p:sp>
    </p:spTree>
    <p:extLst>
      <p:ext uri="{BB962C8B-B14F-4D97-AF65-F5344CB8AC3E}">
        <p14:creationId xmlns:p14="http://schemas.microsoft.com/office/powerpoint/2010/main" val="88902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628800"/>
            <a:ext cx="8568952" cy="4968552"/>
          </a:xfrm>
        </p:spPr>
        <p:txBody>
          <a:bodyPr/>
          <a:lstStyle/>
          <a:p>
            <a:r>
              <a:rPr lang="es-MX" b="1" dirty="0"/>
              <a:t>Calcula la muestra para una población de 350,000 familias, con un 99% de confianza y 1% error. Para una prevalencia de .5 y .7</a:t>
            </a:r>
          </a:p>
          <a:p>
            <a:endParaRPr lang="es-MX" dirty="0"/>
          </a:p>
        </p:txBody>
      </p:sp>
      <p:sp>
        <p:nvSpPr>
          <p:cNvPr id="4" name="1 Título"/>
          <p:cNvSpPr>
            <a:spLocks noGrp="1"/>
          </p:cNvSpPr>
          <p:nvPr>
            <p:ph type="title"/>
          </p:nvPr>
        </p:nvSpPr>
        <p:spPr>
          <a:xfrm>
            <a:off x="179512" y="260648"/>
            <a:ext cx="7315200" cy="1154097"/>
          </a:xfrm>
        </p:spPr>
        <p:txBody>
          <a:bodyPr>
            <a:normAutofit/>
          </a:bodyPr>
          <a:lstStyle/>
          <a:p>
            <a:r>
              <a:rPr lang="es-MX" b="1" dirty="0"/>
              <a:t>Ejercicio 2</a:t>
            </a:r>
          </a:p>
        </p:txBody>
      </p:sp>
      <p:sp>
        <p:nvSpPr>
          <p:cNvPr id="2" name="CuadroTexto 1"/>
          <p:cNvSpPr txBox="1"/>
          <p:nvPr/>
        </p:nvSpPr>
        <p:spPr>
          <a:xfrm>
            <a:off x="683568" y="2996952"/>
            <a:ext cx="6811144" cy="646331"/>
          </a:xfrm>
          <a:prstGeom prst="rect">
            <a:avLst/>
          </a:prstGeom>
          <a:noFill/>
        </p:spPr>
        <p:txBody>
          <a:bodyPr wrap="square" rtlCol="0">
            <a:spAutoFit/>
          </a:bodyPr>
          <a:lstStyle/>
          <a:p>
            <a:r>
              <a:rPr lang="es-MX" dirty="0" smtClean="0">
                <a:solidFill>
                  <a:srgbClr val="FF0000"/>
                </a:solidFill>
              </a:rPr>
              <a:t>La muestra con una prevalencia de .5 = 540.355546</a:t>
            </a:r>
          </a:p>
          <a:p>
            <a:r>
              <a:rPr lang="es-MX" dirty="0" smtClean="0">
                <a:solidFill>
                  <a:srgbClr val="FF0000"/>
                </a:solidFill>
              </a:rPr>
              <a:t>La muestra con una prevalencia de .7 = 454.01074</a:t>
            </a:r>
            <a:endParaRPr lang="es-MX" dirty="0">
              <a:solidFill>
                <a:srgbClr val="FF0000"/>
              </a:solidFill>
            </a:endParaRPr>
          </a:p>
        </p:txBody>
      </p:sp>
    </p:spTree>
    <p:extLst>
      <p:ext uri="{BB962C8B-B14F-4D97-AF65-F5344CB8AC3E}">
        <p14:creationId xmlns:p14="http://schemas.microsoft.com/office/powerpoint/2010/main" val="382392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548680"/>
            <a:ext cx="2664296" cy="1010081"/>
          </a:xfrm>
        </p:spPr>
        <p:txBody>
          <a:bodyPr>
            <a:normAutofit fontScale="90000"/>
          </a:bodyPr>
          <a:lstStyle/>
          <a:p>
            <a:r>
              <a:rPr lang="es-MX" b="1" dirty="0"/>
              <a:t>Ejercicio 3</a:t>
            </a:r>
          </a:p>
        </p:txBody>
      </p:sp>
      <p:sp>
        <p:nvSpPr>
          <p:cNvPr id="3" name="2 Marcador de contenido"/>
          <p:cNvSpPr>
            <a:spLocks noGrp="1"/>
          </p:cNvSpPr>
          <p:nvPr>
            <p:ph idx="1"/>
          </p:nvPr>
        </p:nvSpPr>
        <p:spPr>
          <a:xfrm>
            <a:off x="251520" y="1700808"/>
            <a:ext cx="8568952" cy="4752528"/>
          </a:xfrm>
        </p:spPr>
        <p:txBody>
          <a:bodyPr/>
          <a:lstStyle/>
          <a:p>
            <a:pPr algn="just"/>
            <a:r>
              <a:rPr lang="es-MX" b="1" dirty="0"/>
              <a:t>De una población de 1,176 padres de familia de la ciudad de Tuxtla Gutiérrez, se pretende conocer la aceptación de los programas educativos mediante caricaturas. Se pretende obtener una muestra para saber el número de entrevistas y con ello obtener información estadísticamente confiable. Se asume un </a:t>
            </a:r>
            <a:r>
              <a:rPr lang="es-MX" b="1" dirty="0">
                <a:hlinkClick r:id="rId3" action="ppaction://hlinkfile"/>
              </a:rPr>
              <a:t>error </a:t>
            </a:r>
            <a:r>
              <a:rPr lang="es-MX" b="1" dirty="0" err="1">
                <a:hlinkClick r:id="rId3" action="ppaction://hlinkfile"/>
              </a:rPr>
              <a:t>standard</a:t>
            </a:r>
            <a:r>
              <a:rPr lang="es-MX" b="1" dirty="0">
                <a:hlinkClick r:id="rId3" action="ppaction://hlinkfile"/>
              </a:rPr>
              <a:t> </a:t>
            </a:r>
            <a:r>
              <a:rPr lang="es-MX" b="1" dirty="0"/>
              <a:t>de 1.5% con un nivel de confiabilidad del 90%</a:t>
            </a:r>
          </a:p>
          <a:p>
            <a:pPr algn="just"/>
            <a:endParaRPr lang="es-MX" b="1" dirty="0"/>
          </a:p>
        </p:txBody>
      </p:sp>
      <p:sp>
        <p:nvSpPr>
          <p:cNvPr id="4" name="CuadroTexto 3"/>
          <p:cNvSpPr txBox="1"/>
          <p:nvPr/>
        </p:nvSpPr>
        <p:spPr>
          <a:xfrm>
            <a:off x="611560" y="3933056"/>
            <a:ext cx="5400600" cy="923330"/>
          </a:xfrm>
          <a:prstGeom prst="rect">
            <a:avLst/>
          </a:prstGeom>
          <a:noFill/>
        </p:spPr>
        <p:txBody>
          <a:bodyPr wrap="square" rtlCol="0">
            <a:spAutoFit/>
          </a:bodyPr>
          <a:lstStyle/>
          <a:p>
            <a:r>
              <a:rPr lang="es-MX" dirty="0" smtClean="0">
                <a:solidFill>
                  <a:srgbClr val="FF0000"/>
                </a:solidFill>
              </a:rPr>
              <a:t>La muestra para conocer la aceptación de los programas educativos es de =298.47716</a:t>
            </a:r>
          </a:p>
          <a:p>
            <a:r>
              <a:rPr lang="es-MX" dirty="0" smtClean="0">
                <a:solidFill>
                  <a:srgbClr val="FF0000"/>
                </a:solidFill>
              </a:rPr>
              <a:t> </a:t>
            </a:r>
            <a:endParaRPr lang="es-MX" dirty="0">
              <a:solidFill>
                <a:srgbClr val="FF0000"/>
              </a:solidFill>
            </a:endParaRPr>
          </a:p>
        </p:txBody>
      </p:sp>
    </p:spTree>
    <p:extLst>
      <p:ext uri="{BB962C8B-B14F-4D97-AF65-F5344CB8AC3E}">
        <p14:creationId xmlns:p14="http://schemas.microsoft.com/office/powerpoint/2010/main" val="248058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7315200" cy="1154097"/>
          </a:xfrm>
        </p:spPr>
        <p:txBody>
          <a:bodyPr>
            <a:normAutofit fontScale="90000"/>
          </a:bodyPr>
          <a:lstStyle/>
          <a:p>
            <a:r>
              <a:rPr lang="es-MX" b="1" dirty="0"/>
              <a:t>Ejercicio 4</a:t>
            </a:r>
            <a:br>
              <a:rPr lang="es-MX" b="1" dirty="0"/>
            </a:br>
            <a:r>
              <a:rPr lang="es-MX" b="1" dirty="0"/>
              <a:t>Con los siguientes datos</a:t>
            </a:r>
          </a:p>
        </p:txBody>
      </p:sp>
      <p:sp>
        <p:nvSpPr>
          <p:cNvPr id="3" name="2 Marcador de contenido"/>
          <p:cNvSpPr>
            <a:spLocks noGrp="1"/>
          </p:cNvSpPr>
          <p:nvPr>
            <p:ph idx="1"/>
          </p:nvPr>
        </p:nvSpPr>
        <p:spPr>
          <a:xfrm>
            <a:off x="2771800" y="1700808"/>
            <a:ext cx="6264696" cy="3539527"/>
          </a:xfrm>
        </p:spPr>
        <p:txBody>
          <a:bodyPr>
            <a:normAutofit lnSpcReduction="10000"/>
          </a:bodyPr>
          <a:lstStyle/>
          <a:p>
            <a:r>
              <a:rPr lang="es-MX" b="1" dirty="0"/>
              <a:t>Son los resultados de preguntarle la estatura a 60 trabajadores del departamento de limpia municipal de SCLC.</a:t>
            </a:r>
          </a:p>
          <a:p>
            <a:r>
              <a:rPr lang="es-MX" b="1" dirty="0"/>
              <a:t>Obtén la media aritmética (para datos agrupados</a:t>
            </a:r>
            <a:r>
              <a:rPr lang="es-MX" b="1" dirty="0" smtClean="0"/>
              <a:t>)  </a:t>
            </a:r>
            <a:r>
              <a:rPr lang="es-MX" b="1" dirty="0" smtClean="0">
                <a:solidFill>
                  <a:srgbClr val="FF0000"/>
                </a:solidFill>
              </a:rPr>
              <a:t>R….1.661</a:t>
            </a:r>
            <a:endParaRPr lang="es-MX" b="1" dirty="0">
              <a:solidFill>
                <a:srgbClr val="FF0000"/>
              </a:solidFill>
            </a:endParaRPr>
          </a:p>
          <a:p>
            <a:r>
              <a:rPr lang="es-MX" b="1" dirty="0"/>
              <a:t>Obtén la desviación estándar </a:t>
            </a:r>
            <a:r>
              <a:rPr lang="es-MX" b="1" dirty="0" smtClean="0">
                <a:solidFill>
                  <a:srgbClr val="FF0000"/>
                </a:solidFill>
              </a:rPr>
              <a:t>R= 0.0777</a:t>
            </a:r>
          </a:p>
          <a:p>
            <a:r>
              <a:rPr lang="es-MX" b="1" dirty="0" smtClean="0"/>
              <a:t>y </a:t>
            </a:r>
            <a:r>
              <a:rPr lang="es-MX" b="1" dirty="0"/>
              <a:t>la varianza (para datos agrupados</a:t>
            </a:r>
            <a:r>
              <a:rPr lang="es-MX" b="1" dirty="0" smtClean="0"/>
              <a:t>) </a:t>
            </a:r>
            <a:r>
              <a:rPr lang="es-MX" b="1" dirty="0" smtClean="0">
                <a:solidFill>
                  <a:srgbClr val="FF0000"/>
                </a:solidFill>
              </a:rPr>
              <a:t>R= 0.006</a:t>
            </a:r>
            <a:endParaRPr lang="es-MX" b="1" dirty="0">
              <a:solidFill>
                <a:srgbClr val="FF0000"/>
              </a:solidFill>
            </a:endParaRPr>
          </a:p>
          <a:p>
            <a:r>
              <a:rPr lang="es-MX" b="1" dirty="0"/>
              <a:t>Interpreta los </a:t>
            </a:r>
            <a:r>
              <a:rPr lang="es-MX" b="1" dirty="0" smtClean="0"/>
              <a:t>resultados: </a:t>
            </a:r>
            <a:r>
              <a:rPr lang="es-MX" b="1" dirty="0" smtClean="0">
                <a:solidFill>
                  <a:srgbClr val="FF0000"/>
                </a:solidFill>
              </a:rPr>
              <a:t>R= El promedio de estatura de los más altos es de 1.74, la estatura normal es de 1.661 y los más chaparros su estatura promedio es de 1.583</a:t>
            </a:r>
          </a:p>
          <a:p>
            <a:endParaRPr lang="es-MX" b="1" dirty="0"/>
          </a:p>
          <a:p>
            <a:endParaRPr lang="es-MX" b="1" dirty="0"/>
          </a:p>
          <a:p>
            <a:endParaRPr lang="es-MX"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00808"/>
            <a:ext cx="17526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50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60648"/>
            <a:ext cx="2505472" cy="853988"/>
          </a:xfrm>
        </p:spPr>
        <p:txBody>
          <a:bodyPr>
            <a:normAutofit fontScale="90000"/>
          </a:bodyPr>
          <a:lstStyle/>
          <a:p>
            <a:r>
              <a:rPr lang="es-MX" b="1" dirty="0"/>
              <a:t>Ejercicio 5</a:t>
            </a:r>
          </a:p>
        </p:txBody>
      </p:sp>
      <p:sp>
        <p:nvSpPr>
          <p:cNvPr id="3" name="2 Marcador de contenido"/>
          <p:cNvSpPr>
            <a:spLocks noGrp="1"/>
          </p:cNvSpPr>
          <p:nvPr>
            <p:ph idx="1"/>
          </p:nvPr>
        </p:nvSpPr>
        <p:spPr>
          <a:xfrm>
            <a:off x="251520" y="1196752"/>
            <a:ext cx="8568952" cy="5400600"/>
          </a:xfrm>
        </p:spPr>
        <p:txBody>
          <a:bodyPr>
            <a:normAutofit fontScale="92500" lnSpcReduction="10000"/>
          </a:bodyPr>
          <a:lstStyle/>
          <a:p>
            <a:r>
              <a:rPr lang="es-MX" dirty="0"/>
              <a:t>Considera las estaturas de un padre y su hijo</a:t>
            </a:r>
          </a:p>
          <a:p>
            <a:pPr algn="just"/>
            <a:endParaRPr lang="es-MX" b="1" dirty="0"/>
          </a:p>
          <a:p>
            <a:pPr algn="just"/>
            <a:endParaRPr lang="es-MX" b="1" dirty="0"/>
          </a:p>
          <a:p>
            <a:pPr algn="just"/>
            <a:endParaRPr lang="es-MX" b="1" dirty="0"/>
          </a:p>
          <a:p>
            <a:pPr algn="just"/>
            <a:r>
              <a:rPr lang="es-MX" b="1" dirty="0"/>
              <a:t>Obtén el promedio de estaturas. En ambos casos</a:t>
            </a:r>
          </a:p>
          <a:p>
            <a:pPr algn="just"/>
            <a:r>
              <a:rPr lang="es-MX" b="1" dirty="0"/>
              <a:t>Elabora la gráfica de dispersión correspondiente</a:t>
            </a:r>
          </a:p>
          <a:p>
            <a:pPr algn="just"/>
            <a:r>
              <a:rPr lang="es-MX" b="1" dirty="0"/>
              <a:t>Obtén el coeficiente de </a:t>
            </a:r>
            <a:r>
              <a:rPr lang="es-MX" b="1" i="1" dirty="0">
                <a:solidFill>
                  <a:srgbClr val="FF0000"/>
                </a:solidFill>
              </a:rPr>
              <a:t>Correlación de Pearson </a:t>
            </a:r>
            <a:r>
              <a:rPr lang="es-MX" b="1" i="1" dirty="0"/>
              <a:t>a partir de:</a:t>
            </a:r>
          </a:p>
          <a:p>
            <a:pPr algn="just"/>
            <a:endParaRPr lang="es-MX" b="1" i="1" dirty="0"/>
          </a:p>
          <a:p>
            <a:pPr algn="just"/>
            <a:endParaRPr lang="es-MX" b="1" i="1" dirty="0"/>
          </a:p>
          <a:p>
            <a:pPr algn="just"/>
            <a:endParaRPr lang="es-MX" b="1" i="1" dirty="0"/>
          </a:p>
          <a:p>
            <a:pPr algn="just"/>
            <a:r>
              <a:rPr lang="es-MX" b="1" i="1" dirty="0"/>
              <a:t>Interpretación</a:t>
            </a:r>
          </a:p>
          <a:p>
            <a:pPr lvl="1" algn="just"/>
            <a:r>
              <a:rPr lang="es-MX" b="1" i="1" dirty="0"/>
              <a:t>Si r = 0 no existe ninguna correlación</a:t>
            </a:r>
          </a:p>
          <a:p>
            <a:pPr lvl="1" algn="just"/>
            <a:r>
              <a:rPr lang="es-MX" b="1" i="1" dirty="0"/>
              <a:t>Si r = 1 existe una correlación positiva perfecta</a:t>
            </a:r>
          </a:p>
          <a:p>
            <a:pPr lvl="1" algn="just"/>
            <a:r>
              <a:rPr lang="es-MX" b="1" i="1" dirty="0"/>
              <a:t>Si 0 &lt; r &lt; 1, existe una correlación positiva</a:t>
            </a:r>
          </a:p>
          <a:p>
            <a:pPr lvl="1" algn="just"/>
            <a:r>
              <a:rPr lang="es-MX" b="1" i="1" dirty="0"/>
              <a:t>Si r = -1 existe una correlación negativa perfecta</a:t>
            </a:r>
          </a:p>
          <a:p>
            <a:pPr lvl="1" algn="just"/>
            <a:r>
              <a:rPr lang="es-MX" b="1" i="1" dirty="0"/>
              <a:t>Si -1 &lt; r &lt; 0 existe una correlación negativa</a:t>
            </a:r>
          </a:p>
          <a:p>
            <a:pPr algn="just"/>
            <a:endParaRPr lang="es-MX" b="1" i="1" dirty="0"/>
          </a:p>
          <a:p>
            <a:pPr algn="just"/>
            <a:endParaRPr lang="es-MX" b="1" i="1" dirty="0"/>
          </a:p>
          <a:p>
            <a:pPr algn="just"/>
            <a:endParaRPr lang="es-MX" b="1" i="1" dirty="0"/>
          </a:p>
          <a:p>
            <a:pPr algn="just"/>
            <a:endParaRPr lang="es-MX" b="1" i="1" dirty="0"/>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3861048"/>
            <a:ext cx="5605463"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644646"/>
            <a:ext cx="472954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número de diapositiva"/>
          <p:cNvSpPr>
            <a:spLocks noGrp="1"/>
          </p:cNvSpPr>
          <p:nvPr>
            <p:ph type="sldNum" sz="quarter" idx="12"/>
          </p:nvPr>
        </p:nvSpPr>
        <p:spPr/>
        <p:txBody>
          <a:bodyPr/>
          <a:lstStyle/>
          <a:p>
            <a:fld id="{17E28E9E-9F5B-48B9-98A3-1025AA124BC1}" type="slidenum">
              <a:rPr lang="es-MX" smtClean="0"/>
              <a:t>6</a:t>
            </a:fld>
            <a:endParaRPr lang="es-MX"/>
          </a:p>
        </p:txBody>
      </p:sp>
    </p:spTree>
    <p:extLst>
      <p:ext uri="{BB962C8B-B14F-4D97-AF65-F5344CB8AC3E}">
        <p14:creationId xmlns:p14="http://schemas.microsoft.com/office/powerpoint/2010/main" val="253806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60648"/>
            <a:ext cx="2505472" cy="853988"/>
          </a:xfrm>
        </p:spPr>
        <p:txBody>
          <a:bodyPr>
            <a:normAutofit fontScale="90000"/>
          </a:bodyPr>
          <a:lstStyle/>
          <a:p>
            <a:r>
              <a:rPr lang="es-MX" b="1" dirty="0"/>
              <a:t>Ejercicio 5</a:t>
            </a:r>
          </a:p>
        </p:txBody>
      </p:sp>
      <p:sp>
        <p:nvSpPr>
          <p:cNvPr id="3" name="2 Marcador de contenido"/>
          <p:cNvSpPr>
            <a:spLocks noGrp="1"/>
          </p:cNvSpPr>
          <p:nvPr>
            <p:ph idx="1"/>
          </p:nvPr>
        </p:nvSpPr>
        <p:spPr>
          <a:xfrm>
            <a:off x="251520" y="1196752"/>
            <a:ext cx="8568952" cy="5400600"/>
          </a:xfrm>
        </p:spPr>
        <p:txBody>
          <a:bodyPr>
            <a:normAutofit/>
          </a:bodyPr>
          <a:lstStyle/>
          <a:p>
            <a:r>
              <a:rPr lang="es-MX" dirty="0"/>
              <a:t>Considera las estaturas de un padre y su hijo</a:t>
            </a:r>
          </a:p>
          <a:p>
            <a:pPr algn="just"/>
            <a:endParaRPr lang="es-MX" b="1" dirty="0"/>
          </a:p>
          <a:p>
            <a:pPr algn="just"/>
            <a:r>
              <a:rPr lang="es-MX" b="1" i="1" dirty="0" smtClean="0"/>
              <a:t>Interpretación</a:t>
            </a:r>
            <a:endParaRPr lang="es-MX" b="1" i="1" dirty="0"/>
          </a:p>
          <a:p>
            <a:pPr lvl="1" algn="just"/>
            <a:r>
              <a:rPr lang="es-MX" b="1" i="1" dirty="0" smtClean="0"/>
              <a:t>Si </a:t>
            </a:r>
            <a:r>
              <a:rPr lang="es-MX" b="1" i="1" dirty="0"/>
              <a:t>0 &lt; r &lt; 1, existe una correlación </a:t>
            </a:r>
            <a:r>
              <a:rPr lang="es-MX" b="1" i="1" dirty="0" smtClean="0"/>
              <a:t>positiva, el valor es menor a 1</a:t>
            </a:r>
            <a:endParaRPr lang="es-MX" b="1" i="1" dirty="0"/>
          </a:p>
          <a:p>
            <a:pPr marL="45720" indent="0" algn="just">
              <a:buNone/>
            </a:pPr>
            <a:endParaRPr lang="es-MX" b="1" i="1" dirty="0"/>
          </a:p>
          <a:p>
            <a:pPr algn="just"/>
            <a:endParaRPr lang="es-MX" b="1" i="1" dirty="0"/>
          </a:p>
          <a:p>
            <a:pPr algn="just"/>
            <a:endParaRPr lang="es-MX" b="1" i="1" dirty="0"/>
          </a:p>
          <a:p>
            <a:pPr algn="just"/>
            <a:endParaRPr lang="es-MX" b="1" i="1" dirty="0"/>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3861048"/>
            <a:ext cx="5605463"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número de diapositiva"/>
          <p:cNvSpPr>
            <a:spLocks noGrp="1"/>
          </p:cNvSpPr>
          <p:nvPr>
            <p:ph type="sldNum" sz="quarter" idx="12"/>
          </p:nvPr>
        </p:nvSpPr>
        <p:spPr/>
        <p:txBody>
          <a:bodyPr/>
          <a:lstStyle/>
          <a:p>
            <a:fld id="{17E28E9E-9F5B-48B9-98A3-1025AA124BC1}" type="slidenum">
              <a:rPr lang="es-MX" smtClean="0"/>
              <a:t>7</a:t>
            </a:fld>
            <a:endParaRPr lang="es-MX"/>
          </a:p>
        </p:txBody>
      </p:sp>
      <p:pic>
        <p:nvPicPr>
          <p:cNvPr id="4" name="Imagen 3"/>
          <p:cNvPicPr>
            <a:picLocks noChangeAspect="1"/>
          </p:cNvPicPr>
          <p:nvPr/>
        </p:nvPicPr>
        <p:blipFill>
          <a:blip r:embed="rId4"/>
          <a:stretch>
            <a:fillRect/>
          </a:stretch>
        </p:blipFill>
        <p:spPr>
          <a:xfrm>
            <a:off x="3894889" y="2852936"/>
            <a:ext cx="5249111" cy="3322608"/>
          </a:xfrm>
          <a:prstGeom prst="rect">
            <a:avLst/>
          </a:prstGeom>
        </p:spPr>
      </p:pic>
      <p:pic>
        <p:nvPicPr>
          <p:cNvPr id="7" name="Imagen 6"/>
          <p:cNvPicPr>
            <a:picLocks noChangeAspect="1"/>
          </p:cNvPicPr>
          <p:nvPr/>
        </p:nvPicPr>
        <p:blipFill>
          <a:blip r:embed="rId5"/>
          <a:stretch>
            <a:fillRect/>
          </a:stretch>
        </p:blipFill>
        <p:spPr>
          <a:xfrm>
            <a:off x="1065069" y="3045599"/>
            <a:ext cx="2484053" cy="2937281"/>
          </a:xfrm>
          <a:prstGeom prst="rect">
            <a:avLst/>
          </a:prstGeom>
        </p:spPr>
      </p:pic>
    </p:spTree>
    <p:extLst>
      <p:ext uri="{BB962C8B-B14F-4D97-AF65-F5344CB8AC3E}">
        <p14:creationId xmlns:p14="http://schemas.microsoft.com/office/powerpoint/2010/main" val="2725443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1189249"/>
            <a:ext cx="7315200" cy="1154097"/>
          </a:xfrm>
        </p:spPr>
        <p:txBody>
          <a:bodyPr>
            <a:normAutofit/>
          </a:bodyPr>
          <a:lstStyle/>
          <a:p>
            <a:r>
              <a:rPr lang="es-MX" b="1" dirty="0"/>
              <a:t>Ejercicio </a:t>
            </a:r>
            <a:r>
              <a:rPr lang="es-MX" b="1" dirty="0" smtClean="0"/>
              <a:t>6.- Diapositiva 96</a:t>
            </a:r>
            <a:endParaRPr lang="es-MX" b="1" dirty="0"/>
          </a:p>
        </p:txBody>
      </p:sp>
      <p:pic>
        <p:nvPicPr>
          <p:cNvPr id="5" name="Marcador de contenido 4"/>
          <p:cNvPicPr>
            <a:picLocks noGrp="1" noChangeAspect="1"/>
          </p:cNvPicPr>
          <p:nvPr>
            <p:ph idx="1"/>
          </p:nvPr>
        </p:nvPicPr>
        <p:blipFill>
          <a:blip r:embed="rId2"/>
          <a:stretch>
            <a:fillRect/>
          </a:stretch>
        </p:blipFill>
        <p:spPr>
          <a:xfrm>
            <a:off x="3521433" y="2462831"/>
            <a:ext cx="5249111" cy="3322608"/>
          </a:xfrm>
          <a:prstGeom prst="rect">
            <a:avLst/>
          </a:prstGeom>
        </p:spPr>
      </p:pic>
      <p:graphicFrame>
        <p:nvGraphicFramePr>
          <p:cNvPr id="7" name="Tabla 6"/>
          <p:cNvGraphicFramePr>
            <a:graphicFrameLocks noGrp="1"/>
          </p:cNvGraphicFramePr>
          <p:nvPr>
            <p:extLst>
              <p:ext uri="{D42A27DB-BD31-4B8C-83A1-F6EECF244321}">
                <p14:modId xmlns:p14="http://schemas.microsoft.com/office/powerpoint/2010/main" val="2554349033"/>
              </p:ext>
            </p:extLst>
          </p:nvPr>
        </p:nvGraphicFramePr>
        <p:xfrm>
          <a:off x="914400" y="2492896"/>
          <a:ext cx="2590800" cy="3057525"/>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1894398091"/>
                    </a:ext>
                  </a:extLst>
                </a:gridCol>
                <a:gridCol w="914400">
                  <a:extLst>
                    <a:ext uri="{9D8B030D-6E8A-4147-A177-3AD203B41FA5}">
                      <a16:colId xmlns:a16="http://schemas.microsoft.com/office/drawing/2014/main" val="683265628"/>
                    </a:ext>
                  </a:extLst>
                </a:gridCol>
                <a:gridCol w="914400">
                  <a:extLst>
                    <a:ext uri="{9D8B030D-6E8A-4147-A177-3AD203B41FA5}">
                      <a16:colId xmlns:a16="http://schemas.microsoft.com/office/drawing/2014/main" val="3909262879"/>
                    </a:ext>
                  </a:extLst>
                </a:gridCol>
              </a:tblGrid>
              <a:tr h="190500">
                <a:tc>
                  <a:txBody>
                    <a:bodyPr/>
                    <a:lstStyle/>
                    <a:p>
                      <a:pPr algn="l" fontAlgn="b"/>
                      <a:r>
                        <a:rPr lang="es-MX" sz="1100" u="none" strike="noStrike">
                          <a:effectLst/>
                        </a:rPr>
                        <a:t>Conceptos</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Matemáticas</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Física</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8765385"/>
                  </a:ext>
                </a:extLst>
              </a:tr>
              <a:tr h="190500">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2</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2</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1584543"/>
                  </a:ext>
                </a:extLst>
              </a:tr>
              <a:tr h="190500">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4</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2</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5227520"/>
                  </a:ext>
                </a:extLst>
              </a:tr>
              <a:tr h="190500">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5</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5</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5264572"/>
                  </a:ext>
                </a:extLst>
              </a:tr>
              <a:tr h="190500">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5</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6</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5817365"/>
                  </a:ext>
                </a:extLst>
              </a:tr>
              <a:tr h="190500">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6</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5</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5073842"/>
                  </a:ext>
                </a:extLst>
              </a:tr>
              <a:tr h="190500">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6</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7</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1064026"/>
                  </a:ext>
                </a:extLst>
              </a:tr>
              <a:tr h="190500">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7</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5</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2894081"/>
                  </a:ext>
                </a:extLst>
              </a:tr>
              <a:tr h="190500">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7</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8</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3512999"/>
                  </a:ext>
                </a:extLst>
              </a:tr>
              <a:tr h="190500">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8</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7</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5519218"/>
                  </a:ext>
                </a:extLst>
              </a:tr>
              <a:tr h="190500">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9</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10</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8313132"/>
                  </a:ext>
                </a:extLst>
              </a:tr>
              <a:tr h="190500">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s-MX"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2101253"/>
                  </a:ext>
                </a:extLst>
              </a:tr>
              <a:tr h="190500">
                <a:tc>
                  <a:txBody>
                    <a:bodyPr/>
                    <a:lstStyle/>
                    <a:p>
                      <a:pPr algn="ctr" fontAlgn="ctr"/>
                      <a:r>
                        <a:rPr lang="es-MX" sz="1100" u="none" strike="noStrike">
                          <a:effectLst/>
                        </a:rPr>
                        <a:t>promedios</a:t>
                      </a:r>
                      <a:endParaRPr lang="es-MX" sz="11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5.9</a:t>
                      </a:r>
                      <a:endParaRPr lang="es-MX" sz="11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5.7</a:t>
                      </a:r>
                      <a:endParaRPr lang="es-MX" sz="1100" b="0" i="0" u="none" strike="noStrike">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49865052"/>
                  </a:ext>
                </a:extLst>
              </a:tr>
              <a:tr h="190500">
                <a:tc>
                  <a:txBody>
                    <a:bodyPr/>
                    <a:lstStyle/>
                    <a:p>
                      <a:pPr algn="ctr" fontAlgn="ctr"/>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endParaRPr lang="es-MX" sz="11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3419949"/>
                  </a:ext>
                </a:extLst>
              </a:tr>
              <a:tr h="190500">
                <a:tc rowSpan="2">
                  <a:txBody>
                    <a:bodyPr/>
                    <a:lstStyle/>
                    <a:p>
                      <a:pPr algn="ctr" fontAlgn="ctr"/>
                      <a:r>
                        <a:rPr lang="es-MX" sz="1100" u="none" strike="noStrike">
                          <a:effectLst/>
                        </a:rPr>
                        <a:t>coeficiente de Pearson</a:t>
                      </a:r>
                      <a:endParaRPr lang="es-MX" sz="11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0.872561191</a:t>
                      </a:r>
                      <a:endParaRPr lang="es-MX" sz="11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8070588"/>
                  </a:ext>
                </a:extLst>
              </a:tr>
              <a:tr h="200025">
                <a:tc vMerge="1">
                  <a:txBody>
                    <a:bodyPr/>
                    <a:lstStyle/>
                    <a:p>
                      <a:endParaRPr lang="es-MX"/>
                    </a:p>
                  </a:txBody>
                  <a:tcPr/>
                </a:tc>
                <a:tc>
                  <a:txBody>
                    <a:bodyPr/>
                    <a:lstStyle/>
                    <a:p>
                      <a:pPr algn="ctr" fontAlgn="ctr"/>
                      <a:r>
                        <a:rPr lang="es-MX" sz="1100" u="none" strike="noStrike">
                          <a:effectLst/>
                        </a:rPr>
                        <a:t> </a:t>
                      </a:r>
                      <a:endParaRPr lang="es-MX" sz="11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r>
                        <a:rPr lang="es-MX" sz="1100" u="none" strike="noStrike" dirty="0">
                          <a:effectLst/>
                        </a:rPr>
                        <a:t> </a:t>
                      </a:r>
                      <a:endParaRPr lang="es-MX" sz="11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0400056"/>
                  </a:ext>
                </a:extLst>
              </a:tr>
            </a:tbl>
          </a:graphicData>
        </a:graphic>
      </p:graphicFrame>
      <p:sp>
        <p:nvSpPr>
          <p:cNvPr id="3" name="Rectángulo 2"/>
          <p:cNvSpPr/>
          <p:nvPr/>
        </p:nvSpPr>
        <p:spPr>
          <a:xfrm>
            <a:off x="2286000" y="5785439"/>
            <a:ext cx="4572000" cy="923330"/>
          </a:xfrm>
          <a:prstGeom prst="rect">
            <a:avLst/>
          </a:prstGeom>
        </p:spPr>
        <p:txBody>
          <a:bodyPr>
            <a:spAutoFit/>
          </a:bodyPr>
          <a:lstStyle/>
          <a:p>
            <a:pPr algn="just"/>
            <a:r>
              <a:rPr lang="es-MX" b="1" i="1" dirty="0"/>
              <a:t>Interpretación</a:t>
            </a:r>
          </a:p>
          <a:p>
            <a:pPr lvl="1" algn="just"/>
            <a:r>
              <a:rPr lang="es-MX" b="1" i="1" dirty="0"/>
              <a:t>Si 0 &lt; r &lt; 1, existe una correlación </a:t>
            </a:r>
            <a:r>
              <a:rPr lang="es-MX" b="1" i="1" dirty="0" smtClean="0"/>
              <a:t>positiva. El menor a 1</a:t>
            </a:r>
            <a:endParaRPr lang="es-MX" b="1" i="1" dirty="0"/>
          </a:p>
        </p:txBody>
      </p:sp>
    </p:spTree>
    <p:extLst>
      <p:ext uri="{BB962C8B-B14F-4D97-AF65-F5344CB8AC3E}">
        <p14:creationId xmlns:p14="http://schemas.microsoft.com/office/powerpoint/2010/main" val="4205703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4731" y="1844824"/>
            <a:ext cx="7315200" cy="1154097"/>
          </a:xfrm>
        </p:spPr>
        <p:txBody>
          <a:bodyPr>
            <a:normAutofit fontScale="90000"/>
          </a:bodyPr>
          <a:lstStyle/>
          <a:p>
            <a:r>
              <a:rPr lang="es-MX" sz="4400" dirty="0" smtClean="0"/>
              <a:t>Reporte de Lectura: </a:t>
            </a:r>
            <a:r>
              <a:rPr lang="es-MX" dirty="0" smtClean="0"/>
              <a:t/>
            </a:r>
            <a:br>
              <a:rPr lang="es-MX" dirty="0" smtClean="0"/>
            </a:br>
            <a:r>
              <a:rPr lang="es-MX" dirty="0" smtClean="0"/>
              <a:t/>
            </a:r>
            <a:br>
              <a:rPr lang="es-MX" dirty="0" smtClean="0"/>
            </a:br>
            <a:r>
              <a:rPr lang="es-MX" dirty="0" smtClean="0"/>
              <a:t>Capítulo X</a:t>
            </a:r>
            <a:br>
              <a:rPr lang="es-MX" dirty="0" smtClean="0"/>
            </a:br>
            <a:r>
              <a:rPr lang="es-MX" dirty="0" smtClean="0"/>
              <a:t>Análisis de Datos Cuantitativos</a:t>
            </a:r>
            <a:endParaRPr lang="es-MX" dirty="0"/>
          </a:p>
        </p:txBody>
      </p:sp>
      <p:sp>
        <p:nvSpPr>
          <p:cNvPr id="3" name="CuadroTexto 2"/>
          <p:cNvSpPr txBox="1"/>
          <p:nvPr/>
        </p:nvSpPr>
        <p:spPr>
          <a:xfrm>
            <a:off x="925100" y="3429000"/>
            <a:ext cx="7704856" cy="3046988"/>
          </a:xfrm>
          <a:prstGeom prst="rect">
            <a:avLst/>
          </a:prstGeom>
          <a:noFill/>
        </p:spPr>
        <p:txBody>
          <a:bodyPr wrap="square" rtlCol="0">
            <a:spAutoFit/>
          </a:bodyPr>
          <a:lstStyle/>
          <a:p>
            <a:pPr marL="285750" indent="-285750">
              <a:buFont typeface="Arial" panose="020B0604020202020204" pitchFamily="34" charset="0"/>
              <a:buChar char="•"/>
            </a:pPr>
            <a:r>
              <a:rPr lang="es-MX" sz="3200" dirty="0" smtClean="0"/>
              <a:t>Procedimiento para analizar cuantitativamente los datos</a:t>
            </a:r>
          </a:p>
          <a:p>
            <a:pPr marL="285750" indent="-285750">
              <a:buFont typeface="Arial" panose="020B0604020202020204" pitchFamily="34" charset="0"/>
              <a:buChar char="•"/>
            </a:pPr>
            <a:r>
              <a:rPr lang="es-MX" sz="3200" dirty="0" smtClean="0"/>
              <a:t>Principales programas computacionales </a:t>
            </a:r>
          </a:p>
          <a:p>
            <a:pPr marL="285750" indent="-285750">
              <a:buFont typeface="Arial" panose="020B0604020202020204" pitchFamily="34" charset="0"/>
              <a:buChar char="•"/>
            </a:pPr>
            <a:r>
              <a:rPr lang="es-MX" sz="3200" dirty="0" smtClean="0"/>
              <a:t>Pruebas estadísticas más utilizadas</a:t>
            </a:r>
          </a:p>
          <a:p>
            <a:pPr marL="285750" indent="-285750">
              <a:buFont typeface="Arial" panose="020B0604020202020204" pitchFamily="34" charset="0"/>
              <a:buChar char="•"/>
            </a:pPr>
            <a:r>
              <a:rPr lang="es-MX" sz="3200" dirty="0" smtClean="0"/>
              <a:t>Usos e interpretación de los métodos </a:t>
            </a:r>
          </a:p>
          <a:p>
            <a:pPr marL="285750" indent="-285750">
              <a:buFont typeface="Arial" panose="020B0604020202020204" pitchFamily="34" charset="0"/>
              <a:buChar char="•"/>
            </a:pPr>
            <a:endParaRPr lang="es-MX" sz="3200" dirty="0"/>
          </a:p>
        </p:txBody>
      </p:sp>
    </p:spTree>
    <p:extLst>
      <p:ext uri="{BB962C8B-B14F-4D97-AF65-F5344CB8AC3E}">
        <p14:creationId xmlns:p14="http://schemas.microsoft.com/office/powerpoint/2010/main" val="3456933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444</TotalTime>
  <Words>793</Words>
  <Application>Microsoft Office PowerPoint</Application>
  <PresentationFormat>Presentación en pantalla (4:3)</PresentationFormat>
  <Paragraphs>148</Paragraphs>
  <Slides>15</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Wingdings</vt:lpstr>
      <vt:lpstr>Perspectiva</vt:lpstr>
      <vt:lpstr>Ejercicios: Estadística Descriptiva</vt:lpstr>
      <vt:lpstr>Ejercicio 1</vt:lpstr>
      <vt:lpstr>Ejercicio 2</vt:lpstr>
      <vt:lpstr>Ejercicio 3</vt:lpstr>
      <vt:lpstr>Ejercicio 4 Con los siguientes datos</vt:lpstr>
      <vt:lpstr>Ejercicio 5</vt:lpstr>
      <vt:lpstr>Ejercicio 5</vt:lpstr>
      <vt:lpstr>Ejercicio 6.- Diapositiva 96</vt:lpstr>
      <vt:lpstr>Reporte de Lectura:   Capítulo X Análisis de Datos Cuantitativos</vt:lpstr>
      <vt:lpstr>Procedimiento para analizar cuantitativamente los datos </vt:lpstr>
      <vt:lpstr>Principales programas computacionales necesarios</vt:lpstr>
      <vt:lpstr>Pruebas estadísticas más utilizadas y sus usos.</vt:lpstr>
      <vt:lpstr>Pruebas estadísticas más utilizadas y sus usos</vt:lpstr>
      <vt:lpstr>Pruebas estadísticas más utilizadas y sus usos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Estadística Descriptiva</dc:title>
  <dc:creator>Enrique</dc:creator>
  <cp:lastModifiedBy>Sandra Luz Carvajal Magaña</cp:lastModifiedBy>
  <cp:revision>36</cp:revision>
  <dcterms:created xsi:type="dcterms:W3CDTF">2015-09-17T22:20:46Z</dcterms:created>
  <dcterms:modified xsi:type="dcterms:W3CDTF">2016-02-24T05:18:13Z</dcterms:modified>
</cp:coreProperties>
</file>