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2" r:id="rId1"/>
  </p:sldMasterIdLst>
  <p:notesMasterIdLst>
    <p:notesMasterId r:id="rId4"/>
  </p:notesMasterIdLst>
  <p:handoutMasterIdLst>
    <p:handoutMasterId r:id="rId5"/>
  </p:handoutMasterIdLst>
  <p:sldIdLst>
    <p:sldId id="328" r:id="rId2"/>
    <p:sldId id="329" r:id="rId3"/>
  </p:sldIdLst>
  <p:sldSz cx="11917363" cy="6858000"/>
  <p:notesSz cx="7077075" cy="9382125"/>
  <p:custDataLst>
    <p:tags r:id="rId6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2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5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008000"/>
    <a:srgbClr val="C0C0C0"/>
    <a:srgbClr val="B2B2B2"/>
    <a:srgbClr val="006600"/>
    <a:srgbClr val="969696"/>
    <a:srgbClr val="E4E4E4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8" autoAdjust="0"/>
    <p:restoredTop sz="95246" autoAdjust="0"/>
  </p:normalViewPr>
  <p:slideViewPr>
    <p:cSldViewPr snapToGrid="0">
      <p:cViewPr>
        <p:scale>
          <a:sx n="70" d="100"/>
          <a:sy n="70" d="100"/>
        </p:scale>
        <p:origin x="1872" y="664"/>
      </p:cViewPr>
      <p:guideLst>
        <p:guide orient="horz" pos="2792"/>
        <p:guide pos="3754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08" y="-84"/>
      </p:cViewPr>
      <p:guideLst>
        <p:guide orient="horz" pos="2955"/>
        <p:guide pos="222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08704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200"/>
            </a:lvl1pPr>
          </a:lstStyle>
          <a:p>
            <a:fld id="{0A2DCE50-0553-4518-A981-7A15D7243B95}" type="datetimeFigureOut">
              <a:rPr lang="es-ES" smtClean="0"/>
              <a:pPr/>
              <a:t>1/9/15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08704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r">
              <a:defRPr sz="1200"/>
            </a:lvl1pPr>
          </a:lstStyle>
          <a:p>
            <a:fld id="{DED564EC-4DDB-46BC-8931-AEB267AF0501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056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08704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200"/>
            </a:lvl1pPr>
          </a:lstStyle>
          <a:p>
            <a:fld id="{3401D6C5-3D92-4B48-8044-5042E744A7A9}" type="datetimeFigureOut">
              <a:rPr lang="es-ES" smtClean="0"/>
              <a:pPr/>
              <a:t>1/9/15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03263"/>
            <a:ext cx="61150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5" tIns="47023" rIns="94045" bIns="47023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7708" y="4456509"/>
            <a:ext cx="5661660" cy="4221957"/>
          </a:xfrm>
          <a:prstGeom prst="rect">
            <a:avLst/>
          </a:prstGeom>
        </p:spPr>
        <p:txBody>
          <a:bodyPr vert="horz" lIns="94045" tIns="47023" rIns="94045" bIns="4702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08704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r">
              <a:defRPr sz="1200"/>
            </a:lvl1pPr>
          </a:lstStyle>
          <a:p>
            <a:fld id="{79984973-7813-47FC-BFC2-91D5519BFD66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23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703263"/>
            <a:ext cx="6115050" cy="3519487"/>
          </a:xfrm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0C746-65EB-4553-B083-A9FF36F73C0C}" type="slidenum">
              <a:rPr lang="es-ES" smtClean="0"/>
              <a:pPr/>
              <a:t>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38656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238302"/>
            <a:ext cx="9337207" cy="70075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ctángulo"/>
          <p:cNvSpPr/>
          <p:nvPr userDrawn="1"/>
        </p:nvSpPr>
        <p:spPr>
          <a:xfrm>
            <a:off x="9431055" y="238302"/>
            <a:ext cx="162422" cy="699472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" name="3 Rectángulo"/>
          <p:cNvSpPr/>
          <p:nvPr userDrawn="1"/>
        </p:nvSpPr>
        <p:spPr>
          <a:xfrm>
            <a:off x="9707685" y="238302"/>
            <a:ext cx="2209678" cy="700756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6 Grupo"/>
          <p:cNvGrpSpPr/>
          <p:nvPr userDrawn="1"/>
        </p:nvGrpSpPr>
        <p:grpSpPr>
          <a:xfrm>
            <a:off x="122519" y="1016951"/>
            <a:ext cx="1472463" cy="77356"/>
            <a:chOff x="6509878" y="60386"/>
            <a:chExt cx="1129797" cy="77356"/>
          </a:xfrm>
          <a:solidFill>
            <a:srgbClr val="B5B5B5"/>
          </a:solidFill>
        </p:grpSpPr>
        <p:sp>
          <p:nvSpPr>
            <p:cNvPr id="8" name="7 Rectángulo"/>
            <p:cNvSpPr/>
            <p:nvPr userDrawn="1"/>
          </p:nvSpPr>
          <p:spPr>
            <a:xfrm flipH="1">
              <a:off x="7561779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" name="8 Rectángulo"/>
            <p:cNvSpPr/>
            <p:nvPr userDrawn="1"/>
          </p:nvSpPr>
          <p:spPr>
            <a:xfrm flipH="1">
              <a:off x="720672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" name="9 Rectángulo"/>
            <p:cNvSpPr/>
            <p:nvPr userDrawn="1"/>
          </p:nvSpPr>
          <p:spPr>
            <a:xfrm flipH="1">
              <a:off x="68516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" name="10 Rectángulo"/>
            <p:cNvSpPr/>
            <p:nvPr userDrawn="1"/>
          </p:nvSpPr>
          <p:spPr>
            <a:xfrm flipH="1">
              <a:off x="7384254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" name="11 Rectángulo"/>
            <p:cNvSpPr/>
            <p:nvPr userDrawn="1"/>
          </p:nvSpPr>
          <p:spPr>
            <a:xfrm flipH="1">
              <a:off x="702920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" name="12 Rectángulo"/>
            <p:cNvSpPr/>
            <p:nvPr userDrawn="1"/>
          </p:nvSpPr>
          <p:spPr>
            <a:xfrm flipH="1">
              <a:off x="667415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" name="13 Rectángulo"/>
            <p:cNvSpPr/>
            <p:nvPr userDrawn="1"/>
          </p:nvSpPr>
          <p:spPr>
            <a:xfrm flipH="1">
              <a:off x="65098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15" name="14 Rectángulo"/>
          <p:cNvSpPr/>
          <p:nvPr userDrawn="1"/>
        </p:nvSpPr>
        <p:spPr>
          <a:xfrm>
            <a:off x="1704073" y="1008404"/>
            <a:ext cx="10213291" cy="7691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7" name="16 Grupo"/>
          <p:cNvGrpSpPr/>
          <p:nvPr userDrawn="1"/>
        </p:nvGrpSpPr>
        <p:grpSpPr>
          <a:xfrm>
            <a:off x="10181839" y="44624"/>
            <a:ext cx="1472463" cy="77356"/>
            <a:chOff x="6509878" y="60386"/>
            <a:chExt cx="1129797" cy="77356"/>
          </a:xfrm>
          <a:solidFill>
            <a:srgbClr val="91945A"/>
          </a:solidFill>
        </p:grpSpPr>
        <p:sp>
          <p:nvSpPr>
            <p:cNvPr id="18" name="17 Rectángulo"/>
            <p:cNvSpPr/>
            <p:nvPr userDrawn="1"/>
          </p:nvSpPr>
          <p:spPr>
            <a:xfrm flipH="1">
              <a:off x="7561779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9" name="18 Rectángulo"/>
            <p:cNvSpPr/>
            <p:nvPr userDrawn="1"/>
          </p:nvSpPr>
          <p:spPr>
            <a:xfrm flipH="1">
              <a:off x="720672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" name="19 Rectángulo"/>
            <p:cNvSpPr/>
            <p:nvPr userDrawn="1"/>
          </p:nvSpPr>
          <p:spPr>
            <a:xfrm flipH="1">
              <a:off x="68516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" name="20 Rectángulo"/>
            <p:cNvSpPr/>
            <p:nvPr userDrawn="1"/>
          </p:nvSpPr>
          <p:spPr>
            <a:xfrm flipH="1">
              <a:off x="7384254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" name="21 Rectángulo"/>
            <p:cNvSpPr/>
            <p:nvPr userDrawn="1"/>
          </p:nvSpPr>
          <p:spPr>
            <a:xfrm flipH="1">
              <a:off x="702920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3" name="22 Rectángulo"/>
            <p:cNvSpPr/>
            <p:nvPr userDrawn="1"/>
          </p:nvSpPr>
          <p:spPr>
            <a:xfrm flipH="1">
              <a:off x="667415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65098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16" name="15 Rectángulo"/>
          <p:cNvSpPr/>
          <p:nvPr userDrawn="1"/>
        </p:nvSpPr>
        <p:spPr>
          <a:xfrm>
            <a:off x="-2" y="19586"/>
            <a:ext cx="11917364" cy="18864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4" name="8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866" y="281675"/>
            <a:ext cx="1756435" cy="642652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1800" b="1" kern="1200">
          <a:solidFill>
            <a:schemeClr val="tx1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effectLst/>
          <a:latin typeface="Arial" pitchFamily="34" charset="0"/>
          <a:ea typeface="+mn-ea"/>
          <a:cs typeface="Arial" pitchFamily="34" charset="0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2320" y="6450467"/>
            <a:ext cx="1108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000" dirty="0"/>
              <a:t>Material para uso exclusivo del presente programa educativo, sin fines de lucro. </a:t>
            </a:r>
            <a:r>
              <a:rPr lang="es-MX" sz="1000" dirty="0" smtClean="0"/>
              <a:t>Queda prohibido </a:t>
            </a:r>
            <a:r>
              <a:rPr lang="es-MX" sz="1000" dirty="0"/>
              <a:t>su uso, la edición, modificación o reproducción total o parcial de los materiales, </a:t>
            </a:r>
            <a:r>
              <a:rPr lang="es-MX" sz="1000" dirty="0" smtClean="0"/>
              <a:t>sin </a:t>
            </a:r>
            <a:r>
              <a:rPr lang="es-MX" sz="1000" dirty="0"/>
              <a:t>previa autorización escrita por parte del IAP, Chiapas.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14831"/>
              </p:ext>
            </p:extLst>
          </p:nvPr>
        </p:nvGraphicFramePr>
        <p:xfrm>
          <a:off x="846156" y="2497099"/>
          <a:ext cx="10222173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07391"/>
                <a:gridCol w="3407391"/>
                <a:gridCol w="34073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RUBRO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INSTITUCIONES ENFERMAS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INSTITUCIONES</a:t>
                      </a:r>
                      <a:r>
                        <a:rPr lang="es-MX" baseline="0" dirty="0" smtClean="0">
                          <a:solidFill>
                            <a:srgbClr val="FFFFFF"/>
                          </a:solidFill>
                        </a:rPr>
                        <a:t> SANAS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/>
                        <a:t>DIRECCI</a:t>
                      </a:r>
                      <a:r>
                        <a:rPr lang="es-ES" sz="1200" dirty="0" smtClean="0"/>
                        <a:t>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/>
                        <a:t>Poder</a:t>
                      </a:r>
                      <a:r>
                        <a:rPr lang="es-MX" sz="1200" baseline="0" dirty="0" smtClean="0"/>
                        <a:t> centralizado. Exceso de control. Incomprensi</a:t>
                      </a:r>
                      <a:r>
                        <a:rPr lang="es-ES" sz="1200" baseline="0" dirty="0" err="1" smtClean="0"/>
                        <a:t>ón</a:t>
                      </a:r>
                      <a:r>
                        <a:rPr lang="es-ES" sz="1200" baseline="0" dirty="0" smtClean="0"/>
                        <a:t> y deshumanización.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/>
                        <a:t>En</a:t>
                      </a:r>
                      <a:r>
                        <a:rPr lang="es-MX" sz="1200" baseline="0" dirty="0" smtClean="0"/>
                        <a:t> confianza, apertura, responsabilidad y libertad.</a:t>
                      </a:r>
                      <a:endParaRPr lang="es-MX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/>
                        <a:t>FACTOR HUMANO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/>
                        <a:t>Se trabaja poco y no en sinton</a:t>
                      </a:r>
                      <a:r>
                        <a:rPr lang="es-ES" sz="1200" dirty="0" err="1" smtClean="0"/>
                        <a:t>ía</a:t>
                      </a:r>
                      <a:r>
                        <a:rPr lang="es-ES" sz="1200" dirty="0" smtClean="0"/>
                        <a:t> con los objetivos de la organización. Nula</a:t>
                      </a:r>
                      <a:r>
                        <a:rPr lang="es-ES" sz="1200" baseline="0" dirty="0" smtClean="0"/>
                        <a:t> proactividad y honestidad. No hay responsabilidad, más bien, culpa.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/>
                        <a:t>Se comparten objetivos y la participaci</a:t>
                      </a:r>
                      <a:r>
                        <a:rPr lang="es-ES" sz="1200" dirty="0" err="1" smtClean="0"/>
                        <a:t>ón</a:t>
                      </a:r>
                      <a:r>
                        <a:rPr lang="es-ES" sz="1200" dirty="0" smtClean="0"/>
                        <a:t> es alta. Se</a:t>
                      </a:r>
                      <a:r>
                        <a:rPr lang="es-ES" sz="1200" baseline="0" dirty="0" smtClean="0"/>
                        <a:t> aceptan debilidades y se trabajan en ellas. Existe sentido de equipo. Se adaptan fácilmente al cambio.</a:t>
                      </a:r>
                      <a:endParaRPr lang="es-MX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1094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1094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No se caracterizan</a:t>
                      </a:r>
                      <a:r>
                        <a:rPr lang="es-MX" sz="1200" baseline="0" dirty="0" smtClean="0"/>
                        <a:t> por un gran desarrollo de las mismas o utilizaci</a:t>
                      </a:r>
                      <a:r>
                        <a:rPr lang="es-ES" sz="1200" baseline="0" dirty="0" err="1" smtClean="0"/>
                        <a:t>ón</a:t>
                      </a:r>
                      <a:r>
                        <a:rPr lang="es-ES" sz="1200" baseline="0" dirty="0" smtClean="0"/>
                        <a:t> responsable y ejemplar.</a:t>
                      </a:r>
                      <a:endParaRPr lang="es-MX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Infiero que se desarrollan,</a:t>
                      </a:r>
                      <a:r>
                        <a:rPr lang="es-MX" sz="1200" baseline="0" dirty="0" smtClean="0"/>
                        <a:t> incentivan y utilizan de manera eficiente.</a:t>
                      </a:r>
                      <a:endParaRPr lang="es-MX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/>
                        <a:t>CULTURA DE TRABAJO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/>
                        <a:t>La de la pasividad,</a:t>
                      </a:r>
                      <a:r>
                        <a:rPr lang="es-MX" sz="1200" baseline="0" dirty="0" smtClean="0"/>
                        <a:t> de la espera, de la calma, de la ocurrencia, de la falta de pasi</a:t>
                      </a:r>
                      <a:r>
                        <a:rPr lang="es-ES" sz="1200" baseline="0" dirty="0" err="1" smtClean="0"/>
                        <a:t>ón</a:t>
                      </a:r>
                      <a:r>
                        <a:rPr lang="es-ES" sz="1200" baseline="0" dirty="0" smtClean="0"/>
                        <a:t>.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/>
                        <a:t>Dando</a:t>
                      </a:r>
                      <a:r>
                        <a:rPr lang="es-MX" sz="1200" baseline="0" dirty="0" smtClean="0"/>
                        <a:t> su lugar y prioridad de la gente. La autorrealizaci</a:t>
                      </a:r>
                      <a:r>
                        <a:rPr lang="es-ES" sz="1200" baseline="0" dirty="0" err="1" smtClean="0"/>
                        <a:t>ón</a:t>
                      </a:r>
                      <a:r>
                        <a:rPr lang="es-ES" sz="1200" baseline="0" dirty="0" smtClean="0"/>
                        <a:t> a través del éxito de la institución, logrando procesos ganar-ganar.</a:t>
                      </a:r>
                      <a:endParaRPr lang="es-MX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055174" y="2017588"/>
            <a:ext cx="987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SINTOMAS EN LAS ORGANIZACIONES PÚBLICAS (MALLO, 2003)</a:t>
            </a:r>
            <a:endParaRPr lang="es-MX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91748" y="271596"/>
            <a:ext cx="89341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9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ACTIVIDAD 5 CUADRO SINÓPTICO DE </a:t>
            </a:r>
            <a:r>
              <a:rPr lang="es-MX" sz="1900" b="1" dirty="0" smtClean="0">
                <a:solidFill>
                  <a:srgbClr val="FFFFFF"/>
                </a:solidFill>
              </a:rPr>
              <a:t>SÍNTOMAS ORGANIZACIONALES DE </a:t>
            </a:r>
            <a:r>
              <a:rPr lang="es-MX" sz="1900" b="1" smtClean="0">
                <a:solidFill>
                  <a:srgbClr val="FFFFFF"/>
                </a:solidFill>
              </a:rPr>
              <a:t>LAS INSTITUCIONES</a:t>
            </a:r>
            <a:endParaRPr lang="es-MX" sz="1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920962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63725"/>
              </p:ext>
            </p:extLst>
          </p:nvPr>
        </p:nvGraphicFramePr>
        <p:xfrm>
          <a:off x="846156" y="2497099"/>
          <a:ext cx="9614580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7290"/>
                <a:gridCol w="48072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RUBRO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S</a:t>
                      </a:r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ÍNTOMAS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/>
                        <a:t>DIRECCI</a:t>
                      </a:r>
                      <a:r>
                        <a:rPr lang="es-ES" sz="1200" dirty="0" smtClean="0"/>
                        <a:t>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dirty="0" smtClean="0"/>
                        <a:t>El</a:t>
                      </a:r>
                      <a:r>
                        <a:rPr lang="es-ES" sz="1200" baseline="0" dirty="0" smtClean="0"/>
                        <a:t> poder se encuentra centralizado y el </a:t>
                      </a:r>
                      <a:r>
                        <a:rPr lang="es-ES" sz="1200" baseline="0" dirty="0" smtClean="0"/>
                        <a:t>orden jerárquico se respeta, sin embargo, existe capacidad de dialogo, propuesta y retroalimentación</a:t>
                      </a:r>
                      <a:r>
                        <a:rPr lang="es-ES" sz="1200" baseline="0" dirty="0" smtClean="0"/>
                        <a:t>. </a:t>
                      </a:r>
                      <a:endParaRPr lang="es-MX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/>
                        <a:t>FACTOR HUMANO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dirty="0" smtClean="0"/>
                        <a:t>Existen diferentes tipos de perfiles</a:t>
                      </a:r>
                      <a:r>
                        <a:rPr lang="es-ES" sz="1200" baseline="0" dirty="0" smtClean="0"/>
                        <a:t> dentro de la instituci</a:t>
                      </a:r>
                      <a:r>
                        <a:rPr lang="es-ES" sz="1200" baseline="0" dirty="0" smtClean="0"/>
                        <a:t>ón para la que trabajo. Son muy diversos, donde algunos realmente son ejemplares, transparentes, honestos y proactivos, mientras otros, son impresentables.</a:t>
                      </a:r>
                      <a:endParaRPr lang="es-MX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1094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1094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Son utilizadas. Son</a:t>
                      </a:r>
                      <a:r>
                        <a:rPr lang="es-ES" sz="1200" baseline="0" dirty="0" smtClean="0"/>
                        <a:t> herramientas fundamentales para el desempeño de nuestras funciones.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200" dirty="0" smtClean="0"/>
                        <a:t>CULTURA DE TRABAJO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dirty="0" smtClean="0"/>
                        <a:t>M</a:t>
                      </a:r>
                      <a:r>
                        <a:rPr lang="es-ES" sz="1200" dirty="0" smtClean="0"/>
                        <a:t>ás allá de una cultura de trabajo institucional, existen diversas, dependiendo de</a:t>
                      </a:r>
                      <a:r>
                        <a:rPr lang="es-ES" sz="1200" baseline="0" dirty="0" smtClean="0"/>
                        <a:t> los distintos grupos de gente con las que buscas generar avances. Resulta muy complicado definirla exactamente.</a:t>
                      </a:r>
                      <a:endParaRPr lang="es-MX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5 CuadroTexto"/>
          <p:cNvSpPr txBox="1"/>
          <p:nvPr/>
        </p:nvSpPr>
        <p:spPr>
          <a:xfrm>
            <a:off x="1055174" y="2017588"/>
            <a:ext cx="987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MI INSTITUCI</a:t>
            </a:r>
            <a:r>
              <a:rPr lang="es-ES" b="1" dirty="0" smtClean="0"/>
              <a:t>ÓN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162565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836c1f5d1a3f2a854211312fd47e20a8389e7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Personalizado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9239</TotalTime>
  <Words>353</Words>
  <Application>Microsoft Macintosh PowerPoint</Application>
  <PresentationFormat>Personalizado</PresentationFormat>
  <Paragraphs>30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Calibri</vt:lpstr>
      <vt:lpstr>Verdana</vt:lpstr>
      <vt:lpstr>Wingdings 2</vt:lpstr>
      <vt:lpstr>Arial</vt:lpstr>
      <vt:lpstr>Aspecto</vt:lpstr>
      <vt:lpstr>Presentación de PowerPoint</vt:lpstr>
      <vt:lpstr>Presentación de PowerPoint</vt:lpstr>
    </vt:vector>
  </TitlesOfParts>
  <Company>H. AYUNTAMIENTO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PLANEACION</dc:creator>
  <cp:lastModifiedBy>david leon romero</cp:lastModifiedBy>
  <cp:revision>724</cp:revision>
  <dcterms:created xsi:type="dcterms:W3CDTF">2009-05-12T18:27:50Z</dcterms:created>
  <dcterms:modified xsi:type="dcterms:W3CDTF">2015-09-01T16:45:48Z</dcterms:modified>
</cp:coreProperties>
</file>