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7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74D7E-E345-E44F-BAA5-7604189D1C75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1CEC0CD6-3532-FA41-AB53-8BE24331B6C8}">
      <dgm:prSet phldrT="[Texto]"/>
      <dgm:spPr/>
      <dgm:t>
        <a:bodyPr/>
        <a:lstStyle/>
        <a:p>
          <a:r>
            <a:rPr lang="es-ES_tradnl" dirty="0" smtClean="0"/>
            <a:t>COMISI</a:t>
          </a:r>
          <a:r>
            <a:rPr lang="es-ES" dirty="0" smtClean="0"/>
            <a:t>ÓN INTERSECRETARIAL</a:t>
          </a:r>
        </a:p>
      </dgm:t>
    </dgm:pt>
    <dgm:pt modelId="{92E14940-F6F0-A24C-8BC5-3A20E6137ED2}" type="parTrans" cxnId="{BB72911D-CB26-9343-8D70-37B333F0BC85}">
      <dgm:prSet/>
      <dgm:spPr/>
      <dgm:t>
        <a:bodyPr/>
        <a:lstStyle/>
        <a:p>
          <a:endParaRPr lang="es-ES_tradnl"/>
        </a:p>
      </dgm:t>
    </dgm:pt>
    <dgm:pt modelId="{D6C5B105-166E-CB43-BA64-22507476D146}" type="sibTrans" cxnId="{BB72911D-CB26-9343-8D70-37B333F0BC85}">
      <dgm:prSet/>
      <dgm:spPr/>
      <dgm:t>
        <a:bodyPr/>
        <a:lstStyle/>
        <a:p>
          <a:endParaRPr lang="es-ES_tradnl"/>
        </a:p>
      </dgm:t>
    </dgm:pt>
    <dgm:pt modelId="{73739DC1-7AB3-EB4C-8AC3-EF3BA11DD4A8}">
      <dgm:prSet phldrT="[Texto]"/>
      <dgm:spPr/>
      <dgm:t>
        <a:bodyPr/>
        <a:lstStyle/>
        <a:p>
          <a:r>
            <a:rPr lang="es-ES_tradnl" dirty="0" smtClean="0"/>
            <a:t>ACUERDOS INTEGRALES PARA EL DESARROLLO SOCIAL</a:t>
          </a:r>
        </a:p>
      </dgm:t>
    </dgm:pt>
    <dgm:pt modelId="{FA83CCE4-CEF6-DC40-98D3-1A6C9286790A}" type="parTrans" cxnId="{A0A62D6F-B18F-5444-9485-F37ACE6A5AD7}">
      <dgm:prSet/>
      <dgm:spPr/>
      <dgm:t>
        <a:bodyPr/>
        <a:lstStyle/>
        <a:p>
          <a:endParaRPr lang="es-ES_tradnl"/>
        </a:p>
      </dgm:t>
    </dgm:pt>
    <dgm:pt modelId="{B4576AFF-9A42-5A4E-A01D-2D0CC11D43E9}" type="sibTrans" cxnId="{A0A62D6F-B18F-5444-9485-F37ACE6A5AD7}">
      <dgm:prSet/>
      <dgm:spPr/>
      <dgm:t>
        <a:bodyPr/>
        <a:lstStyle/>
        <a:p>
          <a:endParaRPr lang="es-ES_tradnl"/>
        </a:p>
      </dgm:t>
    </dgm:pt>
    <dgm:pt modelId="{6000C429-D8B4-EC41-A6A7-D8C3A7D9EB1C}">
      <dgm:prSet phldrT="[Texto]"/>
      <dgm:spPr/>
      <dgm:t>
        <a:bodyPr/>
        <a:lstStyle/>
        <a:p>
          <a:r>
            <a:rPr lang="es-ES_tradnl" dirty="0" smtClean="0"/>
            <a:t>CONSEJO NACIONAL</a:t>
          </a:r>
          <a:r>
            <a:rPr lang="es-ES_tradnl" baseline="0" dirty="0" smtClean="0"/>
            <a:t> DE LA CRUZADA</a:t>
          </a:r>
        </a:p>
      </dgm:t>
    </dgm:pt>
    <dgm:pt modelId="{C66B0292-600F-B94B-89BD-7C568F07B186}" type="parTrans" cxnId="{2380AB4C-301E-D14E-9C86-9DBBAA0DB4AC}">
      <dgm:prSet/>
      <dgm:spPr/>
      <dgm:t>
        <a:bodyPr/>
        <a:lstStyle/>
        <a:p>
          <a:endParaRPr lang="es-ES_tradnl"/>
        </a:p>
      </dgm:t>
    </dgm:pt>
    <dgm:pt modelId="{C936ED02-DA90-EB46-B56D-8E91C069591E}" type="sibTrans" cxnId="{2380AB4C-301E-D14E-9C86-9DBBAA0DB4AC}">
      <dgm:prSet/>
      <dgm:spPr/>
      <dgm:t>
        <a:bodyPr/>
        <a:lstStyle/>
        <a:p>
          <a:endParaRPr lang="es-ES_tradnl"/>
        </a:p>
      </dgm:t>
    </dgm:pt>
    <dgm:pt modelId="{48CC39AA-A053-164D-A608-6C7F02E64747}">
      <dgm:prSet/>
      <dgm:spPr/>
      <dgm:t>
        <a:bodyPr/>
        <a:lstStyle/>
        <a:p>
          <a:r>
            <a:rPr lang="es-ES_tradnl" dirty="0" smtClean="0"/>
            <a:t>COMIT</a:t>
          </a:r>
          <a:r>
            <a:rPr lang="es-ES" dirty="0" smtClean="0"/>
            <a:t>ÉS COMUNITARIOS</a:t>
          </a:r>
          <a:endParaRPr lang="es-ES_tradnl" dirty="0"/>
        </a:p>
      </dgm:t>
    </dgm:pt>
    <dgm:pt modelId="{0A3218C3-8C27-E842-A38F-FABBCC24E5AF}" type="parTrans" cxnId="{F85ACBB6-7C7D-8F4C-BA85-08B04C7BAAD3}">
      <dgm:prSet/>
      <dgm:spPr/>
      <dgm:t>
        <a:bodyPr/>
        <a:lstStyle/>
        <a:p>
          <a:endParaRPr lang="es-ES_tradnl"/>
        </a:p>
      </dgm:t>
    </dgm:pt>
    <dgm:pt modelId="{A5AC3E74-9577-694B-9BBA-95ED7CD60ADC}" type="sibTrans" cxnId="{F85ACBB6-7C7D-8F4C-BA85-08B04C7BAAD3}">
      <dgm:prSet/>
      <dgm:spPr/>
      <dgm:t>
        <a:bodyPr/>
        <a:lstStyle/>
        <a:p>
          <a:endParaRPr lang="es-ES_tradnl"/>
        </a:p>
      </dgm:t>
    </dgm:pt>
    <dgm:pt modelId="{C7F5222D-0EDD-6F4B-A518-80E44B017F42}" type="pres">
      <dgm:prSet presAssocID="{6A274D7E-E345-E44F-BAA5-7604189D1C75}" presName="linearFlow" presStyleCnt="0">
        <dgm:presLayoutVars>
          <dgm:dir/>
          <dgm:resizeHandles val="exact"/>
        </dgm:presLayoutVars>
      </dgm:prSet>
      <dgm:spPr/>
    </dgm:pt>
    <dgm:pt modelId="{23B2310E-2F0C-FA45-9906-045AB13FC9A7}" type="pres">
      <dgm:prSet presAssocID="{1CEC0CD6-3532-FA41-AB53-8BE24331B6C8}" presName="composite" presStyleCnt="0"/>
      <dgm:spPr/>
    </dgm:pt>
    <dgm:pt modelId="{B5C06C68-B60C-204F-B448-9A8292673302}" type="pres">
      <dgm:prSet presAssocID="{1CEC0CD6-3532-FA41-AB53-8BE24331B6C8}" presName="imgShp" presStyleLbl="fgImgPlace1" presStyleIdx="0" presStyleCnt="4"/>
      <dgm:spPr/>
    </dgm:pt>
    <dgm:pt modelId="{A0CD2397-B64B-FE40-85C5-FF8A5DD1965B}" type="pres">
      <dgm:prSet presAssocID="{1CEC0CD6-3532-FA41-AB53-8BE24331B6C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F3A6768-46CB-4144-9208-28D1E8290604}" type="pres">
      <dgm:prSet presAssocID="{D6C5B105-166E-CB43-BA64-22507476D146}" presName="spacing" presStyleCnt="0"/>
      <dgm:spPr/>
    </dgm:pt>
    <dgm:pt modelId="{6D0C60B6-0A6B-CF4F-8DD0-AAA9BC1B120B}" type="pres">
      <dgm:prSet presAssocID="{73739DC1-7AB3-EB4C-8AC3-EF3BA11DD4A8}" presName="composite" presStyleCnt="0"/>
      <dgm:spPr/>
    </dgm:pt>
    <dgm:pt modelId="{E955AABF-5CCF-504E-8302-6417CD076816}" type="pres">
      <dgm:prSet presAssocID="{73739DC1-7AB3-EB4C-8AC3-EF3BA11DD4A8}" presName="imgShp" presStyleLbl="fgImgPlace1" presStyleIdx="1" presStyleCnt="4"/>
      <dgm:spPr/>
    </dgm:pt>
    <dgm:pt modelId="{9944C148-25BB-CC4D-918B-CBADBAC4903E}" type="pres">
      <dgm:prSet presAssocID="{73739DC1-7AB3-EB4C-8AC3-EF3BA11DD4A8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D302C8F-1D74-7040-AEA0-9900DA896F20}" type="pres">
      <dgm:prSet presAssocID="{B4576AFF-9A42-5A4E-A01D-2D0CC11D43E9}" presName="spacing" presStyleCnt="0"/>
      <dgm:spPr/>
    </dgm:pt>
    <dgm:pt modelId="{2F1793E5-362F-1B4D-A6F2-D93B5F577A55}" type="pres">
      <dgm:prSet presAssocID="{6000C429-D8B4-EC41-A6A7-D8C3A7D9EB1C}" presName="composite" presStyleCnt="0"/>
      <dgm:spPr/>
    </dgm:pt>
    <dgm:pt modelId="{4F1C755B-2B0D-E547-B915-ABBF3EE0E085}" type="pres">
      <dgm:prSet presAssocID="{6000C429-D8B4-EC41-A6A7-D8C3A7D9EB1C}" presName="imgShp" presStyleLbl="fgImgPlace1" presStyleIdx="2" presStyleCnt="4"/>
      <dgm:spPr/>
    </dgm:pt>
    <dgm:pt modelId="{F428FD42-E739-6440-B2F8-EAE51E32D2B8}" type="pres">
      <dgm:prSet presAssocID="{6000C429-D8B4-EC41-A6A7-D8C3A7D9EB1C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7B3F621-31D4-2241-A93F-B90047F8F11C}" type="pres">
      <dgm:prSet presAssocID="{C936ED02-DA90-EB46-B56D-8E91C069591E}" presName="spacing" presStyleCnt="0"/>
      <dgm:spPr/>
    </dgm:pt>
    <dgm:pt modelId="{331635B5-C34A-EF41-9514-04585A2971D8}" type="pres">
      <dgm:prSet presAssocID="{48CC39AA-A053-164D-A608-6C7F02E64747}" presName="composite" presStyleCnt="0"/>
      <dgm:spPr/>
    </dgm:pt>
    <dgm:pt modelId="{21498DD7-0652-8545-BE9D-D6C6EB7B3D70}" type="pres">
      <dgm:prSet presAssocID="{48CC39AA-A053-164D-A608-6C7F02E64747}" presName="imgShp" presStyleLbl="fgImgPlace1" presStyleIdx="3" presStyleCnt="4"/>
      <dgm:spPr/>
    </dgm:pt>
    <dgm:pt modelId="{511C4D10-B884-1445-AE86-FFFFEC0F8F61}" type="pres">
      <dgm:prSet presAssocID="{48CC39AA-A053-164D-A608-6C7F02E6474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BB72911D-CB26-9343-8D70-37B333F0BC85}" srcId="{6A274D7E-E345-E44F-BAA5-7604189D1C75}" destId="{1CEC0CD6-3532-FA41-AB53-8BE24331B6C8}" srcOrd="0" destOrd="0" parTransId="{92E14940-F6F0-A24C-8BC5-3A20E6137ED2}" sibTransId="{D6C5B105-166E-CB43-BA64-22507476D146}"/>
    <dgm:cxn modelId="{ABFC4279-2E6E-BB4B-8BB8-0FCE74AE7A42}" type="presOf" srcId="{1CEC0CD6-3532-FA41-AB53-8BE24331B6C8}" destId="{A0CD2397-B64B-FE40-85C5-FF8A5DD1965B}" srcOrd="0" destOrd="0" presId="urn:microsoft.com/office/officeart/2005/8/layout/vList3"/>
    <dgm:cxn modelId="{671EB353-99B1-BB49-B44B-29CF6EBFC6D1}" type="presOf" srcId="{48CC39AA-A053-164D-A608-6C7F02E64747}" destId="{511C4D10-B884-1445-AE86-FFFFEC0F8F61}" srcOrd="0" destOrd="0" presId="urn:microsoft.com/office/officeart/2005/8/layout/vList3"/>
    <dgm:cxn modelId="{CF75DEB5-1CF4-6B48-8456-2C01E22489A5}" type="presOf" srcId="{73739DC1-7AB3-EB4C-8AC3-EF3BA11DD4A8}" destId="{9944C148-25BB-CC4D-918B-CBADBAC4903E}" srcOrd="0" destOrd="0" presId="urn:microsoft.com/office/officeart/2005/8/layout/vList3"/>
    <dgm:cxn modelId="{87A2B43F-F015-284B-9177-5C10EFF11563}" type="presOf" srcId="{6000C429-D8B4-EC41-A6A7-D8C3A7D9EB1C}" destId="{F428FD42-E739-6440-B2F8-EAE51E32D2B8}" srcOrd="0" destOrd="0" presId="urn:microsoft.com/office/officeart/2005/8/layout/vList3"/>
    <dgm:cxn modelId="{F85ACBB6-7C7D-8F4C-BA85-08B04C7BAAD3}" srcId="{6A274D7E-E345-E44F-BAA5-7604189D1C75}" destId="{48CC39AA-A053-164D-A608-6C7F02E64747}" srcOrd="3" destOrd="0" parTransId="{0A3218C3-8C27-E842-A38F-FABBCC24E5AF}" sibTransId="{A5AC3E74-9577-694B-9BBA-95ED7CD60ADC}"/>
    <dgm:cxn modelId="{A0A62D6F-B18F-5444-9485-F37ACE6A5AD7}" srcId="{6A274D7E-E345-E44F-BAA5-7604189D1C75}" destId="{73739DC1-7AB3-EB4C-8AC3-EF3BA11DD4A8}" srcOrd="1" destOrd="0" parTransId="{FA83CCE4-CEF6-DC40-98D3-1A6C9286790A}" sibTransId="{B4576AFF-9A42-5A4E-A01D-2D0CC11D43E9}"/>
    <dgm:cxn modelId="{E8A12527-19CA-3249-88B6-91A5253A20BD}" type="presOf" srcId="{6A274D7E-E345-E44F-BAA5-7604189D1C75}" destId="{C7F5222D-0EDD-6F4B-A518-80E44B017F42}" srcOrd="0" destOrd="0" presId="urn:microsoft.com/office/officeart/2005/8/layout/vList3"/>
    <dgm:cxn modelId="{2380AB4C-301E-D14E-9C86-9DBBAA0DB4AC}" srcId="{6A274D7E-E345-E44F-BAA5-7604189D1C75}" destId="{6000C429-D8B4-EC41-A6A7-D8C3A7D9EB1C}" srcOrd="2" destOrd="0" parTransId="{C66B0292-600F-B94B-89BD-7C568F07B186}" sibTransId="{C936ED02-DA90-EB46-B56D-8E91C069591E}"/>
    <dgm:cxn modelId="{FEE1161A-5EF5-2D4F-BB47-6FAD9BE9339A}" type="presParOf" srcId="{C7F5222D-0EDD-6F4B-A518-80E44B017F42}" destId="{23B2310E-2F0C-FA45-9906-045AB13FC9A7}" srcOrd="0" destOrd="0" presId="urn:microsoft.com/office/officeart/2005/8/layout/vList3"/>
    <dgm:cxn modelId="{792301AB-EEDD-C14C-B7B9-FF3635FB07D3}" type="presParOf" srcId="{23B2310E-2F0C-FA45-9906-045AB13FC9A7}" destId="{B5C06C68-B60C-204F-B448-9A8292673302}" srcOrd="0" destOrd="0" presId="urn:microsoft.com/office/officeart/2005/8/layout/vList3"/>
    <dgm:cxn modelId="{9F85EC72-8847-DD47-9B9F-759E0C7BED79}" type="presParOf" srcId="{23B2310E-2F0C-FA45-9906-045AB13FC9A7}" destId="{A0CD2397-B64B-FE40-85C5-FF8A5DD1965B}" srcOrd="1" destOrd="0" presId="urn:microsoft.com/office/officeart/2005/8/layout/vList3"/>
    <dgm:cxn modelId="{301097FB-AEC4-A14E-9537-5472B5964DB5}" type="presParOf" srcId="{C7F5222D-0EDD-6F4B-A518-80E44B017F42}" destId="{AF3A6768-46CB-4144-9208-28D1E8290604}" srcOrd="1" destOrd="0" presId="urn:microsoft.com/office/officeart/2005/8/layout/vList3"/>
    <dgm:cxn modelId="{3854F624-BCAF-1B41-8854-C829723BF79C}" type="presParOf" srcId="{C7F5222D-0EDD-6F4B-A518-80E44B017F42}" destId="{6D0C60B6-0A6B-CF4F-8DD0-AAA9BC1B120B}" srcOrd="2" destOrd="0" presId="urn:microsoft.com/office/officeart/2005/8/layout/vList3"/>
    <dgm:cxn modelId="{350701B3-9D55-DB42-9FCE-1E1D5F7B1F31}" type="presParOf" srcId="{6D0C60B6-0A6B-CF4F-8DD0-AAA9BC1B120B}" destId="{E955AABF-5CCF-504E-8302-6417CD076816}" srcOrd="0" destOrd="0" presId="urn:microsoft.com/office/officeart/2005/8/layout/vList3"/>
    <dgm:cxn modelId="{32D3C505-E224-D64B-B8D9-A04C343BD565}" type="presParOf" srcId="{6D0C60B6-0A6B-CF4F-8DD0-AAA9BC1B120B}" destId="{9944C148-25BB-CC4D-918B-CBADBAC4903E}" srcOrd="1" destOrd="0" presId="urn:microsoft.com/office/officeart/2005/8/layout/vList3"/>
    <dgm:cxn modelId="{0964AC78-3223-E441-BE91-748D0401D209}" type="presParOf" srcId="{C7F5222D-0EDD-6F4B-A518-80E44B017F42}" destId="{2D302C8F-1D74-7040-AEA0-9900DA896F20}" srcOrd="3" destOrd="0" presId="urn:microsoft.com/office/officeart/2005/8/layout/vList3"/>
    <dgm:cxn modelId="{F31CF7F6-7ADD-2E46-8BC3-CD94205DFC57}" type="presParOf" srcId="{C7F5222D-0EDD-6F4B-A518-80E44B017F42}" destId="{2F1793E5-362F-1B4D-A6F2-D93B5F577A55}" srcOrd="4" destOrd="0" presId="urn:microsoft.com/office/officeart/2005/8/layout/vList3"/>
    <dgm:cxn modelId="{3C4A3774-3E4D-8641-A4F5-54E65BCC9E7B}" type="presParOf" srcId="{2F1793E5-362F-1B4D-A6F2-D93B5F577A55}" destId="{4F1C755B-2B0D-E547-B915-ABBF3EE0E085}" srcOrd="0" destOrd="0" presId="urn:microsoft.com/office/officeart/2005/8/layout/vList3"/>
    <dgm:cxn modelId="{9A913472-7A24-1A4F-9E6E-FBAEE4C97B79}" type="presParOf" srcId="{2F1793E5-362F-1B4D-A6F2-D93B5F577A55}" destId="{F428FD42-E739-6440-B2F8-EAE51E32D2B8}" srcOrd="1" destOrd="0" presId="urn:microsoft.com/office/officeart/2005/8/layout/vList3"/>
    <dgm:cxn modelId="{86767662-B0E9-2B45-AA18-3E4759B0BB7B}" type="presParOf" srcId="{C7F5222D-0EDD-6F4B-A518-80E44B017F42}" destId="{A7B3F621-31D4-2241-A93F-B90047F8F11C}" srcOrd="5" destOrd="0" presId="urn:microsoft.com/office/officeart/2005/8/layout/vList3"/>
    <dgm:cxn modelId="{C6CEE41E-2109-C242-9DC0-2C593BD4810E}" type="presParOf" srcId="{C7F5222D-0EDD-6F4B-A518-80E44B017F42}" destId="{331635B5-C34A-EF41-9514-04585A2971D8}" srcOrd="6" destOrd="0" presId="urn:microsoft.com/office/officeart/2005/8/layout/vList3"/>
    <dgm:cxn modelId="{EE5E310F-1E0A-1D4F-889F-B3E584EA0CE7}" type="presParOf" srcId="{331635B5-C34A-EF41-9514-04585A2971D8}" destId="{21498DD7-0652-8545-BE9D-D6C6EB7B3D70}" srcOrd="0" destOrd="0" presId="urn:microsoft.com/office/officeart/2005/8/layout/vList3"/>
    <dgm:cxn modelId="{BEAA0579-17D1-884E-8BB3-BC6B82DC2C90}" type="presParOf" srcId="{331635B5-C34A-EF41-9514-04585A2971D8}" destId="{511C4D10-B884-1445-AE86-FFFFEC0F8F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8AB1DD-1698-944C-82EC-C9F9A63CA65F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</dgm:pt>
    <dgm:pt modelId="{95668655-9E97-5245-BBD6-5899E19C0494}">
      <dgm:prSet phldrT="[Texto]"/>
      <dgm:spPr/>
      <dgm:t>
        <a:bodyPr/>
        <a:lstStyle/>
        <a:p>
          <a:r>
            <a:rPr lang="es-ES_tradnl" dirty="0" smtClean="0"/>
            <a:t>11.7 MILL POBREZA EXTREMA</a:t>
          </a:r>
          <a:endParaRPr lang="es-ES_tradnl" dirty="0"/>
        </a:p>
      </dgm:t>
    </dgm:pt>
    <dgm:pt modelId="{D77A2569-5C7F-5142-84BC-A7FE7279D443}" type="parTrans" cxnId="{BC90FB3B-0D06-3041-86A3-4E76B1D6A48A}">
      <dgm:prSet/>
      <dgm:spPr/>
      <dgm:t>
        <a:bodyPr/>
        <a:lstStyle/>
        <a:p>
          <a:endParaRPr lang="es-ES_tradnl"/>
        </a:p>
      </dgm:t>
    </dgm:pt>
    <dgm:pt modelId="{4CDCA3D8-7D15-A44A-BCFD-55C2DB6B33ED}" type="sibTrans" cxnId="{BC90FB3B-0D06-3041-86A3-4E76B1D6A48A}">
      <dgm:prSet/>
      <dgm:spPr/>
      <dgm:t>
        <a:bodyPr/>
        <a:lstStyle/>
        <a:p>
          <a:endParaRPr lang="es-ES_tradnl"/>
        </a:p>
      </dgm:t>
    </dgm:pt>
    <dgm:pt modelId="{CC6E8418-6BA9-0048-B9EB-477C689A224C}">
      <dgm:prSet phldrT="[Texto]"/>
      <dgm:spPr/>
      <dgm:t>
        <a:bodyPr/>
        <a:lstStyle/>
        <a:p>
          <a:r>
            <a:rPr lang="es-ES_tradnl" dirty="0" smtClean="0"/>
            <a:t>28 MILL CARENCIA ALIMENTARIA</a:t>
          </a:r>
          <a:endParaRPr lang="es-ES_tradnl" dirty="0"/>
        </a:p>
      </dgm:t>
    </dgm:pt>
    <dgm:pt modelId="{27E4F876-9A76-584F-859A-A3F372A0F71F}" type="parTrans" cxnId="{308AC51A-BEFA-5043-A4EC-C6B01B2E39B5}">
      <dgm:prSet/>
      <dgm:spPr/>
      <dgm:t>
        <a:bodyPr/>
        <a:lstStyle/>
        <a:p>
          <a:endParaRPr lang="es-ES_tradnl"/>
        </a:p>
      </dgm:t>
    </dgm:pt>
    <dgm:pt modelId="{68782A7F-C997-5743-A8AE-88FCD8F02443}" type="sibTrans" cxnId="{308AC51A-BEFA-5043-A4EC-C6B01B2E39B5}">
      <dgm:prSet/>
      <dgm:spPr/>
      <dgm:t>
        <a:bodyPr/>
        <a:lstStyle/>
        <a:p>
          <a:endParaRPr lang="es-ES_tradnl"/>
        </a:p>
      </dgm:t>
    </dgm:pt>
    <dgm:pt modelId="{56A40955-6A89-8944-9A17-3F2396A22239}" type="pres">
      <dgm:prSet presAssocID="{B28AB1DD-1698-944C-82EC-C9F9A63CA65F}" presName="compositeShape" presStyleCnt="0">
        <dgm:presLayoutVars>
          <dgm:chMax val="7"/>
          <dgm:dir/>
          <dgm:resizeHandles val="exact"/>
        </dgm:presLayoutVars>
      </dgm:prSet>
      <dgm:spPr/>
    </dgm:pt>
    <dgm:pt modelId="{9380A566-0099-F446-A6F3-984C847E1E6D}" type="pres">
      <dgm:prSet presAssocID="{95668655-9E97-5245-BBD6-5899E19C0494}" presName="circ1" presStyleLbl="vennNode1" presStyleIdx="0" presStyleCnt="2" custScaleX="60303" custScaleY="64791" custLinFactNeighborX="5587" custLinFactNeighborY="349"/>
      <dgm:spPr/>
      <dgm:t>
        <a:bodyPr/>
        <a:lstStyle/>
        <a:p>
          <a:endParaRPr lang="es-ES_tradnl"/>
        </a:p>
      </dgm:t>
    </dgm:pt>
    <dgm:pt modelId="{019E88E8-29CE-8447-8E44-F35E4D3503C1}" type="pres">
      <dgm:prSet presAssocID="{95668655-9E97-5245-BBD6-5899E19C049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B54AAC7-1462-5845-831B-32B044B1CB5A}" type="pres">
      <dgm:prSet presAssocID="{CC6E8418-6BA9-0048-B9EB-477C689A224C}" presName="circ2" presStyleLbl="vennNode1" presStyleIdx="1" presStyleCnt="2"/>
      <dgm:spPr/>
      <dgm:t>
        <a:bodyPr/>
        <a:lstStyle/>
        <a:p>
          <a:endParaRPr lang="es-ES_tradnl"/>
        </a:p>
      </dgm:t>
    </dgm:pt>
    <dgm:pt modelId="{DA49B7FD-7310-6F42-B329-04D2310B9B60}" type="pres">
      <dgm:prSet presAssocID="{CC6E8418-6BA9-0048-B9EB-477C689A2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308AC51A-BEFA-5043-A4EC-C6B01B2E39B5}" srcId="{B28AB1DD-1698-944C-82EC-C9F9A63CA65F}" destId="{CC6E8418-6BA9-0048-B9EB-477C689A224C}" srcOrd="1" destOrd="0" parTransId="{27E4F876-9A76-584F-859A-A3F372A0F71F}" sibTransId="{68782A7F-C997-5743-A8AE-88FCD8F02443}"/>
    <dgm:cxn modelId="{274DA7E0-8C5C-004D-9E76-CD16A6F776C1}" type="presOf" srcId="{95668655-9E97-5245-BBD6-5899E19C0494}" destId="{019E88E8-29CE-8447-8E44-F35E4D3503C1}" srcOrd="1" destOrd="0" presId="urn:microsoft.com/office/officeart/2005/8/layout/venn1"/>
    <dgm:cxn modelId="{69B8666D-E1DE-5E48-BA74-1BD06A2779A2}" type="presOf" srcId="{CC6E8418-6BA9-0048-B9EB-477C689A224C}" destId="{FB54AAC7-1462-5845-831B-32B044B1CB5A}" srcOrd="0" destOrd="0" presId="urn:microsoft.com/office/officeart/2005/8/layout/venn1"/>
    <dgm:cxn modelId="{8C57E2A9-F13D-D242-B4C9-F2AE10192D45}" type="presOf" srcId="{95668655-9E97-5245-BBD6-5899E19C0494}" destId="{9380A566-0099-F446-A6F3-984C847E1E6D}" srcOrd="0" destOrd="0" presId="urn:microsoft.com/office/officeart/2005/8/layout/venn1"/>
    <dgm:cxn modelId="{BC90FB3B-0D06-3041-86A3-4E76B1D6A48A}" srcId="{B28AB1DD-1698-944C-82EC-C9F9A63CA65F}" destId="{95668655-9E97-5245-BBD6-5899E19C0494}" srcOrd="0" destOrd="0" parTransId="{D77A2569-5C7F-5142-84BC-A7FE7279D443}" sibTransId="{4CDCA3D8-7D15-A44A-BCFD-55C2DB6B33ED}"/>
    <dgm:cxn modelId="{6449D464-F67E-AD4C-A99F-5BFBCD960E91}" type="presOf" srcId="{B28AB1DD-1698-944C-82EC-C9F9A63CA65F}" destId="{56A40955-6A89-8944-9A17-3F2396A22239}" srcOrd="0" destOrd="0" presId="urn:microsoft.com/office/officeart/2005/8/layout/venn1"/>
    <dgm:cxn modelId="{41385ECA-658E-4B4F-B468-4366422C2C18}" type="presOf" srcId="{CC6E8418-6BA9-0048-B9EB-477C689A224C}" destId="{DA49B7FD-7310-6F42-B329-04D2310B9B60}" srcOrd="1" destOrd="0" presId="urn:microsoft.com/office/officeart/2005/8/layout/venn1"/>
    <dgm:cxn modelId="{5BA5BD8C-E79C-6645-97B2-26E107ADF515}" type="presParOf" srcId="{56A40955-6A89-8944-9A17-3F2396A22239}" destId="{9380A566-0099-F446-A6F3-984C847E1E6D}" srcOrd="0" destOrd="0" presId="urn:microsoft.com/office/officeart/2005/8/layout/venn1"/>
    <dgm:cxn modelId="{C8CE1D6F-887C-D641-AA5D-25650BA44B68}" type="presParOf" srcId="{56A40955-6A89-8944-9A17-3F2396A22239}" destId="{019E88E8-29CE-8447-8E44-F35E4D3503C1}" srcOrd="1" destOrd="0" presId="urn:microsoft.com/office/officeart/2005/8/layout/venn1"/>
    <dgm:cxn modelId="{374FD4F7-66B0-BE4F-8EDF-D4E988B0A135}" type="presParOf" srcId="{56A40955-6A89-8944-9A17-3F2396A22239}" destId="{FB54AAC7-1462-5845-831B-32B044B1CB5A}" srcOrd="2" destOrd="0" presId="urn:microsoft.com/office/officeart/2005/8/layout/venn1"/>
    <dgm:cxn modelId="{38F4C53A-3CEE-AE47-8C1C-D5E1075A97FF}" type="presParOf" srcId="{56A40955-6A89-8944-9A17-3F2396A22239}" destId="{DA49B7FD-7310-6F42-B329-04D2310B9B6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D2397-B64B-FE40-85C5-FF8A5DD1965B}">
      <dsp:nvSpPr>
        <dsp:cNvPr id="0" name=""/>
        <dsp:cNvSpPr/>
      </dsp:nvSpPr>
      <dsp:spPr>
        <a:xfrm rot="10800000">
          <a:off x="1891472" y="1683"/>
          <a:ext cx="6688836" cy="826760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457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smtClean="0"/>
            <a:t>COMISI</a:t>
          </a:r>
          <a:r>
            <a:rPr lang="es-ES" sz="2300" kern="1200" dirty="0" smtClean="0"/>
            <a:t>ÓN INTERSECRETARIAL</a:t>
          </a:r>
        </a:p>
      </dsp:txBody>
      <dsp:txXfrm rot="10800000">
        <a:off x="2098162" y="1683"/>
        <a:ext cx="6482146" cy="826760"/>
      </dsp:txXfrm>
    </dsp:sp>
    <dsp:sp modelId="{B5C06C68-B60C-204F-B448-9A8292673302}">
      <dsp:nvSpPr>
        <dsp:cNvPr id="0" name=""/>
        <dsp:cNvSpPr/>
      </dsp:nvSpPr>
      <dsp:spPr>
        <a:xfrm>
          <a:off x="1478091" y="1683"/>
          <a:ext cx="826760" cy="8267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44C148-25BB-CC4D-918B-CBADBAC4903E}">
      <dsp:nvSpPr>
        <dsp:cNvPr id="0" name=""/>
        <dsp:cNvSpPr/>
      </dsp:nvSpPr>
      <dsp:spPr>
        <a:xfrm rot="10800000">
          <a:off x="1891472" y="1075238"/>
          <a:ext cx="6688836" cy="826760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457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smtClean="0"/>
            <a:t>ACUERDOS INTEGRALES PARA EL DESARROLLO SOCIAL</a:t>
          </a:r>
        </a:p>
      </dsp:txBody>
      <dsp:txXfrm rot="10800000">
        <a:off x="2098162" y="1075238"/>
        <a:ext cx="6482146" cy="826760"/>
      </dsp:txXfrm>
    </dsp:sp>
    <dsp:sp modelId="{E955AABF-5CCF-504E-8302-6417CD076816}">
      <dsp:nvSpPr>
        <dsp:cNvPr id="0" name=""/>
        <dsp:cNvSpPr/>
      </dsp:nvSpPr>
      <dsp:spPr>
        <a:xfrm>
          <a:off x="1478091" y="1075238"/>
          <a:ext cx="826760" cy="8267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28FD42-E739-6440-B2F8-EAE51E32D2B8}">
      <dsp:nvSpPr>
        <dsp:cNvPr id="0" name=""/>
        <dsp:cNvSpPr/>
      </dsp:nvSpPr>
      <dsp:spPr>
        <a:xfrm rot="10800000">
          <a:off x="1891472" y="2148793"/>
          <a:ext cx="6688836" cy="826760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457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smtClean="0"/>
            <a:t>CONSEJO NACIONAL</a:t>
          </a:r>
          <a:r>
            <a:rPr lang="es-ES_tradnl" sz="2300" kern="1200" baseline="0" dirty="0" smtClean="0"/>
            <a:t> DE LA CRUZADA</a:t>
          </a:r>
        </a:p>
      </dsp:txBody>
      <dsp:txXfrm rot="10800000">
        <a:off x="2098162" y="2148793"/>
        <a:ext cx="6482146" cy="826760"/>
      </dsp:txXfrm>
    </dsp:sp>
    <dsp:sp modelId="{4F1C755B-2B0D-E547-B915-ABBF3EE0E085}">
      <dsp:nvSpPr>
        <dsp:cNvPr id="0" name=""/>
        <dsp:cNvSpPr/>
      </dsp:nvSpPr>
      <dsp:spPr>
        <a:xfrm>
          <a:off x="1478091" y="2148793"/>
          <a:ext cx="826760" cy="8267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1C4D10-B884-1445-AE86-FFFFEC0F8F61}">
      <dsp:nvSpPr>
        <dsp:cNvPr id="0" name=""/>
        <dsp:cNvSpPr/>
      </dsp:nvSpPr>
      <dsp:spPr>
        <a:xfrm rot="10800000">
          <a:off x="1891472" y="3222348"/>
          <a:ext cx="6688836" cy="826760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457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smtClean="0"/>
            <a:t>COMIT</a:t>
          </a:r>
          <a:r>
            <a:rPr lang="es-ES" sz="2300" kern="1200" dirty="0" smtClean="0"/>
            <a:t>ÉS COMUNITARIOS</a:t>
          </a:r>
          <a:endParaRPr lang="es-ES_tradnl" sz="2300" kern="1200" dirty="0"/>
        </a:p>
      </dsp:txBody>
      <dsp:txXfrm rot="10800000">
        <a:off x="2098162" y="3222348"/>
        <a:ext cx="6482146" cy="826760"/>
      </dsp:txXfrm>
    </dsp:sp>
    <dsp:sp modelId="{21498DD7-0652-8545-BE9D-D6C6EB7B3D70}">
      <dsp:nvSpPr>
        <dsp:cNvPr id="0" name=""/>
        <dsp:cNvSpPr/>
      </dsp:nvSpPr>
      <dsp:spPr>
        <a:xfrm>
          <a:off x="1478091" y="3222348"/>
          <a:ext cx="826760" cy="8267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0A566-0099-F446-A6F3-984C847E1E6D}">
      <dsp:nvSpPr>
        <dsp:cNvPr id="0" name=""/>
        <dsp:cNvSpPr/>
      </dsp:nvSpPr>
      <dsp:spPr>
        <a:xfrm>
          <a:off x="2187928" y="734320"/>
          <a:ext cx="2429460" cy="26102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smtClean="0"/>
            <a:t>11.7 MILL POBREZA EXTREMA</a:t>
          </a:r>
          <a:endParaRPr lang="es-ES_tradnl" sz="2300" kern="1200" dirty="0"/>
        </a:p>
      </dsp:txBody>
      <dsp:txXfrm>
        <a:off x="2527177" y="1042127"/>
        <a:ext cx="1400770" cy="1994656"/>
      </dsp:txXfrm>
    </dsp:sp>
    <dsp:sp modelId="{FB54AAC7-1462-5845-831B-32B044B1CB5A}">
      <dsp:nvSpPr>
        <dsp:cNvPr id="0" name=""/>
        <dsp:cNvSpPr/>
      </dsp:nvSpPr>
      <dsp:spPr>
        <a:xfrm>
          <a:off x="4066802" y="11018"/>
          <a:ext cx="4028755" cy="40287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smtClean="0"/>
            <a:t>28 MILL CARENCIA ALIMENTARIA</a:t>
          </a:r>
          <a:endParaRPr lang="es-ES_tradnl" sz="2300" kern="1200" dirty="0"/>
        </a:p>
      </dsp:txBody>
      <dsp:txXfrm>
        <a:off x="5210097" y="486095"/>
        <a:ext cx="2322886" cy="3078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10/29/15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CRUZADA NACIONAL VS EL HAMBRE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DA VID E. LE</a:t>
            </a:r>
            <a:r>
              <a:rPr lang="es-ES" dirty="0" smtClean="0"/>
              <a:t>ÓN ROMERO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7676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Desde la nueva gerencia p</a:t>
            </a:r>
            <a:r>
              <a:rPr lang="es-ES" dirty="0" err="1" smtClean="0"/>
              <a:t>ública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El programa tiene una estructura que centra sus esfuerzos en la ejecuci</a:t>
            </a:r>
            <a:r>
              <a:rPr lang="es-ES" dirty="0" smtClean="0"/>
              <a:t>ón de las estrategias y en la medición de los resultados.</a:t>
            </a:r>
          </a:p>
          <a:p>
            <a:pPr algn="just"/>
            <a:r>
              <a:rPr lang="es-ES" dirty="0" smtClean="0"/>
              <a:t>Todo esto mediante instrumentos administrativos e institucionales.</a:t>
            </a:r>
          </a:p>
          <a:p>
            <a:pPr algn="just"/>
            <a:r>
              <a:rPr lang="es-ES" dirty="0" smtClean="0"/>
              <a:t>El programa es claro en los resultados que busca, alinea su planeación, presupuestos</a:t>
            </a:r>
            <a:r>
              <a:rPr lang="es-ES" dirty="0"/>
              <a:t> </a:t>
            </a:r>
            <a:r>
              <a:rPr lang="es-ES" dirty="0" smtClean="0"/>
              <a:t>y ejecución.</a:t>
            </a:r>
          </a:p>
          <a:p>
            <a:pPr marL="0" indent="0" algn="just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2129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GESTI</a:t>
            </a:r>
            <a:r>
              <a:rPr lang="es-ES" dirty="0" smtClean="0"/>
              <a:t>ÓN POR RESULTADOS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Si bien la administración</a:t>
            </a:r>
            <a:r>
              <a:rPr lang="es-ES" dirty="0" smtClean="0"/>
              <a:t> pública de nuestro país, ha realizado diversos esfuerzos para lograr esta condición, existe mucho camino por recorrer.</a:t>
            </a:r>
          </a:p>
          <a:p>
            <a:pPr algn="just"/>
            <a:r>
              <a:rPr lang="es-ES" dirty="0" smtClean="0"/>
              <a:t>Además de una reforma en las leyes y estructuras, la gestión por resultados requiere de una reforma en la mentalidad del administrador público.</a:t>
            </a:r>
          </a:p>
          <a:p>
            <a:pPr algn="just"/>
            <a:r>
              <a:rPr lang="es-ES" dirty="0" smtClean="0"/>
              <a:t>No existen los incentivos adecuados para lograr una verdadera gestión por resultados.</a:t>
            </a:r>
          </a:p>
          <a:p>
            <a:pPr algn="just"/>
            <a:r>
              <a:rPr lang="es-ES" dirty="0" smtClean="0"/>
              <a:t>Existe una ausencia de valores, vocación y merito en los integrantes de la administración pública.</a:t>
            </a:r>
          </a:p>
          <a:p>
            <a:pPr algn="just"/>
            <a:r>
              <a:rPr lang="es-ES" dirty="0" smtClean="0"/>
              <a:t>Las bondades, avances y casos de éxito son claros en diversas regiones del mundo. Sin embargo, América Latina, se encuentra lejos de la meta.</a:t>
            </a:r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674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OBRAS CONSULTADAS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http://</a:t>
            </a:r>
            <a:r>
              <a:rPr lang="es-ES_tradnl" dirty="0" err="1"/>
              <a:t>www.sedesol.gob.mx</a:t>
            </a:r>
            <a:r>
              <a:rPr lang="es-ES_tradnl" dirty="0"/>
              <a:t>/</a:t>
            </a:r>
            <a:r>
              <a:rPr lang="es-ES_tradnl" dirty="0" err="1"/>
              <a:t>work</a:t>
            </a:r>
            <a:r>
              <a:rPr lang="es-ES_tradnl" dirty="0"/>
              <a:t>/</a:t>
            </a:r>
            <a:r>
              <a:rPr lang="es-ES_tradnl" dirty="0" err="1"/>
              <a:t>models</a:t>
            </a:r>
            <a:r>
              <a:rPr lang="es-ES_tradnl" dirty="0"/>
              <a:t>/SEDESOL/Cruzada/15_GUIA_DE_ACCIONES_QUE_SE_DESARROLLARAN_PARA_INICIAR_LA_INSTRUMENTACION_DE_LA_CRUZADA.pdf</a:t>
            </a:r>
          </a:p>
        </p:txBody>
      </p:sp>
    </p:spTree>
    <p:extLst>
      <p:ext uri="{BB962C8B-B14F-4D97-AF65-F5344CB8AC3E}">
        <p14:creationId xmlns:p14="http://schemas.microsoft.com/office/powerpoint/2010/main" val="98261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</a:t>
            </a:r>
            <a:r>
              <a:rPr lang="es-ES" dirty="0" smtClean="0"/>
              <a:t>É ES?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Una estrategia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> y bienestar social, implementada a partir de un proceso participativo de amplio alcance para conjuntar esfuerzos y recursos de distintos niveles de gobierno y sectores.</a:t>
            </a:r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5189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CERO HAMBRE.</a:t>
            </a:r>
          </a:p>
          <a:p>
            <a:r>
              <a:rPr lang="es-ES_tradnl" dirty="0" smtClean="0"/>
              <a:t>ELIMINAR DESNUTRICI</a:t>
            </a:r>
            <a:r>
              <a:rPr lang="es-ES" dirty="0" smtClean="0"/>
              <a:t>ÓN INFANTIL.</a:t>
            </a:r>
          </a:p>
          <a:p>
            <a:r>
              <a:rPr lang="es-ES" dirty="0" smtClean="0"/>
              <a:t>AUMENTAR LA PRODUCCIÓN DE ALIMENTOS Y EL INGRESO.</a:t>
            </a:r>
          </a:p>
          <a:p>
            <a:r>
              <a:rPr lang="es-ES" dirty="0" smtClean="0"/>
              <a:t>MINIMIZAR LAS PÉRDIDAS POST-COSECHA.</a:t>
            </a:r>
          </a:p>
          <a:p>
            <a:r>
              <a:rPr lang="es-ES" dirty="0" smtClean="0"/>
              <a:t>PROMOVER LA PARTICIPACIÓN COMUNITARIA.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92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FUNDAMENTALES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963817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8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POBLACI</a:t>
            </a:r>
            <a:r>
              <a:rPr lang="es-ES" dirty="0" smtClean="0"/>
              <a:t>ÓN OBJETIVO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59910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ector curvado 5"/>
          <p:cNvCxnSpPr/>
          <p:nvPr/>
        </p:nvCxnSpPr>
        <p:spPr>
          <a:xfrm rot="10800000" flipV="1">
            <a:off x="2771335" y="4642337"/>
            <a:ext cx="2658796" cy="99880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68811" y="5092505"/>
            <a:ext cx="234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dirty="0" smtClean="0"/>
              <a:t>7.4 MILL QUE CUMPLEN AMBAS CARACTER</a:t>
            </a:r>
            <a:r>
              <a:rPr lang="es-ES" dirty="0" smtClean="0"/>
              <a:t>ÍSTICAS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409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MEDICI</a:t>
            </a:r>
            <a:r>
              <a:rPr lang="es-ES" dirty="0" smtClean="0"/>
              <a:t>ÓN DE RESULTADOS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Porcentaje de disminución</a:t>
            </a:r>
            <a:r>
              <a:rPr lang="es-ES" dirty="0" smtClean="0"/>
              <a:t> de la población con carencias por acceso a la alimentación.</a:t>
            </a:r>
          </a:p>
          <a:p>
            <a:pPr algn="just"/>
            <a:r>
              <a:rPr lang="es-ES" dirty="0" smtClean="0"/>
              <a:t>Disminución de proporción de menores de 5 años que presentan desnutrición aguda.</a:t>
            </a:r>
          </a:p>
          <a:p>
            <a:pPr algn="just"/>
            <a:r>
              <a:rPr lang="es-ES" dirty="0" smtClean="0"/>
              <a:t>Porcentaje de incremento de la inversión en programas de mejoramiento del ingreso.</a:t>
            </a:r>
          </a:p>
          <a:p>
            <a:pPr algn="just"/>
            <a:r>
              <a:rPr lang="es-ES" dirty="0" smtClean="0"/>
              <a:t>Porcentaje de incremento de la inversión en mejoramiento de la producción.</a:t>
            </a:r>
          </a:p>
          <a:p>
            <a:pPr algn="just"/>
            <a:r>
              <a:rPr lang="es-ES" dirty="0" smtClean="0"/>
              <a:t>Disminución de  la pérdida y merma de los alimentos.</a:t>
            </a:r>
          </a:p>
          <a:p>
            <a:pPr algn="just"/>
            <a:r>
              <a:rPr lang="es-ES" dirty="0" smtClean="0"/>
              <a:t>Porcentaje de disminución en condiciones de pobreza extrema multidimensional.</a:t>
            </a:r>
          </a:p>
          <a:p>
            <a:pPr algn="just"/>
            <a:r>
              <a:rPr lang="es-ES" dirty="0" smtClean="0"/>
              <a:t>Número de mexicanos participantes en el programa.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3904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</a:t>
            </a:r>
            <a:r>
              <a:rPr lang="es-ES" dirty="0" err="1" smtClean="0"/>
              <a:t>íneas</a:t>
            </a:r>
            <a:r>
              <a:rPr lang="es-ES" dirty="0" smtClean="0"/>
              <a:t> de actuación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Lo urbano</a:t>
            </a:r>
          </a:p>
          <a:p>
            <a:pPr lvl="1"/>
            <a:r>
              <a:rPr lang="es-ES_tradnl" dirty="0" err="1" smtClean="0"/>
              <a:t>Organizaci</a:t>
            </a:r>
            <a:r>
              <a:rPr lang="es-ES" dirty="0" err="1" smtClean="0"/>
              <a:t>ón</a:t>
            </a:r>
            <a:r>
              <a:rPr lang="es-ES" dirty="0" smtClean="0"/>
              <a:t> Comunitaria.</a:t>
            </a:r>
          </a:p>
          <a:p>
            <a:pPr lvl="1"/>
            <a:r>
              <a:rPr lang="es-ES" dirty="0" smtClean="0"/>
              <a:t>Desarrollo Humano.</a:t>
            </a:r>
          </a:p>
          <a:p>
            <a:pPr lvl="1"/>
            <a:r>
              <a:rPr lang="es-ES" dirty="0" smtClean="0"/>
              <a:t>Vivienda.</a:t>
            </a:r>
          </a:p>
          <a:p>
            <a:pPr lvl="1"/>
            <a:r>
              <a:rPr lang="es-ES" dirty="0" smtClean="0"/>
              <a:t>Infraestructura</a:t>
            </a:r>
            <a:r>
              <a:rPr lang="es-ES" dirty="0" smtClean="0"/>
              <a:t>.</a:t>
            </a:r>
          </a:p>
          <a:p>
            <a:r>
              <a:rPr lang="es-ES" dirty="0" smtClean="0"/>
              <a:t>Lo rural</a:t>
            </a:r>
          </a:p>
          <a:p>
            <a:pPr lvl="1"/>
            <a:r>
              <a:rPr lang="es-ES" dirty="0" smtClean="0"/>
              <a:t>Organizaci</a:t>
            </a:r>
            <a:r>
              <a:rPr lang="es-ES" dirty="0" smtClean="0"/>
              <a:t>ón Comunitaria.</a:t>
            </a:r>
          </a:p>
          <a:p>
            <a:pPr lvl="1"/>
            <a:r>
              <a:rPr lang="es-ES" dirty="0" smtClean="0"/>
              <a:t>Desarrollo de capital humano y capacidades.</a:t>
            </a:r>
          </a:p>
          <a:p>
            <a:pPr lvl="1"/>
            <a:r>
              <a:rPr lang="es-ES" dirty="0" smtClean="0"/>
              <a:t>Apoyo a la Producción del Autoconsumo.</a:t>
            </a:r>
          </a:p>
          <a:p>
            <a:pPr lvl="1"/>
            <a:r>
              <a:rPr lang="es-ES" dirty="0" smtClean="0"/>
              <a:t>Transferencia en especie.</a:t>
            </a:r>
          </a:p>
          <a:p>
            <a:pPr lvl="1"/>
            <a:r>
              <a:rPr lang="es-ES" dirty="0" smtClean="0"/>
              <a:t>Opciones de ingreso.</a:t>
            </a:r>
          </a:p>
          <a:p>
            <a:pPr lvl="1"/>
            <a:r>
              <a:rPr lang="es-ES" dirty="0" smtClean="0"/>
              <a:t>Mejoramiento de vivienda e Infraestructura social básica.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294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¿y los resultados?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programa describe los indicadores, las acciones que los pueden modificar y las dependencias que deber</a:t>
            </a:r>
            <a:r>
              <a:rPr lang="es-ES" dirty="0" err="1" smtClean="0"/>
              <a:t>án</a:t>
            </a:r>
            <a:r>
              <a:rPr lang="es-ES" dirty="0" smtClean="0"/>
              <a:t> ejecutarlas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implementaci</a:t>
            </a:r>
            <a:r>
              <a:rPr lang="es-ES" dirty="0" smtClean="0"/>
              <a:t>ón se basa en acciones y metas.</a:t>
            </a:r>
            <a:endParaRPr lang="es-ES" dirty="0" smtClean="0"/>
          </a:p>
          <a:p>
            <a:r>
              <a:rPr lang="es-ES" dirty="0" smtClean="0"/>
              <a:t>Toda la informaci</a:t>
            </a:r>
            <a:r>
              <a:rPr lang="es-ES" dirty="0" smtClean="0"/>
              <a:t>ón se monitorea a través de un Sistema de Información.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393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Desde la nueva gerencia p</a:t>
            </a:r>
            <a:r>
              <a:rPr lang="es-ES" dirty="0" err="1" smtClean="0"/>
              <a:t>ública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En la b</a:t>
            </a:r>
            <a:r>
              <a:rPr lang="es-ES" dirty="0" err="1" smtClean="0"/>
              <a:t>úsqueda</a:t>
            </a:r>
            <a:r>
              <a:rPr lang="es-ES" dirty="0" smtClean="0"/>
              <a:t> de la orientación a los resultados, la Cruzada Nacional Contra el Hambre, cumple con el cometido de registrar vía metas e indicadores el avance del esfuerzo presupuestario.</a:t>
            </a:r>
          </a:p>
          <a:p>
            <a:pPr algn="just"/>
            <a:r>
              <a:rPr lang="es-ES_tradnl" dirty="0" smtClean="0"/>
              <a:t>Es importante resaltar, que quien m</a:t>
            </a:r>
            <a:r>
              <a:rPr lang="es-ES" dirty="0" err="1" smtClean="0"/>
              <a:t>ás</a:t>
            </a:r>
            <a:r>
              <a:rPr lang="es-ES" dirty="0" smtClean="0"/>
              <a:t> apoyo recibe es quien menos tiene, lo que en algunos casos resulta contraproducente, provocando el asistencialismo. </a:t>
            </a:r>
          </a:p>
          <a:p>
            <a:pPr algn="just"/>
            <a:r>
              <a:rPr lang="es-ES" dirty="0" smtClean="0"/>
              <a:t>En cuanto a la libertad de los ejecutores, ésta se ve limitada por los lineamientos del programa.</a:t>
            </a:r>
          </a:p>
          <a:p>
            <a:pPr algn="just"/>
            <a:r>
              <a:rPr lang="es-ES" dirty="0" smtClean="0"/>
              <a:t>Los resultados del programa son medibles y sujetos de registro y comparación por parte de organizaciones internacionales.</a:t>
            </a:r>
          </a:p>
          <a:p>
            <a:pPr algn="just"/>
            <a:r>
              <a:rPr lang="es-ES" dirty="0" smtClean="0"/>
              <a:t>Los beneficiarios pudieran ser sujetos de manipulación para formar parte del programa.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36425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2578</TotalTime>
  <Words>586</Words>
  <Application>Microsoft Macintosh PowerPoint</Application>
  <PresentationFormat>Panorámica</PresentationFormat>
  <Paragraphs>62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Tipo de madera</vt:lpstr>
      <vt:lpstr>CRUZADA NACIONAL VS EL HAMBRE</vt:lpstr>
      <vt:lpstr>¿QUÉ ES?</vt:lpstr>
      <vt:lpstr>OBJETIVOS</vt:lpstr>
      <vt:lpstr>ELEMENTOS FUNDAMENTALES</vt:lpstr>
      <vt:lpstr>POBLACIÓN OBJETIVO</vt:lpstr>
      <vt:lpstr>MEDICIÓN DE RESULTADOS</vt:lpstr>
      <vt:lpstr>Líneas de actuación</vt:lpstr>
      <vt:lpstr>¿y los resultados?</vt:lpstr>
      <vt:lpstr>Desde la nueva gerencia pública</vt:lpstr>
      <vt:lpstr>Desde la nueva gerencia pública</vt:lpstr>
      <vt:lpstr>GESTIÓN POR RESULTADOS</vt:lpstr>
      <vt:lpstr>OBRAS CONSULTADAS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CRUZADA NACIONAL VS EL HAMBRE</dc:title>
  <dc:creator>david leon romero</dc:creator>
  <cp:lastModifiedBy>david leon romero</cp:lastModifiedBy>
  <cp:revision>12</cp:revision>
  <dcterms:created xsi:type="dcterms:W3CDTF">2015-10-26T03:26:31Z</dcterms:created>
  <dcterms:modified xsi:type="dcterms:W3CDTF">2015-10-30T01:34:32Z</dcterms:modified>
</cp:coreProperties>
</file>