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63" r:id="rId2"/>
    <p:sldId id="256" r:id="rId3"/>
    <p:sldId id="257" r:id="rId4"/>
    <p:sldId id="258" r:id="rId5"/>
    <p:sldId id="259" r:id="rId6"/>
    <p:sldId id="260" r:id="rId7"/>
    <p:sldId id="261" r:id="rId8"/>
    <p:sldId id="262" r:id="rId9"/>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8029" autoAdjust="0"/>
  </p:normalViewPr>
  <p:slideViewPr>
    <p:cSldViewPr>
      <p:cViewPr varScale="1">
        <p:scale>
          <a:sx n="72" d="100"/>
          <a:sy n="72" d="100"/>
        </p:scale>
        <p:origin x="-132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Subtítulo"/>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117A4C00-0EB7-4889-8614-C5C4E5FEAA11}" type="datetimeFigureOut">
              <a:rPr lang="es-MX" smtClean="0"/>
              <a:pPr/>
              <a:t>16/10/2015</a:t>
            </a:fld>
            <a:endParaRPr lang="es-MX"/>
          </a:p>
        </p:txBody>
      </p:sp>
      <p:sp>
        <p:nvSpPr>
          <p:cNvPr id="17" name="16 Marcador de pie de página"/>
          <p:cNvSpPr>
            <a:spLocks noGrp="1"/>
          </p:cNvSpPr>
          <p:nvPr>
            <p:ph type="ftr" sz="quarter" idx="11"/>
          </p:nvPr>
        </p:nvSpPr>
        <p:spPr/>
        <p:txBody>
          <a:bodyPr/>
          <a:lstStyle/>
          <a:p>
            <a:endParaRPr lang="es-MX"/>
          </a:p>
        </p:txBody>
      </p:sp>
      <p:sp>
        <p:nvSpPr>
          <p:cNvPr id="7" name="6 Conector recto"/>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9A41657-C956-49BB-B58A-E678A59EC319}" type="slidenum">
              <a:rPr lang="es-MX" smtClean="0"/>
              <a:pPr/>
              <a:t>‹Nº›</a:t>
            </a:fld>
            <a:endParaRPr lang="es-MX"/>
          </a:p>
        </p:txBody>
      </p:sp>
      <p:sp>
        <p:nvSpPr>
          <p:cNvPr id="8" name="7 Título"/>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117A4C00-0EB7-4889-8614-C5C4E5FEAA11}" type="datetimeFigureOut">
              <a:rPr lang="es-MX" smtClean="0"/>
              <a:pPr/>
              <a:t>16/10/2015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9A41657-C956-49BB-B58A-E678A59EC319}" type="slidenum">
              <a:rPr lang="es-MX" smtClean="0"/>
              <a:pPr/>
              <a:t>‹Nº›</a:t>
            </a:fld>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2"/>
      </p:bgRef>
    </p:bg>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Conector recto"/>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13 Elipse"/>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6915912" y="3009901"/>
            <a:ext cx="457200" cy="441325"/>
          </a:xfrm>
        </p:spPr>
        <p:txBody>
          <a:bodyPr/>
          <a:lstStyle/>
          <a:p>
            <a:fld id="{09A41657-C956-49BB-B58A-E678A59EC319}" type="slidenum">
              <a:rPr lang="es-MX" smtClean="0"/>
              <a:pPr/>
              <a:t>‹Nº›</a:t>
            </a:fld>
            <a:endParaRPr lang="es-MX"/>
          </a:p>
        </p:txBody>
      </p:sp>
      <p:sp>
        <p:nvSpPr>
          <p:cNvPr id="3" name="2 Marcador de texto vertical"/>
          <p:cNvSpPr>
            <a:spLocks noGrp="1"/>
          </p:cNvSpPr>
          <p:nvPr>
            <p:ph type="body" orient="vert" idx="1"/>
          </p:nvPr>
        </p:nvSpPr>
        <p:spPr>
          <a:xfrm>
            <a:off x="304800" y="304800"/>
            <a:ext cx="6553200" cy="5821366"/>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117A4C00-0EB7-4889-8614-C5C4E5FEAA11}" type="datetimeFigureOut">
              <a:rPr lang="es-MX" smtClean="0"/>
              <a:pPr/>
              <a:t>16/10/2015</a:t>
            </a:fld>
            <a:endParaRPr lang="es-MX"/>
          </a:p>
        </p:txBody>
      </p:sp>
      <p:sp>
        <p:nvSpPr>
          <p:cNvPr id="5" name="4 Marcador de pie de página"/>
          <p:cNvSpPr>
            <a:spLocks noGrp="1"/>
          </p:cNvSpPr>
          <p:nvPr>
            <p:ph type="ftr" sz="quarter" idx="11"/>
          </p:nvPr>
        </p:nvSpPr>
        <p:spPr/>
        <p:txBody>
          <a:bodyPr/>
          <a:lstStyle/>
          <a:p>
            <a:endParaRPr lang="es-MX"/>
          </a:p>
        </p:txBody>
      </p:sp>
      <p:sp>
        <p:nvSpPr>
          <p:cNvPr id="2" name="1 Título vertical"/>
          <p:cNvSpPr>
            <a:spLocks noGrp="1"/>
          </p:cNvSpPr>
          <p:nvPr>
            <p:ph type="title" orient="vert"/>
          </p:nvPr>
        </p:nvSpPr>
        <p:spPr>
          <a:xfrm>
            <a:off x="7391400" y="304801"/>
            <a:ext cx="1447800" cy="5851525"/>
          </a:xfrm>
        </p:spPr>
        <p:txBody>
          <a:bodyPr vert="eaVert"/>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solidFill>
                  <a:schemeClr val="accent3">
                    <a:shade val="75000"/>
                  </a:schemeClr>
                </a:solidFill>
              </a:defRPr>
            </a:lvl1p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117A4C00-0EB7-4889-8614-C5C4E5FEAA11}" type="datetimeFigureOut">
              <a:rPr lang="es-MX" smtClean="0"/>
              <a:pPr/>
              <a:t>16/10/2015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a:xfrm>
            <a:off x="4361688" y="1026372"/>
            <a:ext cx="457200" cy="441325"/>
          </a:xfrm>
        </p:spPr>
        <p:txBody>
          <a:bodyPr/>
          <a:lstStyle/>
          <a:p>
            <a:fld id="{09A41657-C956-49BB-B58A-E678A59EC319}" type="slidenum">
              <a:rPr lang="es-MX" smtClean="0"/>
              <a:pPr/>
              <a:t>‹Nº›</a:t>
            </a:fld>
            <a:endParaRPr lang="es-MX"/>
          </a:p>
        </p:txBody>
      </p:sp>
      <p:sp>
        <p:nvSpPr>
          <p:cNvPr id="8" name="7 Marcador de contenido"/>
          <p:cNvSpPr>
            <a:spLocks noGrp="1"/>
          </p:cNvSpPr>
          <p:nvPr>
            <p:ph sz="quarter" idx="1"/>
          </p:nvPr>
        </p:nvSpPr>
        <p:spPr>
          <a:xfrm>
            <a:off x="301752" y="1527048"/>
            <a:ext cx="850392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13" name="12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4 Marcador de pie de página"/>
          <p:cNvSpPr>
            <a:spLocks noGrp="1"/>
          </p:cNvSpPr>
          <p:nvPr>
            <p:ph type="ftr" sz="quarter" idx="11"/>
          </p:nvPr>
        </p:nvSpPr>
        <p:spPr/>
        <p:txBody>
          <a:bodyPr/>
          <a:lstStyle/>
          <a:p>
            <a:endParaRPr lang="es-MX"/>
          </a:p>
        </p:txBody>
      </p:sp>
      <p:sp>
        <p:nvSpPr>
          <p:cNvPr id="4" name="3 Marcador de fecha"/>
          <p:cNvSpPr>
            <a:spLocks noGrp="1"/>
          </p:cNvSpPr>
          <p:nvPr>
            <p:ph type="dt" sz="half" idx="10"/>
          </p:nvPr>
        </p:nvSpPr>
        <p:spPr/>
        <p:txBody>
          <a:bodyPr/>
          <a:lstStyle/>
          <a:p>
            <a:fld id="{117A4C00-0EB7-4889-8614-C5C4E5FEAA11}" type="datetimeFigureOut">
              <a:rPr lang="es-MX" smtClean="0"/>
              <a:pPr/>
              <a:t>16/10/2015</a:t>
            </a:fld>
            <a:endParaRPr lang="es-MX"/>
          </a:p>
        </p:txBody>
      </p:sp>
      <p:sp>
        <p:nvSpPr>
          <p:cNvPr id="8" name="7 Conector recto"/>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9A41657-C956-49BB-B58A-E678A59EC319}" type="slidenum">
              <a:rPr lang="es-MX" smtClean="0"/>
              <a:pPr/>
              <a:t>‹Nº›</a:t>
            </a:fld>
            <a:endParaRPr lang="es-MX"/>
          </a:p>
        </p:txBody>
      </p:sp>
      <p:sp>
        <p:nvSpPr>
          <p:cNvPr id="2" name="1 Título"/>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758952"/>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a:xfrm>
            <a:off x="5791200" y="6409944"/>
            <a:ext cx="3044952" cy="365760"/>
          </a:xfrm>
        </p:spPr>
        <p:txBody>
          <a:bodyPr/>
          <a:lstStyle/>
          <a:p>
            <a:fld id="{117A4C00-0EB7-4889-8614-C5C4E5FEAA11}" type="datetimeFigureOut">
              <a:rPr lang="es-MX" smtClean="0"/>
              <a:pPr/>
              <a:t>16/10/2015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9A41657-C956-49BB-B58A-E678A59EC319}" type="slidenum">
              <a:rPr lang="es-MX" smtClean="0"/>
              <a:pPr/>
              <a:t>‹Nº›</a:t>
            </a:fld>
            <a:endParaRPr lang="es-MX"/>
          </a:p>
        </p:txBody>
      </p:sp>
      <p:sp>
        <p:nvSpPr>
          <p:cNvPr id="8" name="7 Conector recto"/>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Marcador de contenido"/>
          <p:cNvSpPr>
            <a:spLocks noGrp="1"/>
          </p:cNvSpPr>
          <p:nvPr>
            <p:ph sz="half" idx="1"/>
          </p:nvPr>
        </p:nvSpPr>
        <p:spPr>
          <a:xfrm>
            <a:off x="301752"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contenido"/>
          <p:cNvSpPr>
            <a:spLocks noGrp="1"/>
          </p:cNvSpPr>
          <p:nvPr>
            <p:ph sz="half" idx="2"/>
          </p:nvPr>
        </p:nvSpPr>
        <p:spPr>
          <a:xfrm>
            <a:off x="4800600"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1">
        <a:schemeClr val="bg2"/>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Rectángulo"/>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20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21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117A4C00-0EB7-4889-8614-C5C4E5FEAA11}" type="datetimeFigureOut">
              <a:rPr lang="es-MX" smtClean="0"/>
              <a:pPr/>
              <a:t>16/10/2015</a:t>
            </a:fld>
            <a:endParaRPr lang="es-MX"/>
          </a:p>
        </p:txBody>
      </p:sp>
      <p:sp>
        <p:nvSpPr>
          <p:cNvPr id="8" name="7 Marcador de pie de página"/>
          <p:cNvSpPr>
            <a:spLocks noGrp="1"/>
          </p:cNvSpPr>
          <p:nvPr>
            <p:ph type="ftr" sz="quarter" idx="11"/>
          </p:nvPr>
        </p:nvSpPr>
        <p:spPr>
          <a:xfrm>
            <a:off x="304800" y="6409944"/>
            <a:ext cx="3581400" cy="365760"/>
          </a:xfrm>
        </p:spPr>
        <p:txBody>
          <a:bodyPr/>
          <a:lstStyle/>
          <a:p>
            <a:endParaRPr lang="es-MX"/>
          </a:p>
        </p:txBody>
      </p:sp>
      <p:sp>
        <p:nvSpPr>
          <p:cNvPr id="15" name="14 Conector recto"/>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23 Marcador de contenido"/>
          <p:cNvSpPr>
            <a:spLocks noGrp="1"/>
          </p:cNvSpPr>
          <p:nvPr>
            <p:ph sz="quarter" idx="2"/>
          </p:nvPr>
        </p:nvSpPr>
        <p:spPr>
          <a:xfrm>
            <a:off x="301752" y="2471383"/>
            <a:ext cx="4041648" cy="3818404"/>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contenido"/>
          <p:cNvSpPr>
            <a:spLocks noGrp="1"/>
          </p:cNvSpPr>
          <p:nvPr>
            <p:ph sz="quarter" idx="4"/>
          </p:nvPr>
        </p:nvSpPr>
        <p:spPr>
          <a:xfrm>
            <a:off x="4800600" y="2471383"/>
            <a:ext cx="4038600" cy="382219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Marcador de número de diapositiva"/>
          <p:cNvSpPr>
            <a:spLocks noGrp="1"/>
          </p:cNvSpPr>
          <p:nvPr>
            <p:ph type="sldNum" sz="quarter" idx="12"/>
          </p:nvPr>
        </p:nvSpPr>
        <p:spPr>
          <a:xfrm>
            <a:off x="4343400" y="1042416"/>
            <a:ext cx="457200" cy="441325"/>
          </a:xfrm>
        </p:spPr>
        <p:txBody>
          <a:bodyPr/>
          <a:lstStyle>
            <a:lvl1pPr algn="ctr">
              <a:defRPr/>
            </a:lvl1pPr>
          </a:lstStyle>
          <a:p>
            <a:fld id="{09A41657-C956-49BB-B58A-E678A59EC319}" type="slidenum">
              <a:rPr lang="es-MX" smtClean="0"/>
              <a:pPr/>
              <a:t>‹Nº›</a:t>
            </a:fld>
            <a:endParaRPr lang="es-MX"/>
          </a:p>
        </p:txBody>
      </p:sp>
      <p:sp>
        <p:nvSpPr>
          <p:cNvPr id="23" name="22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117A4C00-0EB7-4889-8614-C5C4E5FEAA11}" type="datetimeFigureOut">
              <a:rPr lang="es-MX" smtClean="0"/>
              <a:pPr/>
              <a:t>16/10/2015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a:xfrm>
            <a:off x="4343400" y="1036020"/>
            <a:ext cx="457200" cy="441325"/>
          </a:xfrm>
        </p:spPr>
        <p:txBody>
          <a:bodyPr/>
          <a:lstStyle/>
          <a:p>
            <a:fld id="{09A41657-C956-49BB-B58A-E678A59EC319}" type="slidenum">
              <a:rPr lang="es-MX" smtClean="0"/>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5 Rectángulo"/>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1 Marcador de fecha"/>
          <p:cNvSpPr>
            <a:spLocks noGrp="1"/>
          </p:cNvSpPr>
          <p:nvPr>
            <p:ph type="dt" sz="half" idx="10"/>
          </p:nvPr>
        </p:nvSpPr>
        <p:spPr/>
        <p:txBody>
          <a:bodyPr/>
          <a:lstStyle/>
          <a:p>
            <a:fld id="{117A4C00-0EB7-4889-8614-C5C4E5FEAA11}" type="datetimeFigureOut">
              <a:rPr lang="es-MX" smtClean="0"/>
              <a:pPr/>
              <a:t>16/10/2015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a:xfrm>
            <a:off x="4267200" y="6324600"/>
            <a:ext cx="609600" cy="441324"/>
          </a:xfrm>
        </p:spPr>
        <p:txBody>
          <a:bodyPr/>
          <a:lstStyle>
            <a:lvl1pPr>
              <a:defRPr>
                <a:solidFill>
                  <a:srgbClr val="FFFFFF"/>
                </a:solidFill>
              </a:defRPr>
            </a:lvl1pPr>
          </a:lstStyle>
          <a:p>
            <a:fld id="{09A41657-C956-49BB-B58A-E678A59EC319}"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9" name="18 Rectángulo"/>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12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8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Marcador de contenido"/>
          <p:cNvSpPr>
            <a:spLocks noGrp="1"/>
          </p:cNvSpPr>
          <p:nvPr>
            <p:ph sz="quarter" idx="1"/>
          </p:nvPr>
        </p:nvSpPr>
        <p:spPr>
          <a:xfrm>
            <a:off x="3124200" y="685800"/>
            <a:ext cx="5638800" cy="5410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9A41657-C956-49BB-B58A-E678A59EC319}" type="slidenum">
              <a:rPr lang="es-MX" smtClean="0"/>
              <a:pPr/>
              <a:t>‹Nº›</a:t>
            </a:fld>
            <a:endParaRPr lang="es-MX"/>
          </a:p>
        </p:txBody>
      </p:sp>
      <p:sp>
        <p:nvSpPr>
          <p:cNvPr id="21" name="20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p:txBody>
          <a:bodyPr/>
          <a:lstStyle/>
          <a:p>
            <a:fld id="{117A4C00-0EB7-4889-8614-C5C4E5FEAA11}" type="datetimeFigureOut">
              <a:rPr lang="es-MX" smtClean="0"/>
              <a:pPr/>
              <a:t>16/10/2015</a:t>
            </a:fld>
            <a:endParaRPr lang="es-MX"/>
          </a:p>
        </p:txBody>
      </p:sp>
      <p:sp>
        <p:nvSpPr>
          <p:cNvPr id="6" name="5 Marcador de pie de página"/>
          <p:cNvSpPr>
            <a:spLocks noGrp="1"/>
          </p:cNvSpPr>
          <p:nvPr>
            <p:ph type="ftr" sz="quarter" idx="11"/>
          </p:nvPr>
        </p:nvSpPr>
        <p:spPr>
          <a:xfrm>
            <a:off x="301752" y="6410848"/>
            <a:ext cx="3383280" cy="365760"/>
          </a:xfrm>
        </p:spPr>
        <p:txBody>
          <a:bodyPr/>
          <a:lstStyle/>
          <a:p>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1" name="20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19 Rectángulo"/>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11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p>
            <a:fld id="{09A41657-C956-49BB-B58A-E678A59EC319}" type="slidenum">
              <a:rPr lang="es-MX" smtClean="0"/>
              <a:pPr/>
              <a:t>‹Nº›</a:t>
            </a:fld>
            <a:endParaRPr lang="es-MX"/>
          </a:p>
        </p:txBody>
      </p:sp>
      <p:sp>
        <p:nvSpPr>
          <p:cNvPr id="2" name="1 Título"/>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3000375" y="609600"/>
            <a:ext cx="5867400" cy="4267200"/>
          </a:xfrm>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22" name="21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a:xfrm>
            <a:off x="5788152" y="6404984"/>
            <a:ext cx="3044952" cy="365760"/>
          </a:xfrm>
        </p:spPr>
        <p:txBody>
          <a:bodyPr/>
          <a:lstStyle/>
          <a:p>
            <a:fld id="{117A4C00-0EB7-4889-8614-C5C4E5FEAA11}" type="datetimeFigureOut">
              <a:rPr lang="es-MX" smtClean="0"/>
              <a:pPr/>
              <a:t>16/10/2015</a:t>
            </a:fld>
            <a:endParaRPr lang="es-MX"/>
          </a:p>
        </p:txBody>
      </p:sp>
      <p:sp>
        <p:nvSpPr>
          <p:cNvPr id="6" name="5 Marcador de pie de página"/>
          <p:cNvSpPr>
            <a:spLocks noGrp="1"/>
          </p:cNvSpPr>
          <p:nvPr>
            <p:ph type="ftr" sz="quarter" idx="11"/>
          </p:nvPr>
        </p:nvSpPr>
        <p:spPr>
          <a:xfrm>
            <a:off x="301752" y="6410848"/>
            <a:ext cx="3584448" cy="365760"/>
          </a:xfrm>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Marcador de fecha"/>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17A4C00-0EB7-4889-8614-C5C4E5FEAA11}" type="datetimeFigureOut">
              <a:rPr lang="es-MX" smtClean="0"/>
              <a:pPr/>
              <a:t>16/10/2015</a:t>
            </a:fld>
            <a:endParaRPr lang="es-MX"/>
          </a:p>
        </p:txBody>
      </p:sp>
      <p:sp>
        <p:nvSpPr>
          <p:cNvPr id="3" name="2 Marcador de pie de página"/>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s-MX"/>
          </a:p>
        </p:txBody>
      </p:sp>
      <p:sp>
        <p:nvSpPr>
          <p:cNvPr id="8" name="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9 Conector recto"/>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11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9A41657-C956-49BB-B58A-E678A59EC319}" type="slidenum">
              <a:rPr lang="es-MX" smtClean="0"/>
              <a:pPr/>
              <a:t>‹Nº›</a:t>
            </a:fld>
            <a:endParaRPr lang="es-MX"/>
          </a:p>
        </p:txBody>
      </p:sp>
      <p:sp>
        <p:nvSpPr>
          <p:cNvPr id="22" name="21 Marcador de título"/>
          <p:cNvSpPr>
            <a:spLocks noGrp="1"/>
          </p:cNvSpPr>
          <p:nvPr>
            <p:ph type="title"/>
          </p:nvPr>
        </p:nvSpPr>
        <p:spPr>
          <a:xfrm>
            <a:off x="301752" y="228600"/>
            <a:ext cx="8534400" cy="758952"/>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descr="https://pbs.twimg.com/profile_images/412632169542991872/ffvXDsLX.jpeg"/>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mc="http://schemas.openxmlformats.org/markup-compatibility/2006"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3563888" y="260648"/>
            <a:ext cx="1872208" cy="1800200"/>
          </a:xfrm>
          <a:prstGeom prst="rect">
            <a:avLst/>
          </a:prstGeom>
          <a:noFill/>
          <a:ln>
            <a:noFill/>
          </a:ln>
        </p:spPr>
      </p:pic>
      <p:sp>
        <p:nvSpPr>
          <p:cNvPr id="7" name="6 Rectángulo"/>
          <p:cNvSpPr/>
          <p:nvPr/>
        </p:nvSpPr>
        <p:spPr>
          <a:xfrm>
            <a:off x="611560" y="2636912"/>
            <a:ext cx="7704856" cy="3785652"/>
          </a:xfrm>
          <a:prstGeom prst="rect">
            <a:avLst/>
          </a:prstGeom>
        </p:spPr>
        <p:txBody>
          <a:bodyPr wrap="square">
            <a:spAutoFit/>
          </a:bodyPr>
          <a:lstStyle/>
          <a:p>
            <a:pPr algn="ctr"/>
            <a:r>
              <a:rPr lang="es-MX" sz="1600" b="1" dirty="0" smtClean="0">
                <a:effectLst>
                  <a:outerShdw blurRad="38100" dist="38100" dir="2700000" algn="tl">
                    <a:srgbClr val="000000">
                      <a:alpha val="43137"/>
                    </a:srgbClr>
                  </a:outerShdw>
                </a:effectLst>
              </a:rPr>
              <a:t>INSTITUTO DE ADMINISTRACIÓN PÚBLICA DEL ESTADO DE CHIAPAS </a:t>
            </a:r>
          </a:p>
          <a:p>
            <a:pPr algn="ctr"/>
            <a:r>
              <a:rPr lang="es-MX" sz="1600" b="1" dirty="0" smtClean="0">
                <a:effectLst>
                  <a:outerShdw blurRad="38100" dist="38100" dir="2700000" algn="tl">
                    <a:srgbClr val="000000">
                      <a:alpha val="43137"/>
                    </a:srgbClr>
                  </a:outerShdw>
                </a:effectLst>
              </a:rPr>
              <a:t> </a:t>
            </a:r>
          </a:p>
          <a:p>
            <a:pPr algn="ctr"/>
            <a:r>
              <a:rPr lang="es-MX" sz="1600" b="1" dirty="0" smtClean="0"/>
              <a:t>MAESTRÍA EN LÍNEA EN ADMINISTRACIÓN Y POLÍTICAS PÚBLICAS</a:t>
            </a:r>
            <a:endParaRPr lang="es-MX" sz="1600" dirty="0" smtClean="0"/>
          </a:p>
          <a:p>
            <a:pPr algn="ctr"/>
            <a:endParaRPr lang="es-MX" sz="1600" b="1" dirty="0" smtClean="0"/>
          </a:p>
          <a:p>
            <a:pPr algn="ctr"/>
            <a:r>
              <a:rPr lang="es-MX" sz="1600" b="1" dirty="0" smtClean="0"/>
              <a:t>GESTIÓN PARA RESULTADOS</a:t>
            </a:r>
          </a:p>
          <a:p>
            <a:pPr algn="ctr"/>
            <a:r>
              <a:rPr lang="es-MX" sz="1600" b="1" dirty="0" smtClean="0"/>
              <a:t> </a:t>
            </a:r>
            <a:endParaRPr lang="es-MX" sz="1600" dirty="0" smtClean="0"/>
          </a:p>
          <a:p>
            <a:pPr algn="ctr"/>
            <a:r>
              <a:rPr lang="es-MX" sz="1600" b="1" dirty="0" smtClean="0"/>
              <a:t>“ ACTIVIDAD </a:t>
            </a:r>
            <a:r>
              <a:rPr lang="es-MX" sz="1600" b="1" dirty="0" smtClean="0"/>
              <a:t>5 MAPA </a:t>
            </a:r>
            <a:r>
              <a:rPr lang="es-MX" sz="1600" b="1" dirty="0" smtClean="0"/>
              <a:t>CONCEPTUAL” </a:t>
            </a:r>
            <a:endParaRPr lang="es-MX" sz="1600" dirty="0" smtClean="0"/>
          </a:p>
          <a:p>
            <a:pPr algn="ctr"/>
            <a:r>
              <a:rPr lang="es-MX" sz="1600" b="1" dirty="0" smtClean="0"/>
              <a:t>ALUMNA:</a:t>
            </a:r>
            <a:endParaRPr lang="es-MX" sz="1600" dirty="0" smtClean="0"/>
          </a:p>
          <a:p>
            <a:pPr algn="ctr"/>
            <a:r>
              <a:rPr lang="es-MX" sz="1600" b="1" dirty="0" smtClean="0">
                <a:effectLst>
                  <a:outerShdw blurRad="38100" dist="38100" dir="2700000" algn="tl">
                    <a:srgbClr val="000000">
                      <a:alpha val="43137"/>
                    </a:srgbClr>
                  </a:outerShdw>
                </a:effectLst>
              </a:rPr>
              <a:t>ROCIÓ GUADALUPE CERVANTES CANCINO</a:t>
            </a:r>
          </a:p>
          <a:p>
            <a:pPr algn="ctr"/>
            <a:r>
              <a:rPr lang="es-MX" sz="1600" b="1" dirty="0" smtClean="0">
                <a:effectLst>
                  <a:outerShdw blurRad="38100" dist="38100" dir="2700000" algn="tl">
                    <a:srgbClr val="000000">
                      <a:alpha val="43137"/>
                    </a:srgbClr>
                  </a:outerShdw>
                </a:effectLst>
              </a:rPr>
              <a:t> </a:t>
            </a:r>
          </a:p>
          <a:p>
            <a:pPr algn="ctr"/>
            <a:r>
              <a:rPr lang="es-MX" sz="1600" b="1" dirty="0" smtClean="0"/>
              <a:t>DOCENTE:</a:t>
            </a:r>
            <a:endParaRPr lang="es-MX" sz="1600" dirty="0" smtClean="0"/>
          </a:p>
          <a:p>
            <a:pPr algn="ctr"/>
            <a:r>
              <a:rPr lang="es-MX" sz="1600" b="1" dirty="0" smtClean="0">
                <a:effectLst>
                  <a:outerShdw blurRad="38100" dist="38100" dir="2700000" algn="tl">
                    <a:srgbClr val="000000">
                      <a:alpha val="43137"/>
                    </a:srgbClr>
                  </a:outerShdw>
                </a:effectLst>
              </a:rPr>
              <a:t>MTRA. MAGDA ELIZABETH JAN ARGÜELLO</a:t>
            </a:r>
          </a:p>
          <a:p>
            <a:pPr algn="ctr"/>
            <a:r>
              <a:rPr lang="es-MX" sz="1600" b="1" dirty="0" smtClean="0">
                <a:effectLst>
                  <a:outerShdw blurRad="38100" dist="38100" dir="2700000" algn="tl">
                    <a:srgbClr val="000000">
                      <a:alpha val="43137"/>
                    </a:srgbClr>
                  </a:outerShdw>
                </a:effectLst>
              </a:rPr>
              <a:t> </a:t>
            </a:r>
            <a:endParaRPr lang="es-MX" sz="1600" dirty="0" smtClean="0">
              <a:effectLst>
                <a:outerShdw blurRad="38100" dist="38100" dir="2700000" algn="tl">
                  <a:srgbClr val="000000">
                    <a:alpha val="43137"/>
                  </a:srgbClr>
                </a:outerShdw>
              </a:effectLst>
            </a:endParaRPr>
          </a:p>
          <a:p>
            <a:pPr algn="ctr"/>
            <a:r>
              <a:rPr lang="es-MX" sz="1600" b="1" dirty="0" smtClean="0"/>
              <a:t>TUXTLA GUTIÉRREZ, CHIAPAS; </a:t>
            </a:r>
            <a:r>
              <a:rPr lang="es-MX" sz="1600" b="1" dirty="0" smtClean="0"/>
              <a:t>OCTUBRE DE </a:t>
            </a:r>
            <a:r>
              <a:rPr lang="es-MX" sz="1600" b="1" dirty="0" smtClean="0"/>
              <a:t>2015</a:t>
            </a:r>
            <a:endParaRPr lang="es-MX" sz="16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2928926" y="285728"/>
            <a:ext cx="3214710" cy="64633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s-MX" b="1" u="sng" dirty="0" smtClean="0">
                <a:solidFill>
                  <a:srgbClr val="002060"/>
                </a:solidFill>
                <a:effectLst>
                  <a:outerShdw blurRad="38100" dist="38100" dir="2700000" algn="tl">
                    <a:srgbClr val="000000">
                      <a:alpha val="43137"/>
                    </a:srgbClr>
                  </a:outerShdw>
                </a:effectLst>
                <a:latin typeface="Arial" pitchFamily="34" charset="0"/>
                <a:cs typeface="Arial" pitchFamily="34" charset="0"/>
              </a:rPr>
              <a:t>ORIENTACIÓN A RESULTADOS</a:t>
            </a:r>
          </a:p>
        </p:txBody>
      </p:sp>
      <p:sp>
        <p:nvSpPr>
          <p:cNvPr id="6" name="5 CuadroTexto"/>
          <p:cNvSpPr txBox="1"/>
          <p:nvPr/>
        </p:nvSpPr>
        <p:spPr>
          <a:xfrm>
            <a:off x="5004048" y="2276872"/>
            <a:ext cx="3744416" cy="938719"/>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just"/>
            <a:r>
              <a:rPr lang="es-MX" sz="1100" b="1" dirty="0">
                <a:solidFill>
                  <a:schemeClr val="bg2">
                    <a:lumMod val="10000"/>
                  </a:schemeClr>
                </a:solidFill>
                <a:latin typeface="Arial" pitchFamily="34" charset="0"/>
                <a:cs typeface="Arial" pitchFamily="34" charset="0"/>
              </a:rPr>
              <a:t>C</a:t>
            </a:r>
            <a:r>
              <a:rPr lang="es-MX" sz="1100" b="1" dirty="0" smtClean="0">
                <a:solidFill>
                  <a:schemeClr val="bg2">
                    <a:lumMod val="10000"/>
                  </a:schemeClr>
                </a:solidFill>
                <a:latin typeface="Arial" pitchFamily="34" charset="0"/>
                <a:cs typeface="Arial" pitchFamily="34" charset="0"/>
              </a:rPr>
              <a:t>onjunto de mecanismos mediante los cuales es posible establecer una relación (directa o indirecta) entre las decisiones y asignaciones futuras del gasto público y una serie de resultados (o indicadores de desempeño) medibles.</a:t>
            </a:r>
          </a:p>
        </p:txBody>
      </p:sp>
      <p:sp>
        <p:nvSpPr>
          <p:cNvPr id="7" name="6 CuadroTexto"/>
          <p:cNvSpPr txBox="1"/>
          <p:nvPr/>
        </p:nvSpPr>
        <p:spPr>
          <a:xfrm>
            <a:off x="5715008" y="1139595"/>
            <a:ext cx="3214710" cy="646331"/>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s-MX" b="1" dirty="0" smtClean="0">
                <a:solidFill>
                  <a:schemeClr val="tx1"/>
                </a:solidFill>
                <a:effectLst>
                  <a:outerShdw blurRad="38100" dist="38100" dir="2700000" algn="tl">
                    <a:srgbClr val="000000">
                      <a:alpha val="43137"/>
                    </a:srgbClr>
                  </a:outerShdw>
                </a:effectLst>
                <a:latin typeface="Arial" pitchFamily="34" charset="0"/>
                <a:cs typeface="Arial" pitchFamily="34" charset="0"/>
              </a:rPr>
              <a:t>Presupuestos basados en Resultados (PBR)</a:t>
            </a:r>
          </a:p>
        </p:txBody>
      </p:sp>
      <p:cxnSp>
        <p:nvCxnSpPr>
          <p:cNvPr id="9" name="8 Conector recto de flecha"/>
          <p:cNvCxnSpPr>
            <a:stCxn id="7" idx="2"/>
            <a:endCxn id="6" idx="0"/>
          </p:cNvCxnSpPr>
          <p:nvPr/>
        </p:nvCxnSpPr>
        <p:spPr>
          <a:xfrm flipH="1">
            <a:off x="6876256" y="1785926"/>
            <a:ext cx="446107" cy="49094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6" name="15 Conector angular"/>
          <p:cNvCxnSpPr/>
          <p:nvPr/>
        </p:nvCxnSpPr>
        <p:spPr>
          <a:xfrm>
            <a:off x="4644008" y="908720"/>
            <a:ext cx="1178725" cy="458694"/>
          </a:xfrm>
          <a:prstGeom prst="bentConnector3">
            <a:avLst>
              <a:gd name="adj1" fmla="val -593"/>
            </a:avLst>
          </a:prstGeom>
          <a:ln>
            <a:tailEnd type="arrow"/>
          </a:ln>
        </p:spPr>
        <p:style>
          <a:lnRef idx="3">
            <a:schemeClr val="dk1"/>
          </a:lnRef>
          <a:fillRef idx="0">
            <a:schemeClr val="dk1"/>
          </a:fillRef>
          <a:effectRef idx="2">
            <a:schemeClr val="dk1"/>
          </a:effectRef>
          <a:fontRef idx="minor">
            <a:schemeClr val="tx1"/>
          </a:fontRef>
        </p:style>
      </p:cxnSp>
      <p:sp>
        <p:nvSpPr>
          <p:cNvPr id="21" name="20 CuadroTexto"/>
          <p:cNvSpPr txBox="1"/>
          <p:nvPr/>
        </p:nvSpPr>
        <p:spPr>
          <a:xfrm>
            <a:off x="214282" y="1142984"/>
            <a:ext cx="3357586" cy="646331"/>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s-MX" b="1" dirty="0">
                <a:solidFill>
                  <a:schemeClr val="tx1"/>
                </a:solidFill>
                <a:effectLst>
                  <a:outerShdw blurRad="38100" dist="38100" dir="2700000" algn="tl">
                    <a:srgbClr val="000000">
                      <a:alpha val="43137"/>
                    </a:srgbClr>
                  </a:outerShdw>
                </a:effectLst>
                <a:latin typeface="Arial" pitchFamily="34" charset="0"/>
                <a:cs typeface="Arial" pitchFamily="34" charset="0"/>
              </a:rPr>
              <a:t>L</a:t>
            </a:r>
            <a:r>
              <a:rPr lang="es-MX" b="1" dirty="0" smtClean="0">
                <a:solidFill>
                  <a:schemeClr val="tx1"/>
                </a:solidFill>
                <a:effectLst>
                  <a:outerShdw blurRad="38100" dist="38100" dir="2700000" algn="tl">
                    <a:srgbClr val="000000">
                      <a:alpha val="43137"/>
                    </a:srgbClr>
                  </a:outerShdw>
                </a:effectLst>
                <a:latin typeface="Arial" pitchFamily="34" charset="0"/>
                <a:cs typeface="Arial" pitchFamily="34" charset="0"/>
              </a:rPr>
              <a:t>a Nueva Gestión Pública</a:t>
            </a:r>
          </a:p>
          <a:p>
            <a:pPr algn="ctr"/>
            <a:r>
              <a:rPr lang="es-MX" b="1" dirty="0" smtClean="0">
                <a:solidFill>
                  <a:schemeClr val="tx1"/>
                </a:solidFill>
                <a:effectLst>
                  <a:outerShdw blurRad="38100" dist="38100" dir="2700000" algn="tl">
                    <a:srgbClr val="000000">
                      <a:alpha val="43137"/>
                    </a:srgbClr>
                  </a:outerShdw>
                </a:effectLst>
                <a:latin typeface="Arial" pitchFamily="34" charset="0"/>
                <a:cs typeface="Arial" pitchFamily="34" charset="0"/>
              </a:rPr>
              <a:t> (NGP)</a:t>
            </a:r>
          </a:p>
        </p:txBody>
      </p:sp>
      <p:sp>
        <p:nvSpPr>
          <p:cNvPr id="22" name="21 CuadroTexto"/>
          <p:cNvSpPr txBox="1"/>
          <p:nvPr/>
        </p:nvSpPr>
        <p:spPr>
          <a:xfrm>
            <a:off x="285720" y="2257332"/>
            <a:ext cx="3714776" cy="600164"/>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just"/>
            <a:r>
              <a:rPr lang="es-MX" sz="1100" b="1" dirty="0">
                <a:solidFill>
                  <a:schemeClr val="bg2">
                    <a:lumMod val="10000"/>
                  </a:schemeClr>
                </a:solidFill>
                <a:latin typeface="Arial" pitchFamily="34" charset="0"/>
                <a:cs typeface="Arial" pitchFamily="34" charset="0"/>
              </a:rPr>
              <a:t>E</a:t>
            </a:r>
            <a:r>
              <a:rPr lang="es-MX" sz="1100" b="1" dirty="0" smtClean="0">
                <a:solidFill>
                  <a:schemeClr val="bg2">
                    <a:lumMod val="10000"/>
                  </a:schemeClr>
                </a:solidFill>
                <a:latin typeface="Arial" pitchFamily="34" charset="0"/>
                <a:cs typeface="Arial" pitchFamily="34" charset="0"/>
              </a:rPr>
              <a:t>fectos positivos para mejorar la calidad y la eficiencia (tanto distributiva como operativa) del gasto gubernamental.</a:t>
            </a:r>
          </a:p>
        </p:txBody>
      </p:sp>
      <p:cxnSp>
        <p:nvCxnSpPr>
          <p:cNvPr id="24" name="23 Conector angular"/>
          <p:cNvCxnSpPr/>
          <p:nvPr/>
        </p:nvCxnSpPr>
        <p:spPr>
          <a:xfrm rot="10800000" flipV="1">
            <a:off x="3419872" y="1052736"/>
            <a:ext cx="1224136" cy="360040"/>
          </a:xfrm>
          <a:prstGeom prst="bentConnector3">
            <a:avLst>
              <a:gd name="adj1" fmla="val 202"/>
            </a:avLst>
          </a:prstGeom>
          <a:ln>
            <a:tailEnd type="arrow"/>
          </a:ln>
        </p:spPr>
        <p:style>
          <a:lnRef idx="3">
            <a:schemeClr val="dk1"/>
          </a:lnRef>
          <a:fillRef idx="0">
            <a:schemeClr val="dk1"/>
          </a:fillRef>
          <a:effectRef idx="2">
            <a:schemeClr val="dk1"/>
          </a:effectRef>
          <a:fontRef idx="minor">
            <a:schemeClr val="tx1"/>
          </a:fontRef>
        </p:style>
      </p:cxnSp>
      <p:cxnSp>
        <p:nvCxnSpPr>
          <p:cNvPr id="32" name="31 Conector recto de flecha"/>
          <p:cNvCxnSpPr>
            <a:stCxn id="21" idx="2"/>
            <a:endCxn id="22" idx="0"/>
          </p:cNvCxnSpPr>
          <p:nvPr/>
        </p:nvCxnSpPr>
        <p:spPr>
          <a:xfrm rot="16200000" flipH="1">
            <a:off x="1784083" y="1898306"/>
            <a:ext cx="468017" cy="25003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8" name="37 CuadroTexto"/>
          <p:cNvSpPr txBox="1"/>
          <p:nvPr/>
        </p:nvSpPr>
        <p:spPr>
          <a:xfrm>
            <a:off x="928662" y="3429000"/>
            <a:ext cx="7215238" cy="92333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s-MX" b="1" dirty="0">
                <a:solidFill>
                  <a:schemeClr val="tx1">
                    <a:lumMod val="95000"/>
                    <a:lumOff val="5000"/>
                  </a:schemeClr>
                </a:solidFill>
                <a:latin typeface="Arial" pitchFamily="34" charset="0"/>
                <a:cs typeface="Arial" pitchFamily="34" charset="0"/>
              </a:rPr>
              <a:t>A</a:t>
            </a:r>
            <a:r>
              <a:rPr lang="es-MX" b="1" dirty="0" smtClean="0">
                <a:solidFill>
                  <a:schemeClr val="tx1">
                    <a:lumMod val="95000"/>
                    <a:lumOff val="5000"/>
                  </a:schemeClr>
                </a:solidFill>
                <a:latin typeface="Arial" pitchFamily="34" charset="0"/>
                <a:cs typeface="Arial" pitchFamily="34" charset="0"/>
              </a:rPr>
              <a:t> la luz de la experiencia internacional </a:t>
            </a:r>
          </a:p>
          <a:p>
            <a:pPr algn="ctr"/>
            <a:r>
              <a:rPr lang="es-MX" b="1" dirty="0" smtClean="0">
                <a:solidFill>
                  <a:schemeClr val="tx1">
                    <a:lumMod val="95000"/>
                    <a:lumOff val="5000"/>
                  </a:schemeClr>
                </a:solidFill>
                <a:latin typeface="Arial" pitchFamily="34" charset="0"/>
                <a:cs typeface="Arial" pitchFamily="34" charset="0"/>
              </a:rPr>
              <a:t>¿qué virtudes y limitaciones se observan en el diseño y la futura implementación del (</a:t>
            </a:r>
            <a:r>
              <a:rPr lang="es-MX" b="1" dirty="0" err="1" smtClean="0">
                <a:solidFill>
                  <a:schemeClr val="tx1">
                    <a:lumMod val="95000"/>
                    <a:lumOff val="5000"/>
                  </a:schemeClr>
                </a:solidFill>
                <a:latin typeface="Arial" pitchFamily="34" charset="0"/>
                <a:cs typeface="Arial" pitchFamily="34" charset="0"/>
              </a:rPr>
              <a:t>pbr</a:t>
            </a:r>
            <a:r>
              <a:rPr lang="es-MX" b="1" dirty="0" smtClean="0">
                <a:solidFill>
                  <a:schemeClr val="tx1">
                    <a:lumMod val="95000"/>
                    <a:lumOff val="5000"/>
                  </a:schemeClr>
                </a:solidFill>
                <a:latin typeface="Arial" pitchFamily="34" charset="0"/>
                <a:cs typeface="Arial" pitchFamily="34" charset="0"/>
              </a:rPr>
              <a:t>) en el Gobierno </a:t>
            </a:r>
            <a:r>
              <a:rPr lang="es-MX" b="1" dirty="0">
                <a:solidFill>
                  <a:schemeClr val="tx1">
                    <a:lumMod val="95000"/>
                    <a:lumOff val="5000"/>
                  </a:schemeClr>
                </a:solidFill>
                <a:latin typeface="Arial" pitchFamily="34" charset="0"/>
                <a:cs typeface="Arial" pitchFamily="34" charset="0"/>
              </a:rPr>
              <a:t>F</a:t>
            </a:r>
            <a:r>
              <a:rPr lang="es-MX" b="1" dirty="0" smtClean="0">
                <a:solidFill>
                  <a:schemeClr val="tx1">
                    <a:lumMod val="95000"/>
                    <a:lumOff val="5000"/>
                  </a:schemeClr>
                </a:solidFill>
                <a:latin typeface="Arial" pitchFamily="34" charset="0"/>
                <a:cs typeface="Arial" pitchFamily="34" charset="0"/>
              </a:rPr>
              <a:t>ederal Mexicano?</a:t>
            </a:r>
          </a:p>
        </p:txBody>
      </p:sp>
      <p:cxnSp>
        <p:nvCxnSpPr>
          <p:cNvPr id="39" name="38 Conector recto de flecha"/>
          <p:cNvCxnSpPr/>
          <p:nvPr/>
        </p:nvCxnSpPr>
        <p:spPr>
          <a:xfrm rot="5400000">
            <a:off x="3396331" y="2156397"/>
            <a:ext cx="2496941"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7" name="46 CuadroTexto"/>
          <p:cNvSpPr txBox="1"/>
          <p:nvPr/>
        </p:nvSpPr>
        <p:spPr>
          <a:xfrm>
            <a:off x="428596" y="4643446"/>
            <a:ext cx="4000528" cy="1107996"/>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just"/>
            <a:r>
              <a:rPr lang="es-MX" sz="1100" b="1" dirty="0" smtClean="0">
                <a:solidFill>
                  <a:schemeClr val="tx1"/>
                </a:solidFill>
                <a:latin typeface="Arial" pitchFamily="34" charset="0"/>
                <a:cs typeface="Arial" pitchFamily="34" charset="0"/>
              </a:rPr>
              <a:t>En primer lugar, se presentará una breve descripción de la forma en la que se ha introducido la visión de </a:t>
            </a:r>
            <a:r>
              <a:rPr lang="es-MX" sz="1100" b="1" dirty="0" err="1" smtClean="0">
                <a:solidFill>
                  <a:schemeClr val="tx1"/>
                </a:solidFill>
                <a:latin typeface="Arial" pitchFamily="34" charset="0"/>
                <a:cs typeface="Arial" pitchFamily="34" charset="0"/>
              </a:rPr>
              <a:t>pbr</a:t>
            </a:r>
            <a:r>
              <a:rPr lang="es-MX" sz="1100" b="1" dirty="0" smtClean="0">
                <a:solidFill>
                  <a:schemeClr val="tx1"/>
                </a:solidFill>
                <a:latin typeface="Arial" pitchFamily="34" charset="0"/>
                <a:cs typeface="Arial" pitchFamily="34" charset="0"/>
              </a:rPr>
              <a:t> en algunos países (y estudiados con especial atención por la OCDE [2007]), con el fin de destacar algunos puntos cruciales que sirvan para analizar posteriormente la propuesta mexicana</a:t>
            </a:r>
            <a:r>
              <a:rPr lang="es-MX" sz="1100" dirty="0" smtClean="0">
                <a:solidFill>
                  <a:schemeClr val="tx1"/>
                </a:solidFill>
                <a:latin typeface="Arial" pitchFamily="34" charset="0"/>
                <a:cs typeface="Arial" pitchFamily="34" charset="0"/>
              </a:rPr>
              <a:t>.</a:t>
            </a:r>
          </a:p>
        </p:txBody>
      </p:sp>
      <p:sp>
        <p:nvSpPr>
          <p:cNvPr id="48" name="47 CuadroTexto"/>
          <p:cNvSpPr txBox="1"/>
          <p:nvPr/>
        </p:nvSpPr>
        <p:spPr>
          <a:xfrm>
            <a:off x="4643438" y="4643446"/>
            <a:ext cx="4000528" cy="938719"/>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just"/>
            <a:r>
              <a:rPr lang="es-MX" sz="1100" b="1" dirty="0" smtClean="0">
                <a:solidFill>
                  <a:schemeClr val="tx1"/>
                </a:solidFill>
                <a:latin typeface="Arial" pitchFamily="34" charset="0"/>
                <a:cs typeface="Arial" pitchFamily="34" charset="0"/>
              </a:rPr>
              <a:t>En un segundo apartado se reseñará —con base en una serie de documentos normativos y algunas entrevistas realizadas a funcionarios clave— la forma en la que se concibe la articulación del </a:t>
            </a:r>
            <a:r>
              <a:rPr lang="es-MX" sz="1100" b="1" dirty="0" err="1" smtClean="0">
                <a:solidFill>
                  <a:schemeClr val="tx1"/>
                </a:solidFill>
                <a:latin typeface="Arial" pitchFamily="34" charset="0"/>
                <a:cs typeface="Arial" pitchFamily="34" charset="0"/>
              </a:rPr>
              <a:t>pbr</a:t>
            </a:r>
            <a:r>
              <a:rPr lang="es-MX" sz="1100" b="1" dirty="0" smtClean="0">
                <a:solidFill>
                  <a:schemeClr val="tx1"/>
                </a:solidFill>
                <a:latin typeface="Arial" pitchFamily="34" charset="0"/>
                <a:cs typeface="Arial" pitchFamily="34" charset="0"/>
              </a:rPr>
              <a:t> en México en el corto plazo</a:t>
            </a:r>
            <a:r>
              <a:rPr lang="es-MX" sz="1100" b="1" dirty="0" smtClean="0">
                <a:solidFill>
                  <a:srgbClr val="002060"/>
                </a:solidFill>
                <a:latin typeface="Arial" pitchFamily="34" charset="0"/>
                <a:cs typeface="Arial" pitchFamily="34" charset="0"/>
              </a:rPr>
              <a:t>.</a:t>
            </a:r>
          </a:p>
        </p:txBody>
      </p:sp>
      <p:cxnSp>
        <p:nvCxnSpPr>
          <p:cNvPr id="49" name="23 Conector angular"/>
          <p:cNvCxnSpPr>
            <a:stCxn id="38" idx="3"/>
            <a:endCxn id="48" idx="3"/>
          </p:cNvCxnSpPr>
          <p:nvPr/>
        </p:nvCxnSpPr>
        <p:spPr>
          <a:xfrm>
            <a:off x="8143900" y="3890665"/>
            <a:ext cx="500066" cy="1222141"/>
          </a:xfrm>
          <a:prstGeom prst="bentConnector3">
            <a:avLst>
              <a:gd name="adj1" fmla="val 145714"/>
            </a:avLst>
          </a:prstGeom>
          <a:ln w="1905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23 Conector angular"/>
          <p:cNvCxnSpPr>
            <a:stCxn id="38" idx="1"/>
            <a:endCxn id="47" idx="1"/>
          </p:cNvCxnSpPr>
          <p:nvPr/>
        </p:nvCxnSpPr>
        <p:spPr>
          <a:xfrm rot="10800000" flipV="1">
            <a:off x="428596" y="3890664"/>
            <a:ext cx="500066" cy="1306779"/>
          </a:xfrm>
          <a:prstGeom prst="bentConnector3">
            <a:avLst>
              <a:gd name="adj1" fmla="val 145714"/>
            </a:avLst>
          </a:prstGeom>
          <a:ln>
            <a:tailEnd type="arrow"/>
          </a:ln>
        </p:spPr>
        <p:style>
          <a:lnRef idx="3">
            <a:schemeClr val="dk1"/>
          </a:lnRef>
          <a:fillRef idx="0">
            <a:schemeClr val="dk1"/>
          </a:fillRef>
          <a:effectRef idx="2">
            <a:schemeClr val="dk1"/>
          </a:effectRef>
          <a:fontRef idx="minor">
            <a:schemeClr val="tx1"/>
          </a:fontRef>
        </p:style>
      </p:cxnSp>
      <p:sp>
        <p:nvSpPr>
          <p:cNvPr id="57" name="56 CuadroTexto"/>
          <p:cNvSpPr txBox="1"/>
          <p:nvPr/>
        </p:nvSpPr>
        <p:spPr>
          <a:xfrm>
            <a:off x="1785918" y="5972108"/>
            <a:ext cx="5500726" cy="769441"/>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s-MX" sz="1100" b="1" dirty="0" smtClean="0">
                <a:solidFill>
                  <a:schemeClr val="tx1"/>
                </a:solidFill>
                <a:latin typeface="Arial" pitchFamily="34" charset="0"/>
                <a:cs typeface="Arial" pitchFamily="34" charset="0"/>
              </a:rPr>
              <a:t>Finalmente, en una tercera sección se discutirán a luz de los asuntos resaltados en la primera parte algunos alcances, limitaciones y posibles puntos críticos que podría enfrentar el caso mexicano de cara a su próximo inicio de operaciones formales.</a:t>
            </a:r>
          </a:p>
        </p:txBody>
      </p:sp>
      <p:cxnSp>
        <p:nvCxnSpPr>
          <p:cNvPr id="58" name="57 Conector recto de flecha"/>
          <p:cNvCxnSpPr>
            <a:stCxn id="38" idx="2"/>
            <a:endCxn id="57" idx="0"/>
          </p:cNvCxnSpPr>
          <p:nvPr/>
        </p:nvCxnSpPr>
        <p:spPr>
          <a:xfrm>
            <a:off x="4536281" y="4352330"/>
            <a:ext cx="0" cy="161977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23528" y="188640"/>
            <a:ext cx="8458200" cy="914400"/>
          </a:xfrm>
        </p:spPr>
        <p:style>
          <a:lnRef idx="1">
            <a:schemeClr val="accent5"/>
          </a:lnRef>
          <a:fillRef idx="3">
            <a:schemeClr val="accent5"/>
          </a:fillRef>
          <a:effectRef idx="2">
            <a:schemeClr val="accent5"/>
          </a:effectRef>
          <a:fontRef idx="minor">
            <a:schemeClr val="lt1"/>
          </a:fontRef>
        </p:style>
        <p:txBody>
          <a:bodyPr>
            <a:noAutofit/>
          </a:bodyPr>
          <a:lstStyle/>
          <a:p>
            <a:pPr algn="ctr"/>
            <a:r>
              <a:rPr lang="es-MX" sz="2000" b="1" dirty="0" smtClean="0">
                <a:solidFill>
                  <a:srgbClr val="002060"/>
                </a:solidFill>
                <a:effectLst>
                  <a:outerShdw blurRad="38100" dist="38100" dir="2700000" algn="tl">
                    <a:srgbClr val="000000">
                      <a:alpha val="43137"/>
                    </a:srgbClr>
                  </a:outerShdw>
                </a:effectLst>
                <a:latin typeface="Arial" pitchFamily="34" charset="0"/>
                <a:cs typeface="Arial" pitchFamily="34" charset="0"/>
              </a:rPr>
              <a:t>El Presupuesto Basado en Resultados: Aspectos Conceptuales y Experiencias Internacionales</a:t>
            </a:r>
            <a:endParaRPr lang="es-MX" sz="2000" b="1" dirty="0">
              <a:solidFill>
                <a:srgbClr val="002060"/>
              </a:solidFill>
              <a:effectLst>
                <a:outerShdw blurRad="38100" dist="38100" dir="2700000" algn="tl">
                  <a:srgbClr val="000000">
                    <a:alpha val="43137"/>
                  </a:srgbClr>
                </a:outerShdw>
              </a:effectLst>
              <a:latin typeface="Arial" pitchFamily="34" charset="0"/>
              <a:cs typeface="Arial" pitchFamily="34" charset="0"/>
            </a:endParaRPr>
          </a:p>
        </p:txBody>
      </p:sp>
      <p:sp>
        <p:nvSpPr>
          <p:cNvPr id="5" name="4 CuadroTexto"/>
          <p:cNvSpPr txBox="1"/>
          <p:nvPr/>
        </p:nvSpPr>
        <p:spPr>
          <a:xfrm>
            <a:off x="1071538" y="1428736"/>
            <a:ext cx="7072362" cy="1077218"/>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just"/>
            <a:r>
              <a:rPr lang="es-MX" sz="1600" b="1" dirty="0" smtClean="0">
                <a:effectLst>
                  <a:outerShdw blurRad="38100" dist="38100" dir="2700000" algn="tl">
                    <a:srgbClr val="000000">
                      <a:alpha val="43137"/>
                    </a:srgbClr>
                  </a:outerShdw>
                </a:effectLst>
                <a:latin typeface="Arial" pitchFamily="34" charset="0"/>
                <a:cs typeface="Arial" pitchFamily="34" charset="0"/>
              </a:rPr>
              <a:t>Una primera entrada de interpretación del cambio político–organizacional se refleja en la forma en la que se concibe la articulación del documento de presupuesto presentado al Poder Legislativo.</a:t>
            </a:r>
            <a:endParaRPr lang="es-MX" sz="1600" b="1" dirty="0">
              <a:effectLst>
                <a:outerShdw blurRad="38100" dist="38100" dir="2700000" algn="tl">
                  <a:srgbClr val="000000">
                    <a:alpha val="43137"/>
                  </a:srgbClr>
                </a:outerShdw>
              </a:effectLst>
              <a:latin typeface="Arial" pitchFamily="34" charset="0"/>
              <a:cs typeface="Arial" pitchFamily="34" charset="0"/>
            </a:endParaRPr>
          </a:p>
        </p:txBody>
      </p:sp>
      <p:sp>
        <p:nvSpPr>
          <p:cNvPr id="6" name="5 CuadroTexto"/>
          <p:cNvSpPr txBox="1"/>
          <p:nvPr/>
        </p:nvSpPr>
        <p:spPr>
          <a:xfrm>
            <a:off x="2357422" y="2428868"/>
            <a:ext cx="4357718" cy="7386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s-MX" sz="1400" b="1" dirty="0" smtClean="0">
                <a:latin typeface="Arial" pitchFamily="34" charset="0"/>
                <a:cs typeface="Arial" pitchFamily="34" charset="0"/>
              </a:rPr>
              <a:t>Tres posibles formatos genéricos de PBR: el Presentacional, el Informado y el de Fórmula Directa</a:t>
            </a:r>
            <a:endParaRPr lang="es-MX" sz="1400" b="1" dirty="0">
              <a:latin typeface="Arial" pitchFamily="34" charset="0"/>
              <a:cs typeface="Arial" pitchFamily="34" charset="0"/>
            </a:endParaRPr>
          </a:p>
        </p:txBody>
      </p:sp>
      <p:grpSp>
        <p:nvGrpSpPr>
          <p:cNvPr id="14" name="13 Grupo"/>
          <p:cNvGrpSpPr/>
          <p:nvPr/>
        </p:nvGrpSpPr>
        <p:grpSpPr>
          <a:xfrm>
            <a:off x="225571" y="3143248"/>
            <a:ext cx="3500462" cy="1199476"/>
            <a:chOff x="225571" y="4000504"/>
            <a:chExt cx="3500462" cy="1199476"/>
          </a:xfrm>
        </p:grpSpPr>
        <p:sp>
          <p:nvSpPr>
            <p:cNvPr id="7" name="6 CuadroTexto"/>
            <p:cNvSpPr txBox="1"/>
            <p:nvPr/>
          </p:nvSpPr>
          <p:spPr>
            <a:xfrm>
              <a:off x="428596" y="4000504"/>
              <a:ext cx="2571768"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s-MX" b="1" dirty="0">
                  <a:effectLst>
                    <a:outerShdw blurRad="38100" dist="38100" dir="2700000" algn="tl">
                      <a:srgbClr val="000000">
                        <a:alpha val="43137"/>
                      </a:srgbClr>
                    </a:outerShdw>
                  </a:effectLst>
                  <a:latin typeface="Arial" pitchFamily="34" charset="0"/>
                  <a:cs typeface="Arial" pitchFamily="34" charset="0"/>
                </a:rPr>
                <a:t>E</a:t>
              </a:r>
              <a:r>
                <a:rPr lang="es-MX" b="1" dirty="0" smtClean="0">
                  <a:effectLst>
                    <a:outerShdw blurRad="38100" dist="38100" dir="2700000" algn="tl">
                      <a:srgbClr val="000000">
                        <a:alpha val="43137"/>
                      </a:srgbClr>
                    </a:outerShdw>
                  </a:effectLst>
                  <a:latin typeface="Arial" pitchFamily="34" charset="0"/>
                  <a:cs typeface="Arial" pitchFamily="34" charset="0"/>
                </a:rPr>
                <a:t>l Presentacional.</a:t>
              </a:r>
              <a:endParaRPr lang="es-MX" b="1" dirty="0">
                <a:effectLst>
                  <a:outerShdw blurRad="38100" dist="38100" dir="2700000" algn="tl">
                    <a:srgbClr val="000000">
                      <a:alpha val="43137"/>
                    </a:srgbClr>
                  </a:outerShdw>
                </a:effectLst>
                <a:latin typeface="Arial" pitchFamily="34" charset="0"/>
                <a:cs typeface="Arial" pitchFamily="34" charset="0"/>
              </a:endParaRPr>
            </a:p>
          </p:txBody>
        </p:sp>
        <p:sp>
          <p:nvSpPr>
            <p:cNvPr id="8" name="7 CuadroTexto"/>
            <p:cNvSpPr txBox="1"/>
            <p:nvPr/>
          </p:nvSpPr>
          <p:spPr>
            <a:xfrm>
              <a:off x="225571" y="4368983"/>
              <a:ext cx="3500462"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just"/>
              <a:r>
                <a:rPr lang="es-MX" sz="1200" b="1" dirty="0">
                  <a:latin typeface="Arial" pitchFamily="34" charset="0"/>
                  <a:cs typeface="Arial" pitchFamily="34" charset="0"/>
                </a:rPr>
                <a:t>C</a:t>
              </a:r>
              <a:r>
                <a:rPr lang="es-MX" sz="1200" b="1" dirty="0" smtClean="0">
                  <a:latin typeface="Arial" pitchFamily="34" charset="0"/>
                  <a:cs typeface="Arial" pitchFamily="34" charset="0"/>
                </a:rPr>
                <a:t>onsiste solamente en anexar cierta información de desempeño (avance de indicadores, por ejemplo) de los programas y organizaciones a la iniciativa presupuestal.</a:t>
              </a:r>
              <a:endParaRPr lang="es-MX" sz="1200" b="1" dirty="0">
                <a:latin typeface="Arial" pitchFamily="34" charset="0"/>
                <a:cs typeface="Arial" pitchFamily="34" charset="0"/>
              </a:endParaRPr>
            </a:p>
          </p:txBody>
        </p:sp>
      </p:grpSp>
      <p:grpSp>
        <p:nvGrpSpPr>
          <p:cNvPr id="12" name="11 Grupo"/>
          <p:cNvGrpSpPr/>
          <p:nvPr/>
        </p:nvGrpSpPr>
        <p:grpSpPr>
          <a:xfrm>
            <a:off x="5286380" y="3214686"/>
            <a:ext cx="3500462" cy="1395431"/>
            <a:chOff x="3624432" y="4000504"/>
            <a:chExt cx="3500462" cy="1395431"/>
          </a:xfrm>
        </p:grpSpPr>
        <p:sp>
          <p:nvSpPr>
            <p:cNvPr id="9" name="8 CuadroTexto"/>
            <p:cNvSpPr txBox="1"/>
            <p:nvPr/>
          </p:nvSpPr>
          <p:spPr>
            <a:xfrm>
              <a:off x="3635721" y="4000504"/>
              <a:ext cx="2571768"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s-MX" b="1" dirty="0">
                  <a:effectLst>
                    <a:outerShdw blurRad="38100" dist="38100" dir="2700000" algn="tl">
                      <a:srgbClr val="000000">
                        <a:alpha val="43137"/>
                      </a:srgbClr>
                    </a:outerShdw>
                  </a:effectLst>
                  <a:latin typeface="Arial" pitchFamily="34" charset="0"/>
                  <a:cs typeface="Arial" pitchFamily="34" charset="0"/>
                </a:rPr>
                <a:t>E</a:t>
              </a:r>
              <a:r>
                <a:rPr lang="es-MX" b="1" dirty="0" smtClean="0">
                  <a:effectLst>
                    <a:outerShdw blurRad="38100" dist="38100" dir="2700000" algn="tl">
                      <a:srgbClr val="000000">
                        <a:alpha val="43137"/>
                      </a:srgbClr>
                    </a:outerShdw>
                  </a:effectLst>
                  <a:latin typeface="Arial" pitchFamily="34" charset="0"/>
                  <a:cs typeface="Arial" pitchFamily="34" charset="0"/>
                </a:rPr>
                <a:t>l Informado. </a:t>
              </a:r>
              <a:endParaRPr lang="es-MX" b="1" dirty="0">
                <a:effectLst>
                  <a:outerShdw blurRad="38100" dist="38100" dir="2700000" algn="tl">
                    <a:srgbClr val="000000">
                      <a:alpha val="43137"/>
                    </a:srgbClr>
                  </a:outerShdw>
                </a:effectLst>
                <a:latin typeface="Arial" pitchFamily="34" charset="0"/>
                <a:cs typeface="Arial" pitchFamily="34" charset="0"/>
              </a:endParaRPr>
            </a:p>
          </p:txBody>
        </p:sp>
        <p:sp>
          <p:nvSpPr>
            <p:cNvPr id="10" name="9 CuadroTexto"/>
            <p:cNvSpPr txBox="1"/>
            <p:nvPr/>
          </p:nvSpPr>
          <p:spPr>
            <a:xfrm>
              <a:off x="3624432" y="4380272"/>
              <a:ext cx="3500462" cy="1015663"/>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just"/>
              <a:r>
                <a:rPr lang="es-MX" sz="1200" b="1" dirty="0" smtClean="0">
                  <a:latin typeface="Arial" pitchFamily="34" charset="0"/>
                  <a:cs typeface="Arial" pitchFamily="34" charset="0"/>
                </a:rPr>
                <a:t>No establecen una relación directa entre desempeño y gasto, pero la evidencia incorporada sirve como mecanismo de control o señalización para la toma de decisiones en la arena política.</a:t>
              </a:r>
              <a:endParaRPr lang="es-MX" sz="1200" b="1" dirty="0">
                <a:latin typeface="Arial" pitchFamily="34" charset="0"/>
                <a:cs typeface="Arial" pitchFamily="34" charset="0"/>
              </a:endParaRPr>
            </a:p>
          </p:txBody>
        </p:sp>
      </p:grpSp>
      <p:grpSp>
        <p:nvGrpSpPr>
          <p:cNvPr id="15" name="14 Grupo"/>
          <p:cNvGrpSpPr/>
          <p:nvPr/>
        </p:nvGrpSpPr>
        <p:grpSpPr>
          <a:xfrm>
            <a:off x="1571604" y="4643446"/>
            <a:ext cx="5857916" cy="1225758"/>
            <a:chOff x="1571604" y="5429264"/>
            <a:chExt cx="5857916" cy="1225758"/>
          </a:xfrm>
        </p:grpSpPr>
        <p:sp>
          <p:nvSpPr>
            <p:cNvPr id="11" name="10 CuadroTexto"/>
            <p:cNvSpPr txBox="1"/>
            <p:nvPr/>
          </p:nvSpPr>
          <p:spPr>
            <a:xfrm>
              <a:off x="1571604" y="5824025"/>
              <a:ext cx="5857916"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just"/>
              <a:r>
                <a:rPr lang="es-MX" sz="1200" b="1" dirty="0" smtClean="0">
                  <a:latin typeface="Arial" pitchFamily="34" charset="0"/>
                  <a:cs typeface="Arial" pitchFamily="34" charset="0"/>
                </a:rPr>
                <a:t>se define un mecanismo o criterio de asignación financiera rígido mediante el cual la información del desempeño es traducida en niveles de gasto específicos; tiene como propósito explícito la racionalización de la asignación presupuestal.</a:t>
              </a:r>
              <a:endParaRPr lang="es-MX" sz="1200" b="1" dirty="0">
                <a:latin typeface="Arial" pitchFamily="34" charset="0"/>
                <a:cs typeface="Arial" pitchFamily="34" charset="0"/>
              </a:endParaRPr>
            </a:p>
          </p:txBody>
        </p:sp>
        <p:sp>
          <p:nvSpPr>
            <p:cNvPr id="13" name="12 CuadroTexto"/>
            <p:cNvSpPr txBox="1"/>
            <p:nvPr/>
          </p:nvSpPr>
          <p:spPr>
            <a:xfrm>
              <a:off x="3214678" y="5429264"/>
              <a:ext cx="2571768"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s-MX" b="1" dirty="0" smtClean="0">
                  <a:effectLst>
                    <a:outerShdw blurRad="38100" dist="38100" dir="2700000" algn="tl">
                      <a:srgbClr val="000000">
                        <a:alpha val="43137"/>
                      </a:srgbClr>
                    </a:outerShdw>
                  </a:effectLst>
                  <a:latin typeface="Arial" pitchFamily="34" charset="0"/>
                  <a:cs typeface="Arial" pitchFamily="34" charset="0"/>
                </a:rPr>
                <a:t>Fórmula Directa</a:t>
              </a:r>
              <a:endParaRPr lang="es-MX" b="1" dirty="0">
                <a:effectLst>
                  <a:outerShdw blurRad="38100" dist="38100" dir="2700000" algn="tl">
                    <a:srgbClr val="000000">
                      <a:alpha val="43137"/>
                    </a:srgbClr>
                  </a:outerShdw>
                </a:effectLst>
                <a:latin typeface="Arial" pitchFamily="34" charset="0"/>
                <a:cs typeface="Arial" pitchFamily="34" charset="0"/>
              </a:endParaRPr>
            </a:p>
          </p:txBody>
        </p:sp>
      </p:grpSp>
      <p:sp>
        <p:nvSpPr>
          <p:cNvPr id="16" name="15 CuadroTexto"/>
          <p:cNvSpPr txBox="1"/>
          <p:nvPr/>
        </p:nvSpPr>
        <p:spPr>
          <a:xfrm>
            <a:off x="785786" y="5916059"/>
            <a:ext cx="7500990"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just"/>
            <a:r>
              <a:rPr lang="es-MX" sz="1600" b="1" dirty="0" smtClean="0">
                <a:solidFill>
                  <a:schemeClr val="bg2">
                    <a:lumMod val="10000"/>
                  </a:schemeClr>
                </a:solidFill>
                <a:latin typeface="Arial" pitchFamily="34" charset="0"/>
                <a:cs typeface="Arial" pitchFamily="34" charset="0"/>
              </a:rPr>
              <a:t>Los modelos aquí descritos deben ser considerados como típico–ideales, ya que en la práctica ningún país ha establecido a pie juntillas un esquema particular. </a:t>
            </a:r>
            <a:endParaRPr lang="es-MX" sz="1600" b="1" dirty="0">
              <a:solidFill>
                <a:schemeClr val="bg2">
                  <a:lumMod val="10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395536" y="260648"/>
            <a:ext cx="3643338" cy="138499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s-MX" sz="1200" b="1" dirty="0" smtClean="0">
                <a:effectLst>
                  <a:outerShdw blurRad="38100" dist="38100" dir="2700000" algn="tl">
                    <a:srgbClr val="000000">
                      <a:alpha val="43137"/>
                    </a:srgbClr>
                  </a:outerShdw>
                </a:effectLst>
                <a:latin typeface="Arial" pitchFamily="34" charset="0"/>
                <a:cs typeface="Arial" pitchFamily="34" charset="0"/>
              </a:rPr>
              <a:t>(</a:t>
            </a:r>
            <a:r>
              <a:rPr lang="es-MX" sz="1400" b="1" dirty="0" err="1" smtClean="0">
                <a:effectLst>
                  <a:outerShdw blurRad="38100" dist="38100" dir="2700000" algn="tl">
                    <a:srgbClr val="000000">
                      <a:alpha val="43137"/>
                    </a:srgbClr>
                  </a:outerShdw>
                </a:effectLst>
                <a:latin typeface="Arial" pitchFamily="34" charset="0"/>
                <a:cs typeface="Arial" pitchFamily="34" charset="0"/>
              </a:rPr>
              <a:t>Radin</a:t>
            </a:r>
            <a:r>
              <a:rPr lang="es-MX" sz="1400" b="1" dirty="0" smtClean="0">
                <a:effectLst>
                  <a:outerShdw blurRad="38100" dist="38100" dir="2700000" algn="tl">
                    <a:srgbClr val="000000">
                      <a:alpha val="43137"/>
                    </a:srgbClr>
                  </a:outerShdw>
                </a:effectLst>
                <a:latin typeface="Arial" pitchFamily="34" charset="0"/>
                <a:cs typeface="Arial" pitchFamily="34" charset="0"/>
              </a:rPr>
              <a:t>, 2006)</a:t>
            </a:r>
          </a:p>
          <a:p>
            <a:pPr algn="just"/>
            <a:r>
              <a:rPr lang="es-MX" sz="1400" b="1" dirty="0" smtClean="0">
                <a:effectLst>
                  <a:outerShdw blurRad="38100" dist="38100" dir="2700000" algn="tl">
                    <a:srgbClr val="000000">
                      <a:alpha val="43137"/>
                    </a:srgbClr>
                  </a:outerShdw>
                </a:effectLst>
                <a:latin typeface="Arial" pitchFamily="34" charset="0"/>
                <a:cs typeface="Arial" pitchFamily="34" charset="0"/>
              </a:rPr>
              <a:t> la introducción de criterios mecánicos de asignación de gasto ha sido discreta y se ha limitado a ciertos ámbitos donde las restricciones arriba señaladas son menores</a:t>
            </a:r>
            <a:r>
              <a:rPr lang="es-MX" sz="1200" b="1" dirty="0" smtClean="0">
                <a:effectLst>
                  <a:outerShdw blurRad="38100" dist="38100" dir="2700000" algn="tl">
                    <a:srgbClr val="000000">
                      <a:alpha val="43137"/>
                    </a:srgbClr>
                  </a:outerShdw>
                </a:effectLst>
                <a:latin typeface="Arial" pitchFamily="34" charset="0"/>
                <a:cs typeface="Arial" pitchFamily="34" charset="0"/>
              </a:rPr>
              <a:t>.</a:t>
            </a:r>
            <a:endParaRPr lang="es-MX" sz="1200" b="1" dirty="0">
              <a:effectLst>
                <a:outerShdw blurRad="38100" dist="38100" dir="2700000" algn="tl">
                  <a:srgbClr val="000000">
                    <a:alpha val="43137"/>
                  </a:srgbClr>
                </a:outerShdw>
              </a:effectLst>
              <a:latin typeface="Arial" pitchFamily="34" charset="0"/>
              <a:cs typeface="Arial" pitchFamily="34" charset="0"/>
            </a:endParaRPr>
          </a:p>
        </p:txBody>
      </p:sp>
      <p:sp>
        <p:nvSpPr>
          <p:cNvPr id="4" name="3 CuadroTexto"/>
          <p:cNvSpPr txBox="1"/>
          <p:nvPr/>
        </p:nvSpPr>
        <p:spPr>
          <a:xfrm>
            <a:off x="4283968" y="548680"/>
            <a:ext cx="4572032" cy="20313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s-MX" sz="1200" b="1" dirty="0" smtClean="0">
                <a:effectLst>
                  <a:outerShdw blurRad="38100" dist="38100" dir="2700000" algn="tl">
                    <a:srgbClr val="000000">
                      <a:alpha val="43137"/>
                    </a:srgbClr>
                  </a:outerShdw>
                </a:effectLst>
                <a:latin typeface="Arial" pitchFamily="34" charset="0"/>
                <a:cs typeface="Arial" pitchFamily="34" charset="0"/>
              </a:rPr>
              <a:t>(</a:t>
            </a:r>
            <a:r>
              <a:rPr lang="es-MX" sz="1400" b="1" dirty="0" err="1" smtClean="0">
                <a:effectLst>
                  <a:outerShdw blurRad="38100" dist="38100" dir="2700000" algn="tl">
                    <a:srgbClr val="000000">
                      <a:alpha val="43137"/>
                    </a:srgbClr>
                  </a:outerShdw>
                </a:effectLst>
                <a:latin typeface="Arial" pitchFamily="34" charset="0"/>
                <a:cs typeface="Arial" pitchFamily="34" charset="0"/>
              </a:rPr>
              <a:t>Bouckaert</a:t>
            </a:r>
            <a:r>
              <a:rPr lang="es-MX" sz="1400" b="1" dirty="0" smtClean="0">
                <a:effectLst>
                  <a:outerShdw blurRad="38100" dist="38100" dir="2700000" algn="tl">
                    <a:srgbClr val="000000">
                      <a:alpha val="43137"/>
                    </a:srgbClr>
                  </a:outerShdw>
                </a:effectLst>
                <a:latin typeface="Arial" pitchFamily="34" charset="0"/>
                <a:cs typeface="Arial" pitchFamily="34" charset="0"/>
              </a:rPr>
              <a:t> y </a:t>
            </a:r>
            <a:r>
              <a:rPr lang="es-MX" sz="1400" b="1" dirty="0" err="1" smtClean="0">
                <a:effectLst>
                  <a:outerShdw blurRad="38100" dist="38100" dir="2700000" algn="tl">
                    <a:srgbClr val="000000">
                      <a:alpha val="43137"/>
                    </a:srgbClr>
                  </a:outerShdw>
                </a:effectLst>
                <a:latin typeface="Arial" pitchFamily="34" charset="0"/>
                <a:cs typeface="Arial" pitchFamily="34" charset="0"/>
              </a:rPr>
              <a:t>Peters</a:t>
            </a:r>
            <a:r>
              <a:rPr lang="es-MX" sz="1400" b="1" dirty="0" smtClean="0">
                <a:effectLst>
                  <a:outerShdw blurRad="38100" dist="38100" dir="2700000" algn="tl">
                    <a:srgbClr val="000000">
                      <a:alpha val="43137"/>
                    </a:srgbClr>
                  </a:outerShdw>
                </a:effectLst>
                <a:latin typeface="Arial" pitchFamily="34" charset="0"/>
                <a:cs typeface="Arial" pitchFamily="34" charset="0"/>
              </a:rPr>
              <a:t>, 2002). </a:t>
            </a:r>
          </a:p>
          <a:p>
            <a:pPr algn="just"/>
            <a:r>
              <a:rPr lang="es-MX" sz="1400" b="1" dirty="0" smtClean="0">
                <a:latin typeface="Arial" pitchFamily="34" charset="0"/>
                <a:cs typeface="Arial" pitchFamily="34" charset="0"/>
              </a:rPr>
              <a:t>A partir de esta caracterización de las formas en las que se ha implantado el PBR alrededor del mundo, es posible deducir —más allá de la gran variación de estilos— que partir de la idea de que las reformas presupuestales gerenciales conducen a una mayor inflexibilidad en la definición de los niveles de gasto ya que se encuentran atadas a fórmulas de desempeño es errónea</a:t>
            </a:r>
            <a:r>
              <a:rPr lang="es-MX" sz="1200" b="1" dirty="0" smtClean="0">
                <a:latin typeface="Arial" pitchFamily="34" charset="0"/>
                <a:cs typeface="Arial" pitchFamily="34" charset="0"/>
              </a:rPr>
              <a:t>.</a:t>
            </a:r>
            <a:endParaRPr lang="es-MX" sz="1200" b="1" dirty="0">
              <a:latin typeface="Arial" pitchFamily="34" charset="0"/>
              <a:cs typeface="Arial" pitchFamily="34" charset="0"/>
            </a:endParaRPr>
          </a:p>
        </p:txBody>
      </p:sp>
      <p:sp>
        <p:nvSpPr>
          <p:cNvPr id="5" name="4 CuadroTexto"/>
          <p:cNvSpPr txBox="1"/>
          <p:nvPr/>
        </p:nvSpPr>
        <p:spPr>
          <a:xfrm>
            <a:off x="395536" y="2708920"/>
            <a:ext cx="6408712" cy="224676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s-MX" sz="1400" b="1" dirty="0" smtClean="0">
                <a:solidFill>
                  <a:schemeClr val="tx1"/>
                </a:solidFill>
                <a:effectLst>
                  <a:outerShdw blurRad="38100" dist="38100" dir="2700000" algn="tl">
                    <a:srgbClr val="000000">
                      <a:alpha val="43137"/>
                    </a:srgbClr>
                  </a:outerShdw>
                </a:effectLst>
                <a:latin typeface="Arial" pitchFamily="34" charset="0"/>
                <a:cs typeface="Arial" pitchFamily="34" charset="0"/>
              </a:rPr>
              <a:t>(Scott, 2008) </a:t>
            </a:r>
          </a:p>
          <a:p>
            <a:pPr algn="just"/>
            <a:r>
              <a:rPr lang="es-MX" sz="1400" b="1" dirty="0" smtClean="0">
                <a:solidFill>
                  <a:schemeClr val="tx1"/>
                </a:solidFill>
                <a:latin typeface="Arial" pitchFamily="34" charset="0"/>
                <a:cs typeface="Arial" pitchFamily="34" charset="0"/>
              </a:rPr>
              <a:t>Asimismo, como han destacado diversos autores (</a:t>
            </a:r>
            <a:r>
              <a:rPr lang="es-MX" sz="1400" b="1" dirty="0" err="1" smtClean="0">
                <a:solidFill>
                  <a:schemeClr val="tx1"/>
                </a:solidFill>
                <a:latin typeface="Arial" pitchFamily="34" charset="0"/>
                <a:cs typeface="Arial" pitchFamily="34" charset="0"/>
              </a:rPr>
              <a:t>Bouckaert</a:t>
            </a:r>
            <a:r>
              <a:rPr lang="es-MX" sz="1400" b="1" dirty="0" smtClean="0">
                <a:solidFill>
                  <a:schemeClr val="tx1"/>
                </a:solidFill>
                <a:latin typeface="Arial" pitchFamily="34" charset="0"/>
                <a:cs typeface="Arial" pitchFamily="34" charset="0"/>
              </a:rPr>
              <a:t> y </a:t>
            </a:r>
            <a:r>
              <a:rPr lang="es-MX" sz="1400" b="1" dirty="0" err="1" smtClean="0">
                <a:solidFill>
                  <a:schemeClr val="tx1"/>
                </a:solidFill>
                <a:latin typeface="Arial" pitchFamily="34" charset="0"/>
                <a:cs typeface="Arial" pitchFamily="34" charset="0"/>
              </a:rPr>
              <a:t>Peters</a:t>
            </a:r>
            <a:r>
              <a:rPr lang="es-MX" sz="1400" b="1" dirty="0" smtClean="0">
                <a:solidFill>
                  <a:schemeClr val="tx1"/>
                </a:solidFill>
                <a:latin typeface="Arial" pitchFamily="34" charset="0"/>
                <a:cs typeface="Arial" pitchFamily="34" charset="0"/>
              </a:rPr>
              <a:t>, 2002; </a:t>
            </a:r>
            <a:r>
              <a:rPr lang="es-MX" sz="1400" b="1" dirty="0" err="1" smtClean="0">
                <a:solidFill>
                  <a:schemeClr val="tx1"/>
                </a:solidFill>
                <a:latin typeface="Arial" pitchFamily="34" charset="0"/>
                <a:cs typeface="Arial" pitchFamily="34" charset="0"/>
              </a:rPr>
              <a:t>Schick</a:t>
            </a:r>
            <a:r>
              <a:rPr lang="es-MX" sz="1400" b="1" dirty="0" smtClean="0">
                <a:solidFill>
                  <a:schemeClr val="tx1"/>
                </a:solidFill>
                <a:latin typeface="Arial" pitchFamily="34" charset="0"/>
                <a:cs typeface="Arial" pitchFamily="34" charset="0"/>
              </a:rPr>
              <a:t>, 2003; </a:t>
            </a:r>
            <a:r>
              <a:rPr lang="es-MX" sz="1400" b="1" dirty="0" err="1" smtClean="0">
                <a:solidFill>
                  <a:schemeClr val="tx1"/>
                </a:solidFill>
                <a:latin typeface="Arial" pitchFamily="34" charset="0"/>
                <a:cs typeface="Arial" pitchFamily="34" charset="0"/>
              </a:rPr>
              <a:t>Curristine</a:t>
            </a:r>
            <a:r>
              <a:rPr lang="es-MX" sz="1400" b="1" dirty="0" smtClean="0">
                <a:solidFill>
                  <a:schemeClr val="tx1"/>
                </a:solidFill>
                <a:latin typeface="Arial" pitchFamily="34" charset="0"/>
                <a:cs typeface="Arial" pitchFamily="34" charset="0"/>
              </a:rPr>
              <a:t>, 2005) la implantación a rajatabla de mecanismos automáticos de asignación de recursos a las dependencias puede enviciar la calidad de la información sobre desempeño producida, al incentivar la articulación de conductas estratégicas por parte de los funcionarios públicos —los cuales buscarían ajustar los resultados a las necesidades presupuestales—, además de que reduciría la flexibilidad en el timoneo financiero por parte del gobierno, dependiendo de las prioridades políticas y la situación económica.</a:t>
            </a:r>
            <a:endParaRPr lang="es-MX" sz="1400" b="1" dirty="0">
              <a:solidFill>
                <a:schemeClr val="tx1"/>
              </a:solidFill>
              <a:latin typeface="Arial" pitchFamily="34" charset="0"/>
              <a:cs typeface="Arial" pitchFamily="34" charset="0"/>
            </a:endParaRPr>
          </a:p>
        </p:txBody>
      </p:sp>
      <p:sp>
        <p:nvSpPr>
          <p:cNvPr id="6" name="5 CuadroTexto"/>
          <p:cNvSpPr txBox="1"/>
          <p:nvPr/>
        </p:nvSpPr>
        <p:spPr>
          <a:xfrm>
            <a:off x="2483768" y="5165229"/>
            <a:ext cx="6448800" cy="1692771"/>
          </a:xfrm>
          <a:prstGeom prst="rect">
            <a:avLst/>
          </a:prstGeom>
          <a:solidFill>
            <a:schemeClr val="accent2">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s-MX" sz="1300" b="1" dirty="0" smtClean="0">
                <a:solidFill>
                  <a:schemeClr val="tx1"/>
                </a:solidFill>
                <a:latin typeface="Arial" pitchFamily="34" charset="0"/>
                <a:cs typeface="Arial" pitchFamily="34" charset="0"/>
              </a:rPr>
              <a:t>(Anderson, 2008).</a:t>
            </a:r>
          </a:p>
          <a:p>
            <a:pPr algn="just"/>
            <a:r>
              <a:rPr lang="es-MX" sz="1300" b="1" dirty="0" smtClean="0">
                <a:solidFill>
                  <a:schemeClr val="tx1"/>
                </a:solidFill>
                <a:latin typeface="Arial" pitchFamily="34" charset="0"/>
                <a:cs typeface="Arial" pitchFamily="34" charset="0"/>
              </a:rPr>
              <a:t>A evidencia internacional señala que tanto el proceso de planeación y delimitación de las metas a futuro como la negociación de los techos de gasto para las agencias pueden complementar las lógicas organizacionales y estratégicas si se introduce un justo balance entre información sobre desempeño e incentivos (económicos, de gestión e incluso simbólicos) que motiven a los distintos actores a modificar los términos de la discusión sobre el gasto. (Anderson, 2008).</a:t>
            </a:r>
            <a:endParaRPr lang="es-MX" sz="1300" b="1"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67544" y="260648"/>
            <a:ext cx="8429684" cy="187743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s-MX" sz="1300" b="1" dirty="0" err="1" smtClean="0">
                <a:solidFill>
                  <a:schemeClr val="tx1"/>
                </a:solidFill>
                <a:effectLst>
                  <a:outerShdw blurRad="38100" dist="38100" dir="2700000" algn="tl">
                    <a:srgbClr val="000000">
                      <a:alpha val="43137"/>
                    </a:srgbClr>
                  </a:outerShdw>
                </a:effectLst>
                <a:latin typeface="Arial" pitchFamily="34" charset="0"/>
                <a:cs typeface="Arial" pitchFamily="34" charset="0"/>
              </a:rPr>
              <a:t>Diamond</a:t>
            </a:r>
            <a:r>
              <a:rPr lang="es-MX" sz="1300" b="1" dirty="0" smtClean="0">
                <a:solidFill>
                  <a:schemeClr val="tx1"/>
                </a:solidFill>
                <a:effectLst>
                  <a:outerShdw blurRad="38100" dist="38100" dir="2700000" algn="tl">
                    <a:srgbClr val="000000">
                      <a:alpha val="43137"/>
                    </a:srgbClr>
                  </a:outerShdw>
                </a:effectLst>
                <a:latin typeface="Arial" pitchFamily="34" charset="0"/>
                <a:cs typeface="Arial" pitchFamily="34" charset="0"/>
              </a:rPr>
              <a:t> (2003) y </a:t>
            </a:r>
            <a:r>
              <a:rPr lang="es-MX" sz="1300" b="1" dirty="0" err="1" smtClean="0">
                <a:solidFill>
                  <a:schemeClr val="tx1"/>
                </a:solidFill>
                <a:effectLst>
                  <a:outerShdw blurRad="38100" dist="38100" dir="2700000" algn="tl">
                    <a:srgbClr val="000000">
                      <a:alpha val="43137"/>
                    </a:srgbClr>
                  </a:outerShdw>
                </a:effectLst>
                <a:latin typeface="Arial" pitchFamily="34" charset="0"/>
                <a:cs typeface="Arial" pitchFamily="34" charset="0"/>
              </a:rPr>
              <a:t>Strauch</a:t>
            </a:r>
            <a:r>
              <a:rPr lang="es-MX" sz="1300" b="1" dirty="0" smtClean="0">
                <a:solidFill>
                  <a:schemeClr val="tx1"/>
                </a:solidFill>
                <a:effectLst>
                  <a:outerShdw blurRad="38100" dist="38100" dir="2700000" algn="tl">
                    <a:srgbClr val="000000">
                      <a:alpha val="43137"/>
                    </a:srgbClr>
                  </a:outerShdw>
                </a:effectLst>
                <a:latin typeface="Arial" pitchFamily="34" charset="0"/>
                <a:cs typeface="Arial" pitchFamily="34" charset="0"/>
              </a:rPr>
              <a:t> (2000)</a:t>
            </a:r>
          </a:p>
          <a:p>
            <a:pPr algn="just"/>
            <a:r>
              <a:rPr lang="es-MX" sz="1300" b="1" dirty="0">
                <a:solidFill>
                  <a:srgbClr val="002060"/>
                </a:solidFill>
                <a:latin typeface="Arial" pitchFamily="34" charset="0"/>
                <a:cs typeface="Arial" pitchFamily="34" charset="0"/>
              </a:rPr>
              <a:t>C</a:t>
            </a:r>
            <a:r>
              <a:rPr lang="es-MX" sz="1300" b="1" dirty="0" smtClean="0">
                <a:solidFill>
                  <a:srgbClr val="002060"/>
                </a:solidFill>
                <a:latin typeface="Arial" pitchFamily="34" charset="0"/>
                <a:cs typeface="Arial" pitchFamily="34" charset="0"/>
              </a:rPr>
              <a:t>onsideran que las reformas tipo PBR tendrían que venir acompañadas de ciertas medidas que fortalezcan las capacidades de los ministerios de finanzas (sobre todo para el cálculo de los niveles de gasto a partir de un sistema de cuentas de costos y no de insumos) y de las demás dependencias gubernamentales (principalmente, otorgando un mayor grado de autonomía gerencial a los operadores de los programas) con el fin de que la perspectiva centrada en el desempeño se introduzca a las lógicas organizacionales y que la visión blanda de los principios de la NGP tenga éxito en la relación entre estos dos agentes.</a:t>
            </a:r>
          </a:p>
          <a:p>
            <a:pPr algn="just"/>
            <a:endParaRPr lang="es-MX" sz="1200" dirty="0">
              <a:latin typeface="Arial" pitchFamily="34" charset="0"/>
              <a:cs typeface="Arial" pitchFamily="34" charset="0"/>
            </a:endParaRPr>
          </a:p>
        </p:txBody>
      </p:sp>
      <p:sp>
        <p:nvSpPr>
          <p:cNvPr id="3" name="2 CuadroTexto"/>
          <p:cNvSpPr txBox="1"/>
          <p:nvPr/>
        </p:nvSpPr>
        <p:spPr>
          <a:xfrm>
            <a:off x="785786" y="2276872"/>
            <a:ext cx="7715304" cy="109260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s-MX" sz="1300" b="1" dirty="0" smtClean="0">
                <a:solidFill>
                  <a:schemeClr val="tx1"/>
                </a:solidFill>
                <a:latin typeface="Arial" pitchFamily="34" charset="0"/>
                <a:cs typeface="Arial" pitchFamily="34" charset="0"/>
              </a:rPr>
              <a:t>Ospina, </a:t>
            </a:r>
            <a:r>
              <a:rPr lang="es-MX" sz="1300" b="1" dirty="0" err="1" smtClean="0">
                <a:solidFill>
                  <a:schemeClr val="tx1"/>
                </a:solidFill>
                <a:latin typeface="Arial" pitchFamily="34" charset="0"/>
                <a:cs typeface="Arial" pitchFamily="34" charset="0"/>
              </a:rPr>
              <a:t>Cunill</a:t>
            </a:r>
            <a:r>
              <a:rPr lang="es-MX" sz="1300" b="1" dirty="0" smtClean="0">
                <a:solidFill>
                  <a:schemeClr val="tx1"/>
                </a:solidFill>
                <a:latin typeface="Arial" pitchFamily="34" charset="0"/>
                <a:cs typeface="Arial" pitchFamily="34" charset="0"/>
              </a:rPr>
              <a:t> y </a:t>
            </a:r>
            <a:r>
              <a:rPr lang="es-MX" sz="1300" b="1" dirty="0" err="1" smtClean="0">
                <a:solidFill>
                  <a:schemeClr val="tx1"/>
                </a:solidFill>
                <a:latin typeface="Arial" pitchFamily="34" charset="0"/>
                <a:cs typeface="Arial" pitchFamily="34" charset="0"/>
              </a:rPr>
              <a:t>Zaltsman</a:t>
            </a:r>
            <a:r>
              <a:rPr lang="es-MX" sz="1300" b="1" dirty="0" smtClean="0">
                <a:solidFill>
                  <a:schemeClr val="tx1"/>
                </a:solidFill>
                <a:latin typeface="Arial" pitchFamily="34" charset="0"/>
                <a:cs typeface="Arial" pitchFamily="34" charset="0"/>
              </a:rPr>
              <a:t> (2004) </a:t>
            </a:r>
          </a:p>
          <a:p>
            <a:pPr algn="just"/>
            <a:r>
              <a:rPr lang="es-MX" sz="1300" b="1" dirty="0" smtClean="0">
                <a:latin typeface="Arial" pitchFamily="34" charset="0"/>
                <a:cs typeface="Arial" pitchFamily="34" charset="0"/>
              </a:rPr>
              <a:t>Subrayan que la introducción de reformas NGP del tipo “Presupuesto” requieren del otorgamiento de un mayor grado de autonomía gerencial en las organizaciones ejecutoras del gasto para que puedan utilizar y distribuir sus recursos de manera estratégica para la consecución de los objetivos previstos.</a:t>
            </a:r>
            <a:endParaRPr lang="es-MX" sz="1300" b="1" dirty="0">
              <a:latin typeface="Arial" pitchFamily="34" charset="0"/>
              <a:cs typeface="Arial" pitchFamily="34" charset="0"/>
            </a:endParaRPr>
          </a:p>
        </p:txBody>
      </p:sp>
      <p:sp>
        <p:nvSpPr>
          <p:cNvPr id="6" name="5 CuadroTexto"/>
          <p:cNvSpPr txBox="1"/>
          <p:nvPr/>
        </p:nvSpPr>
        <p:spPr>
          <a:xfrm>
            <a:off x="1071538" y="3643314"/>
            <a:ext cx="7000924" cy="109260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just"/>
            <a:r>
              <a:rPr lang="es-MX" sz="1300" b="1" dirty="0" smtClean="0">
                <a:solidFill>
                  <a:srgbClr val="002060"/>
                </a:solidFill>
                <a:latin typeface="Arial" pitchFamily="34" charset="0"/>
                <a:cs typeface="Arial" pitchFamily="34" charset="0"/>
              </a:rPr>
              <a:t>La segunda relación fundamental es la que se establece entre el Ejecutivo y el Legislativo dentro del proceso presupuestal. Este vínculo es bastante complejo, ya que los requisitos de información necesarios para modificar los parámetros de discusión entre estos dos agentes es cambiante y dependiente a la fase presupuestaria en la que se encuentre (ya sea de aprobación, seguimiento o control)</a:t>
            </a:r>
            <a:endParaRPr lang="es-MX" sz="1300" b="1" dirty="0">
              <a:solidFill>
                <a:srgbClr val="002060"/>
              </a:solidFill>
              <a:latin typeface="Arial" pitchFamily="34" charset="0"/>
              <a:cs typeface="Arial" pitchFamily="34" charset="0"/>
            </a:endParaRPr>
          </a:p>
        </p:txBody>
      </p:sp>
      <p:sp>
        <p:nvSpPr>
          <p:cNvPr id="7" name="6 CuadroTexto"/>
          <p:cNvSpPr txBox="1"/>
          <p:nvPr/>
        </p:nvSpPr>
        <p:spPr>
          <a:xfrm>
            <a:off x="500034" y="5000636"/>
            <a:ext cx="3857652" cy="149271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just"/>
            <a:r>
              <a:rPr lang="es-MX" sz="1300" b="1" dirty="0" smtClean="0">
                <a:solidFill>
                  <a:srgbClr val="002060"/>
                </a:solidFill>
                <a:latin typeface="Arial" pitchFamily="34" charset="0"/>
                <a:cs typeface="Arial" pitchFamily="34" charset="0"/>
              </a:rPr>
              <a:t>Siguiendo la lógica del proceso presupuestario, es posible reconocer que el primer momento en el que se activa la relación Ejecutivo–Legislativo es cuando se da la negociación en comisiones para definir los montos finales de gasto que serán aprobados para el siguiente ejercicio fiscal</a:t>
            </a:r>
            <a:endParaRPr lang="es-MX" sz="1300" b="1" dirty="0">
              <a:solidFill>
                <a:srgbClr val="002060"/>
              </a:solidFill>
              <a:latin typeface="Arial" pitchFamily="34" charset="0"/>
              <a:cs typeface="Arial" pitchFamily="34" charset="0"/>
            </a:endParaRPr>
          </a:p>
        </p:txBody>
      </p:sp>
      <p:cxnSp>
        <p:nvCxnSpPr>
          <p:cNvPr id="9" name="8 Conector angular"/>
          <p:cNvCxnSpPr>
            <a:stCxn id="6" idx="2"/>
            <a:endCxn id="7" idx="0"/>
          </p:cNvCxnSpPr>
          <p:nvPr/>
        </p:nvCxnSpPr>
        <p:spPr>
          <a:xfrm rot="5400000">
            <a:off x="3368073" y="3796708"/>
            <a:ext cx="264715" cy="2143140"/>
          </a:xfrm>
          <a:prstGeom prst="bentConnector3">
            <a:avLst>
              <a:gd name="adj1" fmla="val 50000"/>
            </a:avLst>
          </a:prstGeom>
          <a:ln>
            <a:tailEnd type="arrow"/>
          </a:ln>
        </p:spPr>
        <p:style>
          <a:lnRef idx="3">
            <a:schemeClr val="accent1"/>
          </a:lnRef>
          <a:fillRef idx="0">
            <a:schemeClr val="accent1"/>
          </a:fillRef>
          <a:effectRef idx="2">
            <a:schemeClr val="accent1"/>
          </a:effectRef>
          <a:fontRef idx="minor">
            <a:schemeClr val="tx1"/>
          </a:fontRef>
        </p:style>
      </p:cxnSp>
      <p:sp>
        <p:nvSpPr>
          <p:cNvPr id="11" name="10 CuadroTexto"/>
          <p:cNvSpPr txBox="1"/>
          <p:nvPr/>
        </p:nvSpPr>
        <p:spPr>
          <a:xfrm>
            <a:off x="4500562" y="5000636"/>
            <a:ext cx="3929090" cy="129266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just"/>
            <a:r>
              <a:rPr lang="es-MX" sz="1300" b="1" dirty="0">
                <a:solidFill>
                  <a:srgbClr val="002060"/>
                </a:solidFill>
                <a:latin typeface="Arial" pitchFamily="34" charset="0"/>
                <a:cs typeface="Arial" pitchFamily="34" charset="0"/>
              </a:rPr>
              <a:t>S</a:t>
            </a:r>
            <a:r>
              <a:rPr lang="es-MX" sz="1300" b="1" dirty="0" smtClean="0">
                <a:solidFill>
                  <a:srgbClr val="002060"/>
                </a:solidFill>
                <a:latin typeface="Arial" pitchFamily="34" charset="0"/>
                <a:cs typeface="Arial" pitchFamily="34" charset="0"/>
              </a:rPr>
              <a:t>e ha distinguido por seguir una lógica de asignación inercial en la que no se hacen variaciones sustantivas a los niveles de gasto y los cambios radicales dependen, en buena medida, de los vaivenes políticos o de un cambio brusco en la situación económica. </a:t>
            </a:r>
            <a:endParaRPr lang="es-MX" sz="1300" b="1" dirty="0">
              <a:solidFill>
                <a:srgbClr val="002060"/>
              </a:solidFill>
              <a:latin typeface="Arial" pitchFamily="34" charset="0"/>
              <a:cs typeface="Arial" pitchFamily="34" charset="0"/>
            </a:endParaRPr>
          </a:p>
        </p:txBody>
      </p:sp>
      <p:cxnSp>
        <p:nvCxnSpPr>
          <p:cNvPr id="12" name="11 Conector angular"/>
          <p:cNvCxnSpPr>
            <a:stCxn id="6" idx="2"/>
            <a:endCxn id="11" idx="0"/>
          </p:cNvCxnSpPr>
          <p:nvPr/>
        </p:nvCxnSpPr>
        <p:spPr>
          <a:xfrm rot="16200000" flipH="1">
            <a:off x="5386196" y="3921724"/>
            <a:ext cx="264715" cy="1893107"/>
          </a:xfrm>
          <a:prstGeom prst="bentConnector3">
            <a:avLst>
              <a:gd name="adj1" fmla="val 50000"/>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491880" y="260648"/>
            <a:ext cx="2357454"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s-MX" b="1" dirty="0" smtClean="0">
                <a:effectLst>
                  <a:outerShdw blurRad="38100" dist="38100" dir="2700000" algn="tl">
                    <a:srgbClr val="000000">
                      <a:alpha val="43137"/>
                    </a:srgbClr>
                  </a:outerShdw>
                </a:effectLst>
              </a:rPr>
              <a:t>FASE CRUCIAL</a:t>
            </a:r>
            <a:endParaRPr lang="es-MX" b="1" dirty="0">
              <a:effectLst>
                <a:outerShdw blurRad="38100" dist="38100" dir="2700000" algn="tl">
                  <a:srgbClr val="000000">
                    <a:alpha val="43137"/>
                  </a:srgbClr>
                </a:outerShdw>
              </a:effectLst>
            </a:endParaRPr>
          </a:p>
        </p:txBody>
      </p:sp>
      <p:sp>
        <p:nvSpPr>
          <p:cNvPr id="3" name="2 CuadroTexto"/>
          <p:cNvSpPr txBox="1"/>
          <p:nvPr/>
        </p:nvSpPr>
        <p:spPr>
          <a:xfrm>
            <a:off x="428596" y="996719"/>
            <a:ext cx="2847260" cy="109260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r>
              <a:rPr lang="es-MX" sz="1300" b="1" dirty="0">
                <a:latin typeface="Arial" pitchFamily="34" charset="0"/>
                <a:cs typeface="Arial" pitchFamily="34" charset="0"/>
              </a:rPr>
              <a:t>E</a:t>
            </a:r>
            <a:r>
              <a:rPr lang="es-MX" sz="1300" b="1" dirty="0" smtClean="0">
                <a:latin typeface="Arial" pitchFamily="34" charset="0"/>
                <a:cs typeface="Arial" pitchFamily="34" charset="0"/>
              </a:rPr>
              <a:t>s la de la función legislativa para dar seguimiento y establecer controles externos a la actuación de las dependencias ejecutivas</a:t>
            </a:r>
            <a:r>
              <a:rPr lang="es-MX" sz="1200" b="1" dirty="0" smtClean="0">
                <a:latin typeface="Arial" pitchFamily="34" charset="0"/>
                <a:cs typeface="Arial" pitchFamily="34" charset="0"/>
              </a:rPr>
              <a:t>.</a:t>
            </a:r>
            <a:endParaRPr lang="es-MX" sz="1200" b="1" dirty="0">
              <a:latin typeface="Arial" pitchFamily="34" charset="0"/>
              <a:cs typeface="Arial" pitchFamily="34" charset="0"/>
            </a:endParaRPr>
          </a:p>
        </p:txBody>
      </p:sp>
      <p:cxnSp>
        <p:nvCxnSpPr>
          <p:cNvPr id="5" name="4 Conector angular"/>
          <p:cNvCxnSpPr>
            <a:stCxn id="2" idx="2"/>
            <a:endCxn id="3" idx="0"/>
          </p:cNvCxnSpPr>
          <p:nvPr/>
        </p:nvCxnSpPr>
        <p:spPr>
          <a:xfrm rot="5400000">
            <a:off x="3078048" y="-595841"/>
            <a:ext cx="366739" cy="2818381"/>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sp>
        <p:nvSpPr>
          <p:cNvPr id="6" name="5 CuadroTexto"/>
          <p:cNvSpPr txBox="1"/>
          <p:nvPr/>
        </p:nvSpPr>
        <p:spPr>
          <a:xfrm>
            <a:off x="5148064" y="980728"/>
            <a:ext cx="3744448" cy="169277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r>
              <a:rPr lang="es-MX" sz="1300" b="1" dirty="0">
                <a:latin typeface="Arial" pitchFamily="34" charset="0"/>
                <a:cs typeface="Arial" pitchFamily="34" charset="0"/>
              </a:rPr>
              <a:t>L</a:t>
            </a:r>
            <a:r>
              <a:rPr lang="es-MX" sz="1300" b="1" dirty="0" smtClean="0">
                <a:latin typeface="Arial" pitchFamily="34" charset="0"/>
                <a:cs typeface="Arial" pitchFamily="34" charset="0"/>
              </a:rPr>
              <a:t>os principios doctrinarios de la NGP (Hood, 1991), los procesos de modernización de corte gerencialista (así como sus valores implícitos) no implican necesariamente una visión eficientista extrema, sino un cambio de énfasis en los modos en los que se puede concebir el control dentro del sistema político (Arellano, 2003).</a:t>
            </a:r>
            <a:endParaRPr lang="es-MX" sz="1300" b="1" dirty="0">
              <a:latin typeface="Arial" pitchFamily="34" charset="0"/>
              <a:cs typeface="Arial" pitchFamily="34" charset="0"/>
            </a:endParaRPr>
          </a:p>
        </p:txBody>
      </p:sp>
      <p:cxnSp>
        <p:nvCxnSpPr>
          <p:cNvPr id="7" name="6 Conector angular"/>
          <p:cNvCxnSpPr>
            <a:stCxn id="2" idx="2"/>
            <a:endCxn id="6" idx="0"/>
          </p:cNvCxnSpPr>
          <p:nvPr/>
        </p:nvCxnSpPr>
        <p:spPr>
          <a:xfrm rot="16200000" flipH="1">
            <a:off x="5670073" y="-369487"/>
            <a:ext cx="350748" cy="2349681"/>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sp>
        <p:nvSpPr>
          <p:cNvPr id="10" name="9 CuadroTexto"/>
          <p:cNvSpPr txBox="1"/>
          <p:nvPr/>
        </p:nvSpPr>
        <p:spPr>
          <a:xfrm>
            <a:off x="2051720" y="2924944"/>
            <a:ext cx="5286412" cy="10926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just"/>
            <a:r>
              <a:rPr lang="es-MX" sz="1300" b="1" dirty="0" smtClean="0">
                <a:solidFill>
                  <a:schemeClr val="tx1"/>
                </a:solidFill>
                <a:latin typeface="Arial" pitchFamily="34" charset="0"/>
                <a:cs typeface="Arial" pitchFamily="34" charset="0"/>
              </a:rPr>
              <a:t>Finalmente, en las Disposiciones sobre el sed (2008) se delinean algunos instrumentos mediante los cuales se informará a la Cámara de Diputados sobre el avance tanto en el desempeño de los programas y actividades gubernamentales, así como del ejercicio del gasto en cada uno de los rubros.</a:t>
            </a:r>
            <a:endParaRPr lang="es-MX" sz="1300" b="1" dirty="0">
              <a:solidFill>
                <a:schemeClr val="tx1"/>
              </a:solidFill>
              <a:latin typeface="Arial" pitchFamily="34" charset="0"/>
              <a:cs typeface="Arial" pitchFamily="34" charset="0"/>
            </a:endParaRPr>
          </a:p>
        </p:txBody>
      </p:sp>
      <p:cxnSp>
        <p:nvCxnSpPr>
          <p:cNvPr id="11" name="10 Conector angular"/>
          <p:cNvCxnSpPr>
            <a:stCxn id="2" idx="2"/>
            <a:endCxn id="10" idx="0"/>
          </p:cNvCxnSpPr>
          <p:nvPr/>
        </p:nvCxnSpPr>
        <p:spPr>
          <a:xfrm rot="16200000" flipH="1">
            <a:off x="3535284" y="1765302"/>
            <a:ext cx="2294964" cy="24319"/>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sp>
        <p:nvSpPr>
          <p:cNvPr id="15" name="14 CuadroTexto"/>
          <p:cNvSpPr txBox="1"/>
          <p:nvPr/>
        </p:nvSpPr>
        <p:spPr>
          <a:xfrm>
            <a:off x="1043608" y="4221088"/>
            <a:ext cx="7286676" cy="206210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r>
              <a:rPr lang="es-MX" sz="1600" b="1" dirty="0" smtClean="0">
                <a:latin typeface="Arial" pitchFamily="34" charset="0"/>
                <a:cs typeface="Arial" pitchFamily="34" charset="0"/>
              </a:rPr>
              <a:t>México busca estructurar un PBR del tipo presentacional que, en una primera etapa, solamente introduzca al proyecto de presupuesto aquellos indicadores que se consideren estratégicos y que reflejen de mejor forma el desempeño de los distintos programas y agencias gubernamentales. En etapas posteriores, y una vez que el sistema se haya consolidado, sería posible pensar en la posibilidad de transitar a un es quema informado y, sólo en algunas áreas específicas, hacia un modelo de fórmula directa.</a:t>
            </a:r>
            <a:endParaRPr lang="es-MX" sz="16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95536" y="476672"/>
            <a:ext cx="5214974" cy="1077218"/>
          </a:xfrm>
          <a:prstGeom prst="rect">
            <a:avLst/>
          </a:prstGeom>
          <a:solidFill>
            <a:srgbClr val="002060"/>
          </a:solidFill>
        </p:spPr>
        <p:style>
          <a:lnRef idx="1">
            <a:schemeClr val="dk1"/>
          </a:lnRef>
          <a:fillRef idx="3">
            <a:schemeClr val="dk1"/>
          </a:fillRef>
          <a:effectRef idx="2">
            <a:schemeClr val="dk1"/>
          </a:effectRef>
          <a:fontRef idx="minor">
            <a:schemeClr val="lt1"/>
          </a:fontRef>
        </p:style>
        <p:txBody>
          <a:bodyPr wrap="square" rtlCol="0">
            <a:spAutoFit/>
          </a:bodyPr>
          <a:lstStyle/>
          <a:p>
            <a:pPr algn="just"/>
            <a:r>
              <a:rPr lang="es-MX" sz="1600" dirty="0">
                <a:latin typeface="Arial" pitchFamily="34" charset="0"/>
                <a:cs typeface="Arial" pitchFamily="34" charset="0"/>
              </a:rPr>
              <a:t>L</a:t>
            </a:r>
            <a:r>
              <a:rPr lang="es-MX" sz="1600" dirty="0" smtClean="0">
                <a:latin typeface="Arial" pitchFamily="34" charset="0"/>
                <a:cs typeface="Arial" pitchFamily="34" charset="0"/>
              </a:rPr>
              <a:t>a concepción del </a:t>
            </a:r>
            <a:r>
              <a:rPr lang="es-MX" sz="1600" b="1" dirty="0" smtClean="0">
                <a:effectLst>
                  <a:outerShdw blurRad="38100" dist="38100" dir="2700000" algn="tl">
                    <a:srgbClr val="000000">
                      <a:alpha val="43137"/>
                    </a:srgbClr>
                  </a:outerShdw>
                </a:effectLst>
                <a:latin typeface="Arial" pitchFamily="34" charset="0"/>
                <a:cs typeface="Arial" pitchFamily="34" charset="0"/>
              </a:rPr>
              <a:t>PBR</a:t>
            </a:r>
            <a:r>
              <a:rPr lang="es-MX" sz="1600" dirty="0" smtClean="0">
                <a:effectLst>
                  <a:outerShdw blurRad="38100" dist="38100" dir="2700000" algn="tl">
                    <a:srgbClr val="000000">
                      <a:alpha val="43137"/>
                    </a:srgbClr>
                  </a:outerShdw>
                </a:effectLst>
                <a:latin typeface="Arial" pitchFamily="34" charset="0"/>
                <a:cs typeface="Arial" pitchFamily="34" charset="0"/>
              </a:rPr>
              <a:t> </a:t>
            </a:r>
            <a:r>
              <a:rPr lang="es-MX" sz="1600" dirty="0" smtClean="0">
                <a:latin typeface="Arial" pitchFamily="34" charset="0"/>
                <a:cs typeface="Arial" pitchFamily="34" charset="0"/>
              </a:rPr>
              <a:t>en el contexto mexicano no se funda en el establecimiento de incentivos positivos o negativos que, en automático, reflejen en una cifra monetaria el desempeño de algún programa. </a:t>
            </a:r>
            <a:endParaRPr lang="es-MX" sz="1600" dirty="0">
              <a:latin typeface="Arial" pitchFamily="34" charset="0"/>
              <a:cs typeface="Arial" pitchFamily="34" charset="0"/>
            </a:endParaRPr>
          </a:p>
        </p:txBody>
      </p:sp>
      <p:sp>
        <p:nvSpPr>
          <p:cNvPr id="3" name="2 CuadroTexto"/>
          <p:cNvSpPr txBox="1"/>
          <p:nvPr/>
        </p:nvSpPr>
        <p:spPr>
          <a:xfrm>
            <a:off x="3635896" y="1988840"/>
            <a:ext cx="5214974" cy="1569660"/>
          </a:xfrm>
          <a:prstGeom prst="rect">
            <a:avLst/>
          </a:prstGeom>
          <a:solidFill>
            <a:srgbClr val="002060"/>
          </a:solidFill>
        </p:spPr>
        <p:style>
          <a:lnRef idx="1">
            <a:schemeClr val="dk1"/>
          </a:lnRef>
          <a:fillRef idx="3">
            <a:schemeClr val="dk1"/>
          </a:fillRef>
          <a:effectRef idx="2">
            <a:schemeClr val="dk1"/>
          </a:effectRef>
          <a:fontRef idx="minor">
            <a:schemeClr val="lt1"/>
          </a:fontRef>
        </p:style>
        <p:txBody>
          <a:bodyPr wrap="square" rtlCol="0">
            <a:spAutoFit/>
          </a:bodyPr>
          <a:lstStyle/>
          <a:p>
            <a:pPr algn="just"/>
            <a:r>
              <a:rPr lang="es-MX" sz="1600" dirty="0" smtClean="0">
                <a:latin typeface="Arial" pitchFamily="34" charset="0"/>
                <a:cs typeface="Arial" pitchFamily="34" charset="0"/>
              </a:rPr>
              <a:t>Por el contrario, la visión que sustenta toda la implementación de la orientación por resultados se centra, fundamentalmente, en mejorar aquellos programas que no tengan un desempeño satisfactorio, y en alinear todos los esfuerzos administrativos en la consecución de las prioridades políticas.</a:t>
            </a:r>
            <a:endParaRPr lang="es-MX" sz="1600" dirty="0">
              <a:latin typeface="Arial" pitchFamily="34" charset="0"/>
              <a:cs typeface="Arial" pitchFamily="34" charset="0"/>
            </a:endParaRPr>
          </a:p>
        </p:txBody>
      </p:sp>
      <p:cxnSp>
        <p:nvCxnSpPr>
          <p:cNvPr id="5" name="4 Conector angular"/>
          <p:cNvCxnSpPr/>
          <p:nvPr/>
        </p:nvCxnSpPr>
        <p:spPr>
          <a:xfrm>
            <a:off x="1043608" y="1916832"/>
            <a:ext cx="2160240" cy="792088"/>
          </a:xfrm>
          <a:prstGeom prst="bentConnector3">
            <a:avLst>
              <a:gd name="adj1" fmla="val 50000"/>
            </a:avLst>
          </a:prstGeom>
          <a:ln w="47625">
            <a:tailEnd type="arrow"/>
          </a:ln>
        </p:spPr>
        <p:style>
          <a:lnRef idx="3">
            <a:schemeClr val="dk1"/>
          </a:lnRef>
          <a:fillRef idx="0">
            <a:schemeClr val="dk1"/>
          </a:fillRef>
          <a:effectRef idx="2">
            <a:schemeClr val="dk1"/>
          </a:effectRef>
          <a:fontRef idx="minor">
            <a:schemeClr val="tx1"/>
          </a:fontRef>
        </p:style>
      </p:cxnSp>
      <p:sp>
        <p:nvSpPr>
          <p:cNvPr id="6" name="5 CuadroTexto"/>
          <p:cNvSpPr txBox="1"/>
          <p:nvPr/>
        </p:nvSpPr>
        <p:spPr>
          <a:xfrm>
            <a:off x="467544" y="4653136"/>
            <a:ext cx="6984776" cy="1569660"/>
          </a:xfrm>
          <a:prstGeom prst="rect">
            <a:avLst/>
          </a:prstGeom>
          <a:solidFill>
            <a:srgbClr val="002060"/>
          </a:solidFill>
        </p:spPr>
        <p:style>
          <a:lnRef idx="1">
            <a:schemeClr val="dk1"/>
          </a:lnRef>
          <a:fillRef idx="3">
            <a:schemeClr val="dk1"/>
          </a:fillRef>
          <a:effectRef idx="2">
            <a:schemeClr val="dk1"/>
          </a:effectRef>
          <a:fontRef idx="minor">
            <a:schemeClr val="lt1"/>
          </a:fontRef>
        </p:style>
        <p:txBody>
          <a:bodyPr wrap="square" rtlCol="0">
            <a:spAutoFit/>
          </a:bodyPr>
          <a:lstStyle/>
          <a:p>
            <a:pPr algn="just"/>
            <a:r>
              <a:rPr lang="es-MX" sz="1600" dirty="0">
                <a:latin typeface="Arial" pitchFamily="34" charset="0"/>
                <a:cs typeface="Arial" pitchFamily="34" charset="0"/>
              </a:rPr>
              <a:t>U</a:t>
            </a:r>
            <a:r>
              <a:rPr lang="es-MX" sz="1600" dirty="0" smtClean="0">
                <a:latin typeface="Arial" pitchFamily="34" charset="0"/>
                <a:cs typeface="Arial" pitchFamily="34" charset="0"/>
              </a:rPr>
              <a:t>na tercera virtud que se puede observar en la experiencia mexicana es que, más allá del peso histórico que ha tenido la </a:t>
            </a:r>
            <a:r>
              <a:rPr lang="es-MX" sz="1600" b="1" dirty="0" smtClean="0">
                <a:effectLst>
                  <a:outerShdw blurRad="38100" dist="38100" dir="2700000" algn="tl">
                    <a:srgbClr val="000000">
                      <a:alpha val="43137"/>
                    </a:srgbClr>
                  </a:outerShdw>
                </a:effectLst>
                <a:latin typeface="Arial" pitchFamily="34" charset="0"/>
                <a:cs typeface="Arial" pitchFamily="34" charset="0"/>
              </a:rPr>
              <a:t>SHCP</a:t>
            </a:r>
            <a:r>
              <a:rPr lang="es-MX" sz="1600" dirty="0" smtClean="0">
                <a:effectLst>
                  <a:outerShdw blurRad="38100" dist="38100" dir="2700000" algn="tl">
                    <a:srgbClr val="000000">
                      <a:alpha val="43137"/>
                    </a:srgbClr>
                  </a:outerShdw>
                </a:effectLst>
                <a:latin typeface="Arial" pitchFamily="34" charset="0"/>
                <a:cs typeface="Arial" pitchFamily="34" charset="0"/>
              </a:rPr>
              <a:t> </a:t>
            </a:r>
            <a:r>
              <a:rPr lang="es-MX" sz="1600" dirty="0" smtClean="0">
                <a:latin typeface="Arial" pitchFamily="34" charset="0"/>
                <a:cs typeface="Arial" pitchFamily="34" charset="0"/>
              </a:rPr>
              <a:t>como controladora del gasto federal, se ha favorecido un esquema bastante descentralizado en el que todas las dependencias del gobierno federal se convierten en usuarias potenciales de la información sobre desempeño para la elaboración de sus anteproyectos presupuestales.</a:t>
            </a:r>
            <a:endParaRPr lang="es-MX" sz="1600" dirty="0">
              <a:latin typeface="Arial" pitchFamily="34" charset="0"/>
              <a:cs typeface="Arial" pitchFamily="34" charset="0"/>
            </a:endParaRPr>
          </a:p>
        </p:txBody>
      </p:sp>
      <p:cxnSp>
        <p:nvCxnSpPr>
          <p:cNvPr id="7" name="6 Conector angular"/>
          <p:cNvCxnSpPr>
            <a:stCxn id="3" idx="2"/>
            <a:endCxn id="6" idx="0"/>
          </p:cNvCxnSpPr>
          <p:nvPr/>
        </p:nvCxnSpPr>
        <p:spPr>
          <a:xfrm rot="5400000">
            <a:off x="4554340" y="2964093"/>
            <a:ext cx="1094636" cy="2283451"/>
          </a:xfrm>
          <a:prstGeom prst="bentConnector3">
            <a:avLst>
              <a:gd name="adj1" fmla="val 50000"/>
            </a:avLst>
          </a:prstGeom>
          <a:ln w="47625">
            <a:tailEnd type="arrow"/>
          </a:ln>
        </p:spPr>
        <p:style>
          <a:lnRef idx="3">
            <a:schemeClr val="dk1"/>
          </a:lnRef>
          <a:fillRef idx="0">
            <a:schemeClr val="dk1"/>
          </a:fillRef>
          <a:effectRef idx="2">
            <a:schemeClr val="dk1"/>
          </a:effectRef>
          <a:fontRef idx="minor">
            <a:schemeClr val="tx1"/>
          </a:fontRef>
        </p:style>
      </p:cxnSp>
      <p:cxnSp>
        <p:nvCxnSpPr>
          <p:cNvPr id="24" name="23 Conector recto"/>
          <p:cNvCxnSpPr/>
          <p:nvPr/>
        </p:nvCxnSpPr>
        <p:spPr>
          <a:xfrm>
            <a:off x="1043608" y="1556792"/>
            <a:ext cx="0" cy="360040"/>
          </a:xfrm>
          <a:prstGeom prst="line">
            <a:avLst/>
          </a:prstGeom>
          <a:ln w="47625"/>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71472" y="500042"/>
            <a:ext cx="8001056" cy="707886"/>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s-MX" sz="2000" b="1" dirty="0" smtClean="0">
                <a:effectLst>
                  <a:outerShdw blurRad="38100" dist="38100" dir="2700000" algn="tl">
                    <a:srgbClr val="000000">
                      <a:alpha val="43137"/>
                    </a:srgbClr>
                  </a:outerShdw>
                </a:effectLst>
              </a:rPr>
              <a:t>Tipología propuesta por May (1992)</a:t>
            </a:r>
          </a:p>
          <a:p>
            <a:pPr algn="ctr"/>
            <a:r>
              <a:rPr lang="es-MX" sz="2000" b="1" dirty="0" smtClean="0">
                <a:effectLst>
                  <a:outerShdw blurRad="38100" dist="38100" dir="2700000" algn="tl">
                    <a:srgbClr val="000000">
                      <a:alpha val="43137"/>
                    </a:srgbClr>
                  </a:outerShdw>
                </a:effectLst>
              </a:rPr>
              <a:t>Tipos Aprendizaje</a:t>
            </a:r>
            <a:endParaRPr lang="es-MX" sz="2000" b="1" dirty="0">
              <a:effectLst>
                <a:outerShdw blurRad="38100" dist="38100" dir="2700000" algn="tl">
                  <a:srgbClr val="000000">
                    <a:alpha val="43137"/>
                  </a:srgbClr>
                </a:outerShdw>
              </a:effectLst>
            </a:endParaRPr>
          </a:p>
        </p:txBody>
      </p:sp>
      <p:sp>
        <p:nvSpPr>
          <p:cNvPr id="4" name="3 CuadroTexto"/>
          <p:cNvSpPr txBox="1"/>
          <p:nvPr/>
        </p:nvSpPr>
        <p:spPr>
          <a:xfrm>
            <a:off x="539552" y="1556792"/>
            <a:ext cx="1785950"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s-MX" b="1" dirty="0" smtClean="0">
                <a:effectLst>
                  <a:outerShdw blurRad="38100" dist="38100" dir="2700000" algn="tl">
                    <a:srgbClr val="000000">
                      <a:alpha val="43137"/>
                    </a:srgbClr>
                  </a:outerShdw>
                </a:effectLst>
              </a:rPr>
              <a:t>Instrumental</a:t>
            </a:r>
            <a:endParaRPr lang="es-MX" b="1" dirty="0">
              <a:effectLst>
                <a:outerShdw blurRad="38100" dist="38100" dir="2700000" algn="tl">
                  <a:srgbClr val="000000">
                    <a:alpha val="43137"/>
                  </a:srgbClr>
                </a:outerShdw>
              </a:effectLst>
            </a:endParaRPr>
          </a:p>
        </p:txBody>
      </p:sp>
      <p:sp>
        <p:nvSpPr>
          <p:cNvPr id="5" name="4 CuadroTexto"/>
          <p:cNvSpPr txBox="1"/>
          <p:nvPr/>
        </p:nvSpPr>
        <p:spPr>
          <a:xfrm>
            <a:off x="3707904" y="1628800"/>
            <a:ext cx="1785950"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s-MX" b="1" dirty="0">
                <a:effectLst>
                  <a:outerShdw blurRad="38100" dist="38100" dir="2700000" algn="tl">
                    <a:srgbClr val="000000">
                      <a:alpha val="43137"/>
                    </a:srgbClr>
                  </a:outerShdw>
                </a:effectLst>
              </a:rPr>
              <a:t>P</a:t>
            </a:r>
            <a:r>
              <a:rPr lang="es-MX" b="1" dirty="0" smtClean="0">
                <a:effectLst>
                  <a:outerShdw blurRad="38100" dist="38100" dir="2700000" algn="tl">
                    <a:srgbClr val="000000">
                      <a:alpha val="43137"/>
                    </a:srgbClr>
                  </a:outerShdw>
                </a:effectLst>
              </a:rPr>
              <a:t>olítico</a:t>
            </a:r>
            <a:endParaRPr lang="es-MX" b="1" dirty="0">
              <a:effectLst>
                <a:outerShdw blurRad="38100" dist="38100" dir="2700000" algn="tl">
                  <a:srgbClr val="000000">
                    <a:alpha val="43137"/>
                  </a:srgbClr>
                </a:outerShdw>
              </a:effectLst>
            </a:endParaRPr>
          </a:p>
        </p:txBody>
      </p:sp>
      <p:sp>
        <p:nvSpPr>
          <p:cNvPr id="6" name="5 CuadroTexto"/>
          <p:cNvSpPr txBox="1"/>
          <p:nvPr/>
        </p:nvSpPr>
        <p:spPr>
          <a:xfrm>
            <a:off x="6804248" y="1556792"/>
            <a:ext cx="1785950" cy="369332"/>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s-MX" b="1" dirty="0" smtClean="0">
                <a:effectLst>
                  <a:outerShdw blurRad="38100" dist="38100" dir="2700000" algn="tl">
                    <a:srgbClr val="000000">
                      <a:alpha val="43137"/>
                    </a:srgbClr>
                  </a:outerShdw>
                </a:effectLst>
              </a:rPr>
              <a:t>Social</a:t>
            </a:r>
            <a:endParaRPr lang="es-MX" b="1" dirty="0">
              <a:effectLst>
                <a:outerShdw blurRad="38100" dist="38100" dir="2700000" algn="tl">
                  <a:srgbClr val="000000">
                    <a:alpha val="43137"/>
                  </a:srgbClr>
                </a:outerShdw>
              </a:effectLst>
            </a:endParaRPr>
          </a:p>
        </p:txBody>
      </p:sp>
      <p:sp>
        <p:nvSpPr>
          <p:cNvPr id="7" name="6 CuadroTexto"/>
          <p:cNvSpPr txBox="1"/>
          <p:nvPr/>
        </p:nvSpPr>
        <p:spPr>
          <a:xfrm>
            <a:off x="251520" y="2348880"/>
            <a:ext cx="2714644" cy="10156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just"/>
            <a:r>
              <a:rPr lang="es-MX" sz="1200" b="1" dirty="0" smtClean="0">
                <a:solidFill>
                  <a:srgbClr val="002060"/>
                </a:solidFill>
                <a:latin typeface="Arial" pitchFamily="34" charset="0"/>
                <a:cs typeface="Arial" pitchFamily="34" charset="0"/>
              </a:rPr>
              <a:t>Limitaciones objetivas de los instrumentos de políticas empleados y a la búsqueda de herramientas alternativas que permitan su mejora</a:t>
            </a:r>
            <a:endParaRPr lang="es-MX" sz="1200" b="1" dirty="0">
              <a:solidFill>
                <a:srgbClr val="002060"/>
              </a:solidFill>
              <a:latin typeface="Arial" pitchFamily="34" charset="0"/>
              <a:cs typeface="Arial" pitchFamily="34" charset="0"/>
            </a:endParaRPr>
          </a:p>
        </p:txBody>
      </p:sp>
      <p:sp>
        <p:nvSpPr>
          <p:cNvPr id="8" name="7 CuadroTexto"/>
          <p:cNvSpPr txBox="1"/>
          <p:nvPr/>
        </p:nvSpPr>
        <p:spPr>
          <a:xfrm>
            <a:off x="6084168" y="2204864"/>
            <a:ext cx="2786082" cy="138499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just"/>
            <a:r>
              <a:rPr lang="es-MX" sz="1200" b="1" dirty="0" smtClean="0">
                <a:solidFill>
                  <a:srgbClr val="002060"/>
                </a:solidFill>
                <a:latin typeface="Arial" pitchFamily="34" charset="0"/>
                <a:cs typeface="Arial" pitchFamily="34" charset="0"/>
              </a:rPr>
              <a:t>El aprendizaje social se refiere a la modificación de las estrategias políticas utilizadas por los actores relevantes en un ámbito de políticas determinado y que pueden conducir a su éxito o fracaso</a:t>
            </a:r>
            <a:endParaRPr lang="es-MX" sz="1200" b="1" dirty="0">
              <a:solidFill>
                <a:srgbClr val="002060"/>
              </a:solidFill>
              <a:latin typeface="Arial" pitchFamily="34" charset="0"/>
              <a:cs typeface="Arial" pitchFamily="34" charset="0"/>
            </a:endParaRPr>
          </a:p>
        </p:txBody>
      </p:sp>
      <p:sp>
        <p:nvSpPr>
          <p:cNvPr id="10" name="9 CuadroTexto"/>
          <p:cNvSpPr txBox="1"/>
          <p:nvPr/>
        </p:nvSpPr>
        <p:spPr>
          <a:xfrm>
            <a:off x="3203848" y="3429000"/>
            <a:ext cx="2786082" cy="10156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just"/>
            <a:r>
              <a:rPr lang="es-MX" sz="1200" b="1" dirty="0">
                <a:solidFill>
                  <a:srgbClr val="002060"/>
                </a:solidFill>
                <a:latin typeface="Arial" pitchFamily="34" charset="0"/>
                <a:cs typeface="Arial" pitchFamily="34" charset="0"/>
              </a:rPr>
              <a:t>C</a:t>
            </a:r>
            <a:r>
              <a:rPr lang="es-MX" sz="1200" b="1" dirty="0" smtClean="0">
                <a:solidFill>
                  <a:srgbClr val="002060"/>
                </a:solidFill>
                <a:latin typeface="Arial" pitchFamily="34" charset="0"/>
                <a:cs typeface="Arial" pitchFamily="34" charset="0"/>
              </a:rPr>
              <a:t>onsistiría en una transformación del escenario de políticas, e incluso a las concepciones sobre la definición del problema público a atender</a:t>
            </a:r>
            <a:endParaRPr lang="es-MX" sz="1200" b="1" dirty="0">
              <a:solidFill>
                <a:srgbClr val="002060"/>
              </a:solidFill>
              <a:latin typeface="Arial" pitchFamily="34" charset="0"/>
              <a:cs typeface="Arial" pitchFamily="34" charset="0"/>
            </a:endParaRPr>
          </a:p>
        </p:txBody>
      </p:sp>
      <p:cxnSp>
        <p:nvCxnSpPr>
          <p:cNvPr id="12" name="11 Conector angular"/>
          <p:cNvCxnSpPr>
            <a:stCxn id="4" idx="3"/>
            <a:endCxn id="7" idx="3"/>
          </p:cNvCxnSpPr>
          <p:nvPr/>
        </p:nvCxnSpPr>
        <p:spPr>
          <a:xfrm>
            <a:off x="2325502" y="1741458"/>
            <a:ext cx="640662" cy="1115254"/>
          </a:xfrm>
          <a:prstGeom prst="bentConnector3">
            <a:avLst>
              <a:gd name="adj1" fmla="val 135682"/>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5" name="14 Conector angular"/>
          <p:cNvCxnSpPr>
            <a:stCxn id="6" idx="1"/>
            <a:endCxn id="8" idx="1"/>
          </p:cNvCxnSpPr>
          <p:nvPr/>
        </p:nvCxnSpPr>
        <p:spPr>
          <a:xfrm rot="10800000" flipV="1">
            <a:off x="6084168" y="1741458"/>
            <a:ext cx="720080" cy="1155904"/>
          </a:xfrm>
          <a:prstGeom prst="bentConnector3">
            <a:avLst>
              <a:gd name="adj1" fmla="val 131746"/>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8" name="17 Conector angular"/>
          <p:cNvCxnSpPr>
            <a:stCxn id="5" idx="2"/>
            <a:endCxn id="10" idx="0"/>
          </p:cNvCxnSpPr>
          <p:nvPr/>
        </p:nvCxnSpPr>
        <p:spPr>
          <a:xfrm rot="5400000">
            <a:off x="3883450" y="2711571"/>
            <a:ext cx="1430868" cy="3990"/>
          </a:xfrm>
          <a:prstGeom prst="bentConnector3">
            <a:avLst>
              <a:gd name="adj1" fmla="val 50000"/>
            </a:avLst>
          </a:prstGeom>
          <a:ln>
            <a:tailEnd type="arrow"/>
          </a:ln>
        </p:spPr>
        <p:style>
          <a:lnRef idx="3">
            <a:schemeClr val="accent1"/>
          </a:lnRef>
          <a:fillRef idx="0">
            <a:schemeClr val="accent1"/>
          </a:fillRef>
          <a:effectRef idx="2">
            <a:schemeClr val="accent1"/>
          </a:effectRef>
          <a:fontRef idx="minor">
            <a:schemeClr val="tx1"/>
          </a:fontRef>
        </p:style>
      </p:cxnSp>
      <p:sp>
        <p:nvSpPr>
          <p:cNvPr id="13" name="12 CuadroTexto"/>
          <p:cNvSpPr txBox="1"/>
          <p:nvPr/>
        </p:nvSpPr>
        <p:spPr>
          <a:xfrm>
            <a:off x="1187624" y="4653136"/>
            <a:ext cx="6715172" cy="123110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s-MX" sz="1400" b="1" dirty="0" smtClean="0">
                <a:solidFill>
                  <a:srgbClr val="002060"/>
                </a:solidFill>
                <a:effectLst>
                  <a:outerShdw blurRad="38100" dist="38100" dir="2700000" algn="tl">
                    <a:srgbClr val="000000">
                      <a:alpha val="43137"/>
                    </a:srgbClr>
                  </a:outerShdw>
                </a:effectLst>
                <a:latin typeface="Arial" pitchFamily="34" charset="0"/>
                <a:cs typeface="Arial" pitchFamily="34" charset="0"/>
              </a:rPr>
              <a:t>Pollitt (2006)</a:t>
            </a:r>
          </a:p>
          <a:p>
            <a:pPr algn="just"/>
            <a:r>
              <a:rPr lang="es-MX" sz="1200" b="1" dirty="0" smtClean="0">
                <a:solidFill>
                  <a:srgbClr val="002060"/>
                </a:solidFill>
                <a:effectLst>
                  <a:outerShdw blurRad="38100" dist="38100" dir="2700000" algn="tl">
                    <a:srgbClr val="000000">
                      <a:alpha val="43137"/>
                    </a:srgbClr>
                  </a:outerShdw>
                </a:effectLst>
                <a:latin typeface="Arial" pitchFamily="34" charset="0"/>
                <a:cs typeface="Arial" pitchFamily="34" charset="0"/>
              </a:rPr>
              <a:t>La racionalidad que conduce el comportamiento de los integrantes del Legislativo es diferente a la de las agencias de presupuestación en el Ejecutivo, con lo cual un desfase en el tipo de información relevante puede provocar que todo el esfuerzo de medición y de generación de indicadores termine por desvanecerse en una arena eminentemente política</a:t>
            </a:r>
            <a:r>
              <a:rPr lang="es-MX" sz="1200" b="1" dirty="0" smtClean="0">
                <a:solidFill>
                  <a:srgbClr val="002060"/>
                </a:solidFill>
                <a:latin typeface="Arial" pitchFamily="34" charset="0"/>
                <a:cs typeface="Arial" pitchFamily="34" charset="0"/>
              </a:rPr>
              <a:t>.</a:t>
            </a:r>
            <a:endParaRPr lang="es-MX" sz="1200" b="1" dirty="0">
              <a:solidFill>
                <a:srgbClr val="00206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347</TotalTime>
  <Words>1569</Words>
  <Application>Microsoft Office PowerPoint</Application>
  <PresentationFormat>Presentación en pantalla (4:3)</PresentationFormat>
  <Paragraphs>68</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Civil</vt:lpstr>
      <vt:lpstr>Diapositiva 1</vt:lpstr>
      <vt:lpstr>Diapositiva 2</vt:lpstr>
      <vt:lpstr>Diapositiva 3</vt:lpstr>
      <vt:lpstr>Diapositiva 4</vt:lpstr>
      <vt:lpstr>Diapositiva 5</vt:lpstr>
      <vt:lpstr>Diapositiva 6</vt:lpstr>
      <vt:lpstr>Diapositiva 7</vt:lpstr>
      <vt:lpstr>Diapositiva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Lic. Juan de Dios</dc:creator>
  <cp:lastModifiedBy>Presidencia</cp:lastModifiedBy>
  <cp:revision>44</cp:revision>
  <dcterms:created xsi:type="dcterms:W3CDTF">2015-10-14T15:20:38Z</dcterms:created>
  <dcterms:modified xsi:type="dcterms:W3CDTF">2015-10-16T15:07:32Z</dcterms:modified>
</cp:coreProperties>
</file>