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2" r:id="rId1"/>
  </p:sldMasterIdLst>
  <p:notesMasterIdLst>
    <p:notesMasterId r:id="rId4"/>
  </p:notesMasterIdLst>
  <p:handoutMasterIdLst>
    <p:handoutMasterId r:id="rId5"/>
  </p:handoutMasterIdLst>
  <p:sldIdLst>
    <p:sldId id="328" r:id="rId2"/>
    <p:sldId id="329" r:id="rId3"/>
  </p:sldIdLst>
  <p:sldSz cx="11917363" cy="6858000"/>
  <p:notesSz cx="7077075" cy="9382125"/>
  <p:custDataLst>
    <p:tags r:id="rId6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EAEAEA"/>
    <a:srgbClr val="008000"/>
    <a:srgbClr val="C0C0C0"/>
    <a:srgbClr val="B2B2B2"/>
    <a:srgbClr val="006600"/>
    <a:srgbClr val="969696"/>
    <a:srgbClr val="E4E4E4"/>
    <a:srgbClr val="808080"/>
    <a:srgbClr val="5F5F5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130" autoAdjust="0"/>
    <p:restoredTop sz="99529" autoAdjust="0"/>
  </p:normalViewPr>
  <p:slideViewPr>
    <p:cSldViewPr snapToGrid="0">
      <p:cViewPr>
        <p:scale>
          <a:sx n="70" d="100"/>
          <a:sy n="70" d="100"/>
        </p:scale>
        <p:origin x="-918" y="-180"/>
      </p:cViewPr>
      <p:guideLst>
        <p:guide orient="horz" pos="2792"/>
        <p:guide pos="3754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08" y="-84"/>
      </p:cViewPr>
      <p:guideLst>
        <p:guide orient="horz" pos="2955"/>
        <p:guide pos="222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0A2DCE50-0553-4518-A981-7A15D7243B95}" type="datetimeFigureOut">
              <a:rPr lang="es-ES" smtClean="0"/>
              <a:pPr/>
              <a:t>26/01/2016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DED564EC-4DDB-46BC-8931-AEB267AF050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88056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3401D6C5-3D92-4B48-8044-5042E744A7A9}" type="datetimeFigureOut">
              <a:rPr lang="es-ES" smtClean="0"/>
              <a:pPr/>
              <a:t>26/01/2016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03263"/>
            <a:ext cx="61150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7708" y="4456509"/>
            <a:ext cx="5661660" cy="4221957"/>
          </a:xfrm>
          <a:prstGeom prst="rect">
            <a:avLst/>
          </a:prstGeom>
        </p:spPr>
        <p:txBody>
          <a:bodyPr vert="horz" lIns="94045" tIns="47023" rIns="94045" bIns="4702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79984973-7813-47FC-BFC2-91D5519BFD6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923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703263"/>
            <a:ext cx="6115050" cy="3519487"/>
          </a:xfrm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0C746-65EB-4553-B083-A9FF36F73C0C}" type="slidenum">
              <a:rPr lang="es-ES" smtClean="0"/>
              <a:pPr/>
              <a:t>0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238302"/>
            <a:ext cx="9337207" cy="70075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ctángulo"/>
          <p:cNvSpPr/>
          <p:nvPr userDrawn="1"/>
        </p:nvSpPr>
        <p:spPr>
          <a:xfrm>
            <a:off x="9431055" y="238302"/>
            <a:ext cx="162422" cy="69947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" name="3 Rectángulo"/>
          <p:cNvSpPr/>
          <p:nvPr userDrawn="1"/>
        </p:nvSpPr>
        <p:spPr>
          <a:xfrm>
            <a:off x="9707685" y="238302"/>
            <a:ext cx="2209678" cy="700756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6 Grupo"/>
          <p:cNvGrpSpPr/>
          <p:nvPr userDrawn="1"/>
        </p:nvGrpSpPr>
        <p:grpSpPr>
          <a:xfrm>
            <a:off x="122519" y="1016951"/>
            <a:ext cx="1472463" cy="77356"/>
            <a:chOff x="6509878" y="60386"/>
            <a:chExt cx="1129797" cy="77356"/>
          </a:xfrm>
          <a:solidFill>
            <a:srgbClr val="B5B5B5"/>
          </a:solidFill>
        </p:grpSpPr>
        <p:sp>
          <p:nvSpPr>
            <p:cNvPr id="8" name="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1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1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" name="1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" name="1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5" name="14 Rectángulo"/>
          <p:cNvSpPr/>
          <p:nvPr userDrawn="1"/>
        </p:nvSpPr>
        <p:spPr>
          <a:xfrm>
            <a:off x="1704073" y="1008404"/>
            <a:ext cx="10213291" cy="7691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 userDrawn="1"/>
        </p:nvGrpSpPr>
        <p:grpSpPr>
          <a:xfrm>
            <a:off x="10181839" y="44624"/>
            <a:ext cx="1472463" cy="77356"/>
            <a:chOff x="6509878" y="60386"/>
            <a:chExt cx="1129797" cy="77356"/>
          </a:xfrm>
          <a:solidFill>
            <a:srgbClr val="91945A"/>
          </a:solidFill>
        </p:grpSpPr>
        <p:sp>
          <p:nvSpPr>
            <p:cNvPr id="18" name="1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1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1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2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2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2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6" name="15 Rectángulo"/>
          <p:cNvSpPr/>
          <p:nvPr userDrawn="1"/>
        </p:nvSpPr>
        <p:spPr>
          <a:xfrm>
            <a:off x="-2" y="19586"/>
            <a:ext cx="11917364" cy="18864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" name="8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97866" y="281675"/>
            <a:ext cx="1756435" cy="642652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1800" b="1" kern="1200">
          <a:solidFill>
            <a:schemeClr val="tx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2320" y="6450467"/>
            <a:ext cx="1108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dirty="0"/>
              <a:t>Material para uso exclusivo del presente programa educativo, sin fines de lucro. </a:t>
            </a:r>
            <a:r>
              <a:rPr lang="es-MX" sz="1000" dirty="0" smtClean="0"/>
              <a:t>Queda prohibido </a:t>
            </a:r>
            <a:r>
              <a:rPr lang="es-MX" sz="1000" dirty="0"/>
              <a:t>su uso, la edición, modificación o reproducción total o parcial de los materiales, </a:t>
            </a:r>
            <a:r>
              <a:rPr lang="es-MX" sz="1000" dirty="0" smtClean="0"/>
              <a:t>sin </a:t>
            </a:r>
            <a:r>
              <a:rPr lang="es-MX" sz="1000" dirty="0"/>
              <a:t>previa autorización escrita por parte del IAP, Chiapas.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5709359"/>
              </p:ext>
            </p:extLst>
          </p:nvPr>
        </p:nvGraphicFramePr>
        <p:xfrm>
          <a:off x="818860" y="2019427"/>
          <a:ext cx="10222174" cy="3876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1087"/>
                <a:gridCol w="5111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 ENFERMAS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</a:t>
                      </a:r>
                      <a:r>
                        <a:rPr lang="es-MX" baseline="0" dirty="0" smtClean="0">
                          <a:solidFill>
                            <a:srgbClr val="FFFFFF"/>
                          </a:solidFill>
                        </a:rPr>
                        <a:t> SANAS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Las instrucciones no son compartidas con el personal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Las instrucciones con compartidas y divulgadas con el personal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Nulo interés de los jefes hacia su área</a:t>
                      </a:r>
                      <a:r>
                        <a:rPr lang="es-MX" sz="2000" baseline="0" dirty="0" smtClean="0"/>
                        <a:t> laboral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Los Jefes están</a:t>
                      </a:r>
                      <a:r>
                        <a:rPr lang="es-MX" sz="2000" baseline="0" dirty="0" smtClean="0"/>
                        <a:t> al pendiente y en continuo recorrido por las área laborales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/>
                        <a:t>Poco interés de resolver las problemáticas</a:t>
                      </a:r>
                      <a:r>
                        <a:rPr lang="es-MX" sz="2000" baseline="0" dirty="0" smtClean="0"/>
                        <a:t> planteadas</a:t>
                      </a:r>
                      <a:endParaRPr lang="es-MX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dirty="0" smtClean="0"/>
                        <a:t>Seguimiento a los temas de interés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Inasistencias por parte del personal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Asistencia constante</a:t>
                      </a:r>
                      <a:r>
                        <a:rPr lang="es-MX" sz="2000" baseline="0" dirty="0" smtClean="0"/>
                        <a:t> y continua del personal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Falta de equipamiento para realizar las</a:t>
                      </a:r>
                      <a:r>
                        <a:rPr lang="es-MX" sz="2000" baseline="0" dirty="0" smtClean="0"/>
                        <a:t> labores administrativas y de campo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Equipamiento para el personal para desempeñar sus labores</a:t>
                      </a:r>
                      <a:endParaRPr lang="es-MX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000583" y="1348847"/>
            <a:ext cx="98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SINTOMAS EN LAS ORGANIZACIONES PÚBLICAS (MALLO, 2003)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91748" y="271596"/>
            <a:ext cx="89341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ACTIVIDAD 5 CUADRO SINÓPTICO DE </a:t>
            </a:r>
            <a:r>
              <a:rPr lang="es-MX" sz="1900" b="1" dirty="0" smtClean="0">
                <a:solidFill>
                  <a:srgbClr val="FFFFFF"/>
                </a:solidFill>
              </a:rPr>
              <a:t>SÍNTOMAS ORGANIZACIONALES DE LAS INSTITUCIONES</a:t>
            </a:r>
            <a:endParaRPr lang="es-MX" sz="1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3920962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00250" y="226158"/>
            <a:ext cx="8639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ACTIVIDAD 5 CUADRO SINÓPTICO DE </a:t>
            </a:r>
            <a:r>
              <a:rPr lang="es-MX" b="1" dirty="0" smtClean="0">
                <a:solidFill>
                  <a:srgbClr val="FFFFFF"/>
                </a:solidFill>
              </a:rPr>
              <a:t>SÍNTOMAS ORGANIZACIONALES DE LAS INSTITUCIONES</a:t>
            </a:r>
            <a:endParaRPr lang="es-MX" b="1" dirty="0">
              <a:solidFill>
                <a:srgbClr val="FFFFFF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378424" y="1659173"/>
            <a:ext cx="8816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/>
              <a:t>SINTOMAS EN LAS ORGANIZACIONES PÚBLICAS (MALLO, 2003)</a:t>
            </a:r>
            <a:endParaRPr lang="es-MX" b="1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5709359"/>
              </p:ext>
            </p:extLst>
          </p:nvPr>
        </p:nvGraphicFramePr>
        <p:xfrm>
          <a:off x="846156" y="2497099"/>
          <a:ext cx="10222174" cy="3571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1087"/>
                <a:gridCol w="5111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 ENFERMAS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</a:t>
                      </a:r>
                      <a:r>
                        <a:rPr lang="es-MX" baseline="0" dirty="0" smtClean="0">
                          <a:solidFill>
                            <a:srgbClr val="FFFFFF"/>
                          </a:solidFill>
                        </a:rPr>
                        <a:t> SANAS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Falta</a:t>
                      </a:r>
                      <a:r>
                        <a:rPr lang="es-MX" sz="2000" baseline="0" dirty="0" smtClean="0"/>
                        <a:t> de Infraestructura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Infraestructura suficiente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Personal llega</a:t>
                      </a:r>
                      <a:r>
                        <a:rPr lang="es-MX" sz="2000" baseline="0" dirty="0" smtClean="0"/>
                        <a:t> tarde a su horario laboral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El personal asiste puntualmente a su horario laboral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 smtClean="0"/>
                        <a:t>Mala atención al personal que acude para su atención</a:t>
                      </a:r>
                      <a:endParaRPr lang="es-MX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dirty="0" smtClean="0"/>
                        <a:t>Atención debida al cliente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Mala comunicación entre el personal</a:t>
                      </a:r>
                      <a:r>
                        <a:rPr lang="es-MX" sz="2000" baseline="0" dirty="0" smtClean="0"/>
                        <a:t> para desempeñar sus labores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Buena</a:t>
                      </a:r>
                      <a:r>
                        <a:rPr lang="es-MX" sz="2000" baseline="0" dirty="0" smtClean="0"/>
                        <a:t> comunicación del personal en sus respectivas áreas </a:t>
                      </a:r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2000" dirty="0" smtClean="0"/>
                        <a:t>Nulo apoyo económico</a:t>
                      </a:r>
                      <a:r>
                        <a:rPr lang="es-MX" sz="2000" baseline="0" dirty="0" smtClean="0"/>
                        <a:t> para desempeñar las labores</a:t>
                      </a:r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2000" smtClean="0"/>
                        <a:t>Apoyos económicos </a:t>
                      </a:r>
                      <a:r>
                        <a:rPr lang="es-MX" sz="2000" dirty="0" smtClean="0"/>
                        <a:t>para desempeñar las funciones</a:t>
                      </a:r>
                      <a:endParaRPr lang="es-MX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836c1f5d1a3f2a854211312fd47e20a8389e7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Personalizado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9248</TotalTime>
  <Words>237</Words>
  <Application>Microsoft Office PowerPoint</Application>
  <PresentationFormat>Personalizado</PresentationFormat>
  <Paragraphs>30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Aspecto</vt:lpstr>
      <vt:lpstr>Diapositiva 0</vt:lpstr>
      <vt:lpstr>Diapositiva 1</vt:lpstr>
    </vt:vector>
  </TitlesOfParts>
  <Company>H. AYUNTAMIENTO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PLANEACION</dc:creator>
  <cp:lastModifiedBy> </cp:lastModifiedBy>
  <cp:revision>725</cp:revision>
  <dcterms:created xsi:type="dcterms:W3CDTF">2009-05-12T18:27:50Z</dcterms:created>
  <dcterms:modified xsi:type="dcterms:W3CDTF">2016-01-26T18:20:37Z</dcterms:modified>
</cp:coreProperties>
</file>