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77" r:id="rId2"/>
    <p:sldId id="257" r:id="rId3"/>
    <p:sldId id="263" r:id="rId4"/>
    <p:sldId id="265" r:id="rId5"/>
    <p:sldId id="266" r:id="rId6"/>
    <p:sldId id="267" r:id="rId7"/>
    <p:sldId id="268" r:id="rId8"/>
    <p:sldId id="270" r:id="rId9"/>
    <p:sldId id="271" r:id="rId10"/>
    <p:sldId id="272" r:id="rId11"/>
    <p:sldId id="274" r:id="rId12"/>
    <p:sldId id="275" r:id="rId13"/>
    <p:sldId id="256" r:id="rId14"/>
    <p:sldId id="259" r:id="rId15"/>
    <p:sldId id="258" r:id="rId16"/>
    <p:sldId id="260" r:id="rId17"/>
    <p:sldId id="261" r:id="rId18"/>
    <p:sldId id="26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0" d="100"/>
          <a:sy n="70" d="100"/>
        </p:scale>
        <p:origin x="1386" y="48"/>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14B7A-CB24-400F-97B3-C9674FAC9148}" type="datetimeFigureOut">
              <a:rPr lang="es-MX" smtClean="0"/>
              <a:t>16/03/2016</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344CA-4651-43B2-9F0C-2CD64D6A69A7}" type="slidenum">
              <a:rPr lang="es-MX" smtClean="0"/>
              <a:t>‹Nº›</a:t>
            </a:fld>
            <a:endParaRPr lang="es-MX"/>
          </a:p>
        </p:txBody>
      </p:sp>
    </p:spTree>
    <p:extLst>
      <p:ext uri="{BB962C8B-B14F-4D97-AF65-F5344CB8AC3E}">
        <p14:creationId xmlns:p14="http://schemas.microsoft.com/office/powerpoint/2010/main" val="146267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D5344CA-4651-43B2-9F0C-2CD64D6A69A7}" type="slidenum">
              <a:rPr lang="es-MX" smtClean="0"/>
              <a:t>3</a:t>
            </a:fld>
            <a:endParaRPr lang="es-MX"/>
          </a:p>
        </p:txBody>
      </p:sp>
    </p:spTree>
    <p:extLst>
      <p:ext uri="{BB962C8B-B14F-4D97-AF65-F5344CB8AC3E}">
        <p14:creationId xmlns:p14="http://schemas.microsoft.com/office/powerpoint/2010/main" val="236813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Con ejes rectores</a:t>
            </a:r>
          </a:p>
        </p:txBody>
      </p:sp>
      <p:sp>
        <p:nvSpPr>
          <p:cNvPr id="4" name="Marcador de número de diapositiva 3"/>
          <p:cNvSpPr>
            <a:spLocks noGrp="1"/>
          </p:cNvSpPr>
          <p:nvPr>
            <p:ph type="sldNum" sz="quarter" idx="10"/>
          </p:nvPr>
        </p:nvSpPr>
        <p:spPr/>
        <p:txBody>
          <a:bodyPr/>
          <a:lstStyle/>
          <a:p>
            <a:fld id="{7D5344CA-4651-43B2-9F0C-2CD64D6A69A7}" type="slidenum">
              <a:rPr lang="es-MX" smtClean="0"/>
              <a:t>4</a:t>
            </a:fld>
            <a:endParaRPr lang="es-MX"/>
          </a:p>
        </p:txBody>
      </p:sp>
    </p:spTree>
    <p:extLst>
      <p:ext uri="{BB962C8B-B14F-4D97-AF65-F5344CB8AC3E}">
        <p14:creationId xmlns:p14="http://schemas.microsoft.com/office/powerpoint/2010/main" val="411360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1CA993A0-D33E-4257-B9EE-EA3E89013E7D}" type="datetimeFigureOut">
              <a:rPr lang="es-ES" smtClean="0"/>
              <a:t>16/03/2016</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325415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CA993A0-D33E-4257-B9EE-EA3E89013E7D}" type="datetimeFigureOut">
              <a:rPr lang="es-ES" smtClean="0"/>
              <a:t>16/03/2016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297674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CA993A0-D33E-4257-B9EE-EA3E89013E7D}" type="datetimeFigureOut">
              <a:rPr lang="es-ES" smtClean="0"/>
              <a:t>16/03/2016</a:t>
            </a:fld>
            <a:endParaRPr lang="es-ES"/>
          </a:p>
        </p:txBody>
      </p:sp>
      <p:sp>
        <p:nvSpPr>
          <p:cNvPr id="5" name="Footer Placeholder 4"/>
          <p:cNvSpPr>
            <a:spLocks noGrp="1"/>
          </p:cNvSpPr>
          <p:nvPr>
            <p:ph type="ftr" sz="quarter" idx="11"/>
          </p:nvPr>
        </p:nvSpPr>
        <p:spPr/>
        <p:txBody>
          <a:bodyPr/>
          <a:lstStyle/>
          <a:p>
            <a:endParaRPr lang="es-E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C162342-C027-46A0-9D1D-92D7AD9F7160}" type="slidenum">
              <a:rPr lang="es-ES" smtClean="0"/>
              <a:t>‹Nº›</a:t>
            </a:fld>
            <a:endParaRPr lang="es-E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16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1CA993A0-D33E-4257-B9EE-EA3E89013E7D}" type="datetimeFigureOut">
              <a:rPr lang="es-ES" smtClean="0"/>
              <a:t>16/03/2016</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2651487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1CA993A0-D33E-4257-B9EE-EA3E89013E7D}" type="datetimeFigureOut">
              <a:rPr lang="es-ES" smtClean="0"/>
              <a:t>16/03/2016</a:t>
            </a:fld>
            <a:endParaRPr lang="es-ES"/>
          </a:p>
        </p:txBody>
      </p:sp>
      <p:sp>
        <p:nvSpPr>
          <p:cNvPr id="6" name="Footer Placeholder 5"/>
          <p:cNvSpPr>
            <a:spLocks noGrp="1"/>
          </p:cNvSpPr>
          <p:nvPr>
            <p:ph type="ftr" sz="quarter" idx="11"/>
          </p:nvPr>
        </p:nvSpPr>
        <p:spPr/>
        <p:txBody>
          <a:bodyPr/>
          <a:lstStyle/>
          <a:p>
            <a:endParaRPr lang="es-E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C162342-C027-46A0-9D1D-92D7AD9F7160}" type="slidenum">
              <a:rPr lang="es-ES" smtClean="0"/>
              <a:t>‹Nº›</a:t>
            </a:fld>
            <a:endParaRPr lang="es-E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8797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1CA993A0-D33E-4257-B9EE-EA3E89013E7D}" type="datetimeFigureOut">
              <a:rPr lang="es-ES" smtClean="0"/>
              <a:t>16/03/2016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207603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CA993A0-D33E-4257-B9EE-EA3E89013E7D}" type="datetimeFigureOut">
              <a:rPr lang="es-ES" smtClean="0"/>
              <a:t>16/03/2016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1163505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CA993A0-D33E-4257-B9EE-EA3E89013E7D}" type="datetimeFigureOut">
              <a:rPr lang="es-ES" smtClean="0"/>
              <a:t>16/03/2016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34035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CA993A0-D33E-4257-B9EE-EA3E89013E7D}" type="datetimeFigureOut">
              <a:rPr lang="es-ES" smtClean="0"/>
              <a:t>16/03/2016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148907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CA993A0-D33E-4257-B9EE-EA3E89013E7D}" type="datetimeFigureOut">
              <a:rPr lang="es-ES" smtClean="0"/>
              <a:t>16/03/2016</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244341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CA993A0-D33E-4257-B9EE-EA3E89013E7D}" type="datetimeFigureOut">
              <a:rPr lang="es-ES" smtClean="0"/>
              <a:t>16/03/2016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70184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CA993A0-D33E-4257-B9EE-EA3E89013E7D}" type="datetimeFigureOut">
              <a:rPr lang="es-ES" smtClean="0"/>
              <a:t>16/03/2016</a:t>
            </a:fld>
            <a:endParaRPr lang="es-ES"/>
          </a:p>
        </p:txBody>
      </p:sp>
      <p:sp>
        <p:nvSpPr>
          <p:cNvPr id="8" name="Footer Placeholder 7"/>
          <p:cNvSpPr>
            <a:spLocks noGrp="1"/>
          </p:cNvSpPr>
          <p:nvPr>
            <p:ph type="ftr" sz="quarter" idx="11"/>
          </p:nvPr>
        </p:nvSpPr>
        <p:spPr/>
        <p:txBody>
          <a:bodyPr/>
          <a:lstStyle/>
          <a:p>
            <a:endParaRPr lang="es-E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31740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CA993A0-D33E-4257-B9EE-EA3E89013E7D}" type="datetimeFigureOut">
              <a:rPr lang="es-ES" smtClean="0"/>
              <a:t>16/03/2016</a:t>
            </a:fld>
            <a:endParaRPr lang="es-ES"/>
          </a:p>
        </p:txBody>
      </p:sp>
      <p:sp>
        <p:nvSpPr>
          <p:cNvPr id="4" name="Footer Placeholder 3"/>
          <p:cNvSpPr>
            <a:spLocks noGrp="1"/>
          </p:cNvSpPr>
          <p:nvPr>
            <p:ph type="ftr" sz="quarter" idx="11"/>
          </p:nvPr>
        </p:nvSpPr>
        <p:spPr/>
        <p:txBody>
          <a:bodyPr/>
          <a:lstStyle/>
          <a:p>
            <a:endParaRPr lang="es-E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98449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993A0-D33E-4257-B9EE-EA3E89013E7D}" type="datetimeFigureOut">
              <a:rPr lang="es-ES" smtClean="0"/>
              <a:t>16/03/2016</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26329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CA993A0-D33E-4257-B9EE-EA3E89013E7D}" type="datetimeFigureOut">
              <a:rPr lang="es-ES" smtClean="0"/>
              <a:t>16/03/2016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392908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CA993A0-D33E-4257-B9EE-EA3E89013E7D}" type="datetimeFigureOut">
              <a:rPr lang="es-ES" smtClean="0"/>
              <a:t>16/03/2016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C162342-C027-46A0-9D1D-92D7AD9F7160}" type="slidenum">
              <a:rPr lang="es-ES" smtClean="0"/>
              <a:t>‹Nº›</a:t>
            </a:fld>
            <a:endParaRPr lang="es-ES"/>
          </a:p>
        </p:txBody>
      </p:sp>
    </p:spTree>
    <p:extLst>
      <p:ext uri="{BB962C8B-B14F-4D97-AF65-F5344CB8AC3E}">
        <p14:creationId xmlns:p14="http://schemas.microsoft.com/office/powerpoint/2010/main" val="188908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CA993A0-D33E-4257-B9EE-EA3E89013E7D}" type="datetimeFigureOut">
              <a:rPr lang="es-ES" smtClean="0"/>
              <a:t>16/03/2016</a:t>
            </a:fld>
            <a:endParaRPr lang="es-E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C162342-C027-46A0-9D1D-92D7AD9F7160}" type="slidenum">
              <a:rPr lang="es-ES" smtClean="0"/>
              <a:t>‹Nº›</a:t>
            </a:fld>
            <a:endParaRPr lang="es-ES"/>
          </a:p>
        </p:txBody>
      </p:sp>
    </p:spTree>
    <p:extLst>
      <p:ext uri="{BB962C8B-B14F-4D97-AF65-F5344CB8AC3E}">
        <p14:creationId xmlns:p14="http://schemas.microsoft.com/office/powerpoint/2010/main" val="411685501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42415" y="692696"/>
            <a:ext cx="6591985" cy="5218526"/>
          </a:xfrm>
        </p:spPr>
        <p:txBody>
          <a:bodyPr>
            <a:normAutofit fontScale="77500" lnSpcReduction="20000"/>
          </a:bodyPr>
          <a:lstStyle/>
          <a:p>
            <a:pPr marL="0" indent="0">
              <a:buNone/>
            </a:pPr>
            <a:r>
              <a:rPr lang="es-MX" sz="2100" b="1" dirty="0"/>
              <a:t>Maestría en Línea en Administración y Políticas Públicas</a:t>
            </a:r>
          </a:p>
          <a:p>
            <a:pPr marL="0" indent="0">
              <a:buNone/>
            </a:pPr>
            <a:endParaRPr lang="es-MX" sz="2100" b="1" dirty="0"/>
          </a:p>
          <a:p>
            <a:pPr marL="0" indent="0">
              <a:buNone/>
            </a:pPr>
            <a:endParaRPr lang="es-MX" sz="2100" b="1"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b="1" dirty="0"/>
              <a:t>Materia: GESTION PARA RESULTADOS.</a:t>
            </a:r>
          </a:p>
          <a:p>
            <a:pPr marL="0" indent="0">
              <a:buNone/>
            </a:pPr>
            <a:r>
              <a:rPr lang="es-MX" b="1" dirty="0"/>
              <a:t>Catedrático: Dra. Magda E. </a:t>
            </a:r>
            <a:r>
              <a:rPr lang="es-MX" b="1" dirty="0" err="1"/>
              <a:t>Jan</a:t>
            </a:r>
            <a:r>
              <a:rPr lang="es-MX" b="1" dirty="0"/>
              <a:t> Arguello.</a:t>
            </a:r>
          </a:p>
          <a:p>
            <a:pPr marL="0" indent="0">
              <a:buNone/>
            </a:pPr>
            <a:endParaRPr lang="es-MX" b="1" dirty="0"/>
          </a:p>
          <a:p>
            <a:pPr marL="0" indent="0">
              <a:buNone/>
            </a:pPr>
            <a:r>
              <a:rPr lang="es-MX" b="1" dirty="0"/>
              <a:t>MARTHA RUTH FLORES CONSTANTINO</a:t>
            </a:r>
          </a:p>
          <a:p>
            <a:pPr marL="0" indent="0">
              <a:buNone/>
            </a:pPr>
            <a:endParaRPr lang="es-MX" dirty="0"/>
          </a:p>
          <a:p>
            <a:pPr marL="0" indent="0" algn="r">
              <a:buNone/>
            </a:pPr>
            <a:r>
              <a:rPr lang="es-MX" dirty="0"/>
              <a:t>	</a:t>
            </a:r>
            <a:r>
              <a:rPr lang="es-MX" b="1" dirty="0"/>
              <a:t>16 de Marzo del 2016.</a:t>
            </a:r>
          </a:p>
          <a:p>
            <a:pPr marL="0" indent="0">
              <a:buNone/>
            </a:pPr>
            <a:endParaRPr lang="es-MX" dirty="0"/>
          </a:p>
        </p:txBody>
      </p:sp>
      <p:pic>
        <p:nvPicPr>
          <p:cNvPr id="8" name="Imagen 7" descr="IAP-Chiapas"/>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556792"/>
            <a:ext cx="2857500" cy="1584176"/>
          </a:xfrm>
          <a:prstGeom prst="rect">
            <a:avLst/>
          </a:prstGeom>
          <a:noFill/>
          <a:ln>
            <a:noFill/>
          </a:ln>
        </p:spPr>
      </p:pic>
    </p:spTree>
    <p:extLst>
      <p:ext uri="{BB962C8B-B14F-4D97-AF65-F5344CB8AC3E}">
        <p14:creationId xmlns:p14="http://schemas.microsoft.com/office/powerpoint/2010/main" val="73688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332656"/>
            <a:ext cx="7200799" cy="6120000"/>
          </a:xfrm>
        </p:spPr>
      </p:pic>
    </p:spTree>
    <p:extLst>
      <p:ext uri="{BB962C8B-B14F-4D97-AF65-F5344CB8AC3E}">
        <p14:creationId xmlns:p14="http://schemas.microsoft.com/office/powerpoint/2010/main" val="387100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682" t="12604" r="25156" b="7728"/>
          <a:stretch/>
        </p:blipFill>
        <p:spPr>
          <a:xfrm>
            <a:off x="1187624" y="189320"/>
            <a:ext cx="7200800" cy="6120000"/>
          </a:xfrm>
        </p:spPr>
      </p:pic>
    </p:spTree>
    <p:extLst>
      <p:ext uri="{BB962C8B-B14F-4D97-AF65-F5344CB8AC3E}">
        <p14:creationId xmlns:p14="http://schemas.microsoft.com/office/powerpoint/2010/main" val="90337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0611" y="332656"/>
            <a:ext cx="7167813" cy="6120000"/>
          </a:xfrm>
        </p:spPr>
      </p:pic>
    </p:spTree>
    <p:extLst>
      <p:ext uri="{BB962C8B-B14F-4D97-AF65-F5344CB8AC3E}">
        <p14:creationId xmlns:p14="http://schemas.microsoft.com/office/powerpoint/2010/main" val="334372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1" y="-3"/>
          <a:ext cx="9144031" cy="6960080"/>
        </p:xfrm>
        <a:graphic>
          <a:graphicData uri="http://schemas.openxmlformats.org/drawingml/2006/table">
            <a:tbl>
              <a:tblPr/>
              <a:tblGrid>
                <a:gridCol w="1239011">
                  <a:extLst>
                    <a:ext uri="{9D8B030D-6E8A-4147-A177-3AD203B41FA5}">
                      <a16:colId xmlns:a16="http://schemas.microsoft.com/office/drawing/2014/main" val="20000"/>
                    </a:ext>
                  </a:extLst>
                </a:gridCol>
                <a:gridCol w="1437281">
                  <a:extLst>
                    <a:ext uri="{9D8B030D-6E8A-4147-A177-3AD203B41FA5}">
                      <a16:colId xmlns:a16="http://schemas.microsoft.com/office/drawing/2014/main" val="20001"/>
                    </a:ext>
                  </a:extLst>
                </a:gridCol>
                <a:gridCol w="1239011">
                  <a:extLst>
                    <a:ext uri="{9D8B030D-6E8A-4147-A177-3AD203B41FA5}">
                      <a16:colId xmlns:a16="http://schemas.microsoft.com/office/drawing/2014/main" val="20002"/>
                    </a:ext>
                  </a:extLst>
                </a:gridCol>
                <a:gridCol w="1112901">
                  <a:extLst>
                    <a:ext uri="{9D8B030D-6E8A-4147-A177-3AD203B41FA5}">
                      <a16:colId xmlns:a16="http://schemas.microsoft.com/office/drawing/2014/main" val="20003"/>
                    </a:ext>
                  </a:extLst>
                </a:gridCol>
                <a:gridCol w="1187006">
                  <a:extLst>
                    <a:ext uri="{9D8B030D-6E8A-4147-A177-3AD203B41FA5}">
                      <a16:colId xmlns:a16="http://schemas.microsoft.com/office/drawing/2014/main" val="20004"/>
                    </a:ext>
                  </a:extLst>
                </a:gridCol>
                <a:gridCol w="1382024">
                  <a:extLst>
                    <a:ext uri="{9D8B030D-6E8A-4147-A177-3AD203B41FA5}">
                      <a16:colId xmlns:a16="http://schemas.microsoft.com/office/drawing/2014/main" val="20005"/>
                    </a:ext>
                  </a:extLst>
                </a:gridCol>
                <a:gridCol w="1546797">
                  <a:extLst>
                    <a:ext uri="{9D8B030D-6E8A-4147-A177-3AD203B41FA5}">
                      <a16:colId xmlns:a16="http://schemas.microsoft.com/office/drawing/2014/main" val="20006"/>
                    </a:ext>
                  </a:extLst>
                </a:gridCol>
              </a:tblGrid>
              <a:tr h="121426">
                <a:tc gridSpan="7">
                  <a:txBody>
                    <a:bodyPr/>
                    <a:lstStyle/>
                    <a:p>
                      <a:pPr algn="ctr">
                        <a:lnSpc>
                          <a:spcPct val="115000"/>
                        </a:lnSpc>
                        <a:spcAft>
                          <a:spcPts val="0"/>
                        </a:spcAft>
                      </a:pPr>
                      <a:r>
                        <a:rPr lang="es-ES" sz="400" b="1" dirty="0">
                          <a:solidFill>
                            <a:srgbClr val="FFFFFF"/>
                          </a:solidFill>
                          <a:latin typeface="Calibri"/>
                          <a:ea typeface="Times New Roman"/>
                          <a:cs typeface="Arial"/>
                        </a:rPr>
                        <a:t>MATRIZ DE INDICADORES PARA RESULTADOS </a:t>
                      </a:r>
                      <a:endParaRPr lang="es-ES" sz="500" dirty="0">
                        <a:latin typeface="Calibri"/>
                        <a:ea typeface="Calibri"/>
                        <a:cs typeface="Times New Roman"/>
                      </a:endParaRPr>
                    </a:p>
                  </a:txBody>
                  <a:tcPr marL="19631" marR="19631" marT="0" marB="0" anchor="b">
                    <a:lnL>
                      <a:noFill/>
                    </a:lnL>
                    <a:lnR>
                      <a:noFill/>
                    </a:lnR>
                    <a:lnT>
                      <a:noFill/>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23116">
                <a:tc rowSpan="2">
                  <a:txBody>
                    <a:bodyPr/>
                    <a:lstStyle/>
                    <a:p>
                      <a:pPr algn="ctr">
                        <a:lnSpc>
                          <a:spcPct val="115000"/>
                        </a:lnSpc>
                        <a:spcAft>
                          <a:spcPts val="0"/>
                        </a:spcAft>
                      </a:pPr>
                      <a:r>
                        <a:rPr lang="es-ES" sz="400" b="1">
                          <a:solidFill>
                            <a:srgbClr val="FFFFFF"/>
                          </a:solidFill>
                          <a:latin typeface="Arial"/>
                          <a:ea typeface="Times New Roman"/>
                          <a:cs typeface="Times New Roman"/>
                        </a:rPr>
                        <a:t>NIVEL </a:t>
                      </a:r>
                      <a:endParaRPr lang="es-ES" sz="5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rowSpan="2">
                  <a:txBody>
                    <a:bodyPr/>
                    <a:lstStyle/>
                    <a:p>
                      <a:pPr algn="ctr">
                        <a:lnSpc>
                          <a:spcPct val="115000"/>
                        </a:lnSpc>
                        <a:spcAft>
                          <a:spcPts val="0"/>
                        </a:spcAft>
                      </a:pPr>
                      <a:r>
                        <a:rPr lang="es-ES" sz="400" b="1">
                          <a:solidFill>
                            <a:srgbClr val="FFFFFF"/>
                          </a:solidFill>
                          <a:latin typeface="Arial"/>
                          <a:ea typeface="Times New Roman"/>
                          <a:cs typeface="Times New Roman"/>
                        </a:rPr>
                        <a:t>RESUMEN NARRATIVO </a:t>
                      </a:r>
                      <a:endParaRPr lang="es-ES" sz="5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gridSpan="2">
                  <a:txBody>
                    <a:bodyPr/>
                    <a:lstStyle/>
                    <a:p>
                      <a:pPr algn="ctr">
                        <a:lnSpc>
                          <a:spcPct val="115000"/>
                        </a:lnSpc>
                        <a:spcAft>
                          <a:spcPts val="0"/>
                        </a:spcAft>
                      </a:pPr>
                      <a:r>
                        <a:rPr lang="es-ES" sz="400" b="1">
                          <a:solidFill>
                            <a:srgbClr val="FFFFFF"/>
                          </a:solidFill>
                          <a:latin typeface="Arial"/>
                          <a:ea typeface="Times New Roman"/>
                          <a:cs typeface="Times New Roman"/>
                        </a:rPr>
                        <a:t>MÉTODO DE CÁLCULO DEL INDICADOR</a:t>
                      </a:r>
                      <a:endParaRPr lang="es-ES" sz="5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es-ES"/>
                    </a:p>
                  </a:txBody>
                  <a:tcPr/>
                </a:tc>
                <a:tc rowSpan="2">
                  <a:txBody>
                    <a:bodyPr/>
                    <a:lstStyle/>
                    <a:p>
                      <a:pPr algn="ctr">
                        <a:lnSpc>
                          <a:spcPct val="115000"/>
                        </a:lnSpc>
                        <a:spcAft>
                          <a:spcPts val="0"/>
                        </a:spcAft>
                      </a:pPr>
                      <a:r>
                        <a:rPr lang="es-ES" sz="400" b="1">
                          <a:solidFill>
                            <a:srgbClr val="FFFFFF"/>
                          </a:solidFill>
                          <a:latin typeface="Arial"/>
                          <a:ea typeface="Times New Roman"/>
                          <a:cs typeface="Times New Roman"/>
                        </a:rPr>
                        <a:t>MEDIOS DE VERIFICACIÓN </a:t>
                      </a:r>
                      <a:endParaRPr lang="es-ES" sz="5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rowSpan="2">
                  <a:txBody>
                    <a:bodyPr/>
                    <a:lstStyle/>
                    <a:p>
                      <a:pPr algn="ctr">
                        <a:lnSpc>
                          <a:spcPct val="115000"/>
                        </a:lnSpc>
                        <a:spcAft>
                          <a:spcPts val="0"/>
                        </a:spcAft>
                      </a:pPr>
                      <a:r>
                        <a:rPr lang="es-ES" sz="400" b="1">
                          <a:solidFill>
                            <a:srgbClr val="FFFFFF"/>
                          </a:solidFill>
                          <a:latin typeface="Arial"/>
                          <a:ea typeface="Times New Roman"/>
                          <a:cs typeface="Times New Roman"/>
                        </a:rPr>
                        <a:t>SUPUESTO </a:t>
                      </a:r>
                      <a:endParaRPr lang="es-ES" sz="5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rowSpan="2">
                  <a:txBody>
                    <a:bodyPr/>
                    <a:lstStyle/>
                    <a:p>
                      <a:pPr algn="ctr">
                        <a:lnSpc>
                          <a:spcPct val="115000"/>
                        </a:lnSpc>
                        <a:spcAft>
                          <a:spcPts val="0"/>
                        </a:spcAft>
                      </a:pPr>
                      <a:r>
                        <a:rPr lang="es-ES" sz="400" b="1">
                          <a:solidFill>
                            <a:srgbClr val="FFFFFF"/>
                          </a:solidFill>
                          <a:latin typeface="Arial"/>
                          <a:ea typeface="Times New Roman"/>
                          <a:cs typeface="Times New Roman"/>
                        </a:rPr>
                        <a:t>UNIDAD DE MEDIDA </a:t>
                      </a:r>
                      <a:endParaRPr lang="es-ES" sz="500">
                        <a:latin typeface="Calibri"/>
                        <a:ea typeface="Calibri"/>
                        <a:cs typeface="Times New Roman"/>
                      </a:endParaRPr>
                    </a:p>
                  </a:txBody>
                  <a:tcPr marL="19631" marR="1963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1"/>
                  </a:ext>
                </a:extLst>
              </a:tr>
              <a:tr h="485703">
                <a:tc vMerge="1">
                  <a:txBody>
                    <a:bodyPr/>
                    <a:lstStyle/>
                    <a:p>
                      <a:endParaRPr lang="es-ES"/>
                    </a:p>
                  </a:txBody>
                  <a:tcPr/>
                </a:tc>
                <a:tc vMerge="1">
                  <a:txBody>
                    <a:bodyPr/>
                    <a:lstStyle/>
                    <a:p>
                      <a:endParaRPr lang="es-ES"/>
                    </a:p>
                  </a:txBody>
                  <a:tcPr/>
                </a:tc>
                <a:tc>
                  <a:txBody>
                    <a:bodyPr/>
                    <a:lstStyle/>
                    <a:p>
                      <a:pPr algn="ctr">
                        <a:lnSpc>
                          <a:spcPct val="115000"/>
                        </a:lnSpc>
                        <a:spcAft>
                          <a:spcPts val="0"/>
                        </a:spcAft>
                      </a:pPr>
                      <a:r>
                        <a:rPr lang="es-ES" sz="400" b="1">
                          <a:solidFill>
                            <a:srgbClr val="FFFFFF"/>
                          </a:solidFill>
                          <a:latin typeface="Arial"/>
                          <a:ea typeface="Times New Roman"/>
                          <a:cs typeface="Times New Roman"/>
                        </a:rPr>
                        <a:t>NOMBRE DEL INDICADOR </a:t>
                      </a:r>
                      <a:endParaRPr lang="es-ES" sz="5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15000"/>
                        </a:lnSpc>
                        <a:spcAft>
                          <a:spcPts val="0"/>
                        </a:spcAft>
                      </a:pPr>
                      <a:r>
                        <a:rPr lang="es-ES" sz="400" b="1">
                          <a:solidFill>
                            <a:srgbClr val="FFFFFF"/>
                          </a:solidFill>
                          <a:latin typeface="Arial"/>
                          <a:ea typeface="Times New Roman"/>
                          <a:cs typeface="Times New Roman"/>
                        </a:rPr>
                        <a:t>DESCRIPCIÓN CUALITATIVA Y CANTIDAD NUM. /DENOM </a:t>
                      </a:r>
                      <a:endParaRPr lang="es-ES" sz="5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vMerge="1">
                  <a:txBody>
                    <a:bodyPr/>
                    <a:lstStyle/>
                    <a:p>
                      <a:endParaRPr lang="es-ES"/>
                    </a:p>
                  </a:txBody>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2"/>
                  </a:ext>
                </a:extLst>
              </a:tr>
              <a:tr h="1145629">
                <a:tc>
                  <a:txBody>
                    <a:bodyPr/>
                    <a:lstStyle/>
                    <a:p>
                      <a:pPr algn="just">
                        <a:lnSpc>
                          <a:spcPct val="115000"/>
                        </a:lnSpc>
                        <a:spcAft>
                          <a:spcPts val="1000"/>
                        </a:spcAft>
                      </a:pPr>
                      <a:r>
                        <a:rPr lang="es-ES" sz="800" dirty="0">
                          <a:latin typeface="Arial"/>
                          <a:ea typeface="Calibri"/>
                          <a:cs typeface="Times New Roman"/>
                        </a:rPr>
                        <a:t>FIN</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dirty="0">
                          <a:latin typeface="Arial"/>
                          <a:ea typeface="Calibri"/>
                          <a:cs typeface="Times New Roman"/>
                        </a:rPr>
                        <a:t>Contribuir en la coordinación de acciones en materia de Seguridad Pública de los tres niveles de Gobierno.</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a:latin typeface="Arial"/>
                          <a:ea typeface="Calibri"/>
                          <a:cs typeface="Times New Roman"/>
                        </a:rPr>
                        <a:t>Informes anuales de los tres niveles de Gobierno en materia de Seguridad Pública.</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s-ES" sz="800">
                          <a:latin typeface="Arial"/>
                          <a:ea typeface="Calibri"/>
                          <a:cs typeface="Times New Roman"/>
                        </a:rPr>
                        <a:t>124 Informes:</a:t>
                      </a:r>
                      <a:endParaRPr lang="es-ES" sz="800">
                        <a:latin typeface="Calibri"/>
                        <a:ea typeface="Calibri"/>
                        <a:cs typeface="Times New Roman"/>
                      </a:endParaRPr>
                    </a:p>
                    <a:p>
                      <a:pPr algn="ctr">
                        <a:lnSpc>
                          <a:spcPct val="115000"/>
                        </a:lnSpc>
                        <a:spcAft>
                          <a:spcPts val="1000"/>
                        </a:spcAft>
                      </a:pPr>
                      <a:r>
                        <a:rPr lang="es-ES" sz="800">
                          <a:latin typeface="Arial"/>
                          <a:ea typeface="Calibri"/>
                          <a:cs typeface="Times New Roman"/>
                        </a:rPr>
                        <a:t>1 Federal,</a:t>
                      </a:r>
                      <a:endParaRPr lang="es-ES" sz="800">
                        <a:latin typeface="Calibri"/>
                        <a:ea typeface="Calibri"/>
                        <a:cs typeface="Times New Roman"/>
                      </a:endParaRPr>
                    </a:p>
                    <a:p>
                      <a:pPr algn="ctr">
                        <a:lnSpc>
                          <a:spcPct val="115000"/>
                        </a:lnSpc>
                        <a:spcAft>
                          <a:spcPts val="1000"/>
                        </a:spcAft>
                      </a:pPr>
                      <a:r>
                        <a:rPr lang="es-ES" sz="800">
                          <a:latin typeface="Arial"/>
                          <a:ea typeface="Calibri"/>
                          <a:cs typeface="Times New Roman"/>
                        </a:rPr>
                        <a:t>1 Estatal y</a:t>
                      </a:r>
                      <a:endParaRPr lang="es-ES" sz="800">
                        <a:latin typeface="Calibri"/>
                        <a:ea typeface="Calibri"/>
                        <a:cs typeface="Times New Roman"/>
                      </a:endParaRPr>
                    </a:p>
                    <a:p>
                      <a:pPr algn="ctr">
                        <a:lnSpc>
                          <a:spcPct val="115000"/>
                        </a:lnSpc>
                        <a:spcAft>
                          <a:spcPts val="1000"/>
                        </a:spcAft>
                      </a:pPr>
                      <a:r>
                        <a:rPr lang="es-ES" sz="800">
                          <a:latin typeface="Arial"/>
                          <a:ea typeface="Calibri"/>
                          <a:cs typeface="Times New Roman"/>
                        </a:rPr>
                        <a:t>122 Municipales.</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s-ES" sz="800">
                          <a:latin typeface="Arial"/>
                          <a:ea typeface="Calibri"/>
                          <a:cs typeface="Times New Roman"/>
                        </a:rPr>
                        <a:t>Informes</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a:latin typeface="Arial"/>
                          <a:ea typeface="Calibri"/>
                          <a:cs typeface="Times New Roman"/>
                        </a:rPr>
                        <a:t>Cumplir con los informes en tiempo y forma.</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s-ES" sz="800">
                          <a:latin typeface="Arial"/>
                          <a:ea typeface="Calibri"/>
                          <a:cs typeface="Times New Roman"/>
                        </a:rPr>
                        <a:t>Informes.</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96490">
                <a:tc>
                  <a:txBody>
                    <a:bodyPr/>
                    <a:lstStyle/>
                    <a:p>
                      <a:pPr algn="just">
                        <a:lnSpc>
                          <a:spcPct val="115000"/>
                        </a:lnSpc>
                        <a:spcAft>
                          <a:spcPts val="1000"/>
                        </a:spcAft>
                      </a:pPr>
                      <a:r>
                        <a:rPr lang="es-ES" sz="800" dirty="0">
                          <a:latin typeface="Arial"/>
                          <a:ea typeface="Calibri"/>
                          <a:cs typeface="Times New Roman"/>
                        </a:rPr>
                        <a:t>PROPOSITO</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dirty="0">
                          <a:latin typeface="Arial"/>
                          <a:ea typeface="Calibri"/>
                          <a:cs typeface="Times New Roman"/>
                        </a:rPr>
                        <a:t>Fortalecer con la coordinación de las Delegaciones Regionales  del Secretariado Ejecutivo del Consejo Estatal de Seguridad Pública e instancias de Gobierno involucrados en la Seguridad Pública</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dirty="0">
                          <a:latin typeface="Arial"/>
                          <a:ea typeface="Calibri"/>
                          <a:cs typeface="Times New Roman"/>
                        </a:rPr>
                        <a:t>Asistencia a los 122 municipios atendidos por las Delegaciones Regionales del Secretariado Ejecutivo del Consejo Estatal de Seguridad Pública</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dirty="0">
                          <a:latin typeface="Arial"/>
                          <a:ea typeface="Calibri"/>
                          <a:cs typeface="Times New Roman"/>
                        </a:rPr>
                        <a:t>732 Asesorías a los Secretarios Ejecutivos Municipales y Coordinadores de Prevención al Delito.</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s-ES" sz="800" dirty="0">
                          <a:latin typeface="Arial"/>
                          <a:ea typeface="Calibri"/>
                          <a:cs typeface="Times New Roman"/>
                        </a:rPr>
                        <a:t>Informes, actas o Tarjetas informativas.</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dirty="0">
                          <a:latin typeface="Arial"/>
                          <a:ea typeface="Calibri"/>
                          <a:cs typeface="Times New Roman"/>
                        </a:rPr>
                        <a:t>La participación optima de los municipios en las actividades convocadas por las Delegaciones Regionales  del Secretariado Ejecutivo del Consejo Estatal de Seguridad Pública.</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s-ES" sz="800" dirty="0">
                          <a:latin typeface="Arial"/>
                          <a:ea typeface="Calibri"/>
                          <a:cs typeface="Times New Roman"/>
                        </a:rPr>
                        <a:t>Asesorías.</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71409">
                <a:tc>
                  <a:txBody>
                    <a:bodyPr/>
                    <a:lstStyle/>
                    <a:p>
                      <a:pPr algn="ctr">
                        <a:lnSpc>
                          <a:spcPct val="115000"/>
                        </a:lnSpc>
                        <a:spcAft>
                          <a:spcPts val="1000"/>
                        </a:spcAft>
                      </a:pPr>
                      <a:r>
                        <a:rPr lang="es-ES" sz="800">
                          <a:latin typeface="Arial"/>
                          <a:ea typeface="Calibri"/>
                          <a:cs typeface="Times New Roman"/>
                        </a:rPr>
                        <a:t>COMPONENTE 01</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a:latin typeface="Arial"/>
                          <a:ea typeface="Calibri"/>
                          <a:cs typeface="Times New Roman"/>
                        </a:rPr>
                        <a:t>Coordinar, evaluar y dar seguimiento a las actividades en materia de Seguridad Pública de las Delegaciones Regionales del  Secretariado Ejecutivo del Consejo Estatal de Seguridad Pública</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dirty="0">
                          <a:latin typeface="Arial"/>
                          <a:ea typeface="Calibri"/>
                          <a:cs typeface="Times New Roman"/>
                        </a:rPr>
                        <a:t>9 Delegaciones Regionales del Sistema Estatal de Seguridad Pública.</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ES" sz="800" dirty="0">
                          <a:latin typeface="Arial"/>
                          <a:ea typeface="Calibri"/>
                          <a:cs typeface="Times New Roman"/>
                        </a:rPr>
                        <a:t>108 Reportes (POA).</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ES" sz="800">
                          <a:latin typeface="Arial"/>
                          <a:ea typeface="Calibri"/>
                          <a:cs typeface="Times New Roman"/>
                        </a:rPr>
                        <a:t>Informes mediante el Programa Operativo Anual</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a:latin typeface="Arial"/>
                          <a:ea typeface="Calibri"/>
                          <a:cs typeface="Times New Roman"/>
                        </a:rPr>
                        <a:t>Cumplimiento puntual de las actividades programadas por las 9 Delegaciones del Secretariado Ejecutivo del Consejo Estatal de Seguridad Pública.</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ES" sz="800">
                          <a:latin typeface="Arial"/>
                          <a:ea typeface="Calibri"/>
                          <a:cs typeface="Times New Roman"/>
                        </a:rPr>
                        <a:t>Reportes.</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971409">
                <a:tc>
                  <a:txBody>
                    <a:bodyPr/>
                    <a:lstStyle/>
                    <a:p>
                      <a:pPr algn="just">
                        <a:lnSpc>
                          <a:spcPct val="115000"/>
                        </a:lnSpc>
                        <a:spcAft>
                          <a:spcPts val="1000"/>
                        </a:spcAft>
                      </a:pPr>
                      <a:r>
                        <a:rPr lang="es-ES" sz="800" dirty="0">
                          <a:latin typeface="Arial"/>
                          <a:ea typeface="Calibri"/>
                          <a:cs typeface="Times New Roman"/>
                        </a:rPr>
                        <a:t>ACTIVIDAD 01</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dirty="0">
                          <a:latin typeface="Arial"/>
                          <a:ea typeface="Calibri"/>
                          <a:cs typeface="Times New Roman"/>
                        </a:rPr>
                        <a:t>Dar seguimiento a los Acuerdos derivados de las Sesiones de los Consejos Municipales e Intermunicipales de Seguridad Pública</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a:latin typeface="Arial"/>
                          <a:ea typeface="Calibri"/>
                          <a:cs typeface="Times New Roman"/>
                        </a:rPr>
                        <a:t>En los acuerdos tomados de manera periódica se verifica su correcta ejecución. </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dirty="0">
                          <a:latin typeface="Arial"/>
                          <a:ea typeface="Calibri"/>
                          <a:cs typeface="Times New Roman"/>
                        </a:rPr>
                        <a:t>3,000 acuerdos</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dirty="0">
                          <a:latin typeface="Arial"/>
                          <a:ea typeface="Calibri"/>
                          <a:cs typeface="Times New Roman"/>
                        </a:rPr>
                        <a:t>Acuerdos en actas de sesiones Municipales e Intermunicipales de Seguridad Pública.</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a:latin typeface="Arial"/>
                          <a:ea typeface="Calibri"/>
                          <a:cs typeface="Times New Roman"/>
                        </a:rPr>
                        <a:t>Falta de cumplimientos de los acuerdos realizados en las sesiones municipales e intermunicipales por parte de las corporaciones de Seguridad Pública.</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ES" sz="800">
                          <a:latin typeface="Arial"/>
                          <a:ea typeface="Calibri"/>
                          <a:cs typeface="Times New Roman"/>
                        </a:rPr>
                        <a:t>Acuerdos.</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335688">
                <a:tc>
                  <a:txBody>
                    <a:bodyPr/>
                    <a:lstStyle/>
                    <a:p>
                      <a:pPr algn="ctr">
                        <a:lnSpc>
                          <a:spcPct val="115000"/>
                        </a:lnSpc>
                        <a:spcAft>
                          <a:spcPts val="1000"/>
                        </a:spcAft>
                      </a:pPr>
                      <a:r>
                        <a:rPr lang="es-ES" sz="800" dirty="0">
                          <a:latin typeface="Arial"/>
                          <a:ea typeface="Calibri"/>
                          <a:cs typeface="Times New Roman"/>
                        </a:rPr>
                        <a:t>COMPONENTE 02</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a:latin typeface="Arial"/>
                          <a:ea typeface="Calibri"/>
                          <a:cs typeface="Times New Roman"/>
                        </a:rPr>
                        <a:t>Instalación con presencia de los Delegados  Regionales  del Secretariado Ejecutivo del Consejo Estatal de Seguridad Pública de Consejos Municipales e Intermunicipales de Seguridad Pública funcionan óptimas condiciones.</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s-ES" sz="800" dirty="0">
                          <a:latin typeface="Arial"/>
                          <a:ea typeface="Calibri"/>
                          <a:cs typeface="Times New Roman"/>
                        </a:rPr>
                        <a:t>Refiere a la participación de los Delegados en la instalación de los Consejos Municipales e intermunicipales</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a:latin typeface="Arial"/>
                          <a:ea typeface="Calibri"/>
                          <a:cs typeface="Times New Roman"/>
                        </a:rPr>
                        <a:t>137 Instalaciones.</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dirty="0">
                          <a:latin typeface="Arial"/>
                          <a:ea typeface="Calibri"/>
                          <a:cs typeface="Times New Roman"/>
                        </a:rPr>
                        <a:t>Se comprueba por medio de actas firmadas donde se establecen o ratifican a los miembros del Consejo Municipal e Intermunicipal de Seguridad Pública.</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dirty="0">
                          <a:latin typeface="Arial"/>
                          <a:ea typeface="Calibri"/>
                          <a:cs typeface="Times New Roman"/>
                        </a:rPr>
                        <a:t>Asistencia de las distintas instancias que integran los Consejos Municipales e Intermunicipales de Seguridad Pública.</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ES" sz="800" dirty="0">
                          <a:latin typeface="Arial"/>
                          <a:ea typeface="Calibri"/>
                          <a:cs typeface="Times New Roman"/>
                        </a:rPr>
                        <a:t>Instalación de Consejos Municipales e Intermunicipales.</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07132">
                <a:tc>
                  <a:txBody>
                    <a:bodyPr/>
                    <a:lstStyle/>
                    <a:p>
                      <a:pPr algn="just">
                        <a:lnSpc>
                          <a:spcPct val="115000"/>
                        </a:lnSpc>
                        <a:spcAft>
                          <a:spcPts val="1000"/>
                        </a:spcAft>
                      </a:pPr>
                      <a:r>
                        <a:rPr lang="es-ES" sz="800">
                          <a:latin typeface="Arial"/>
                          <a:ea typeface="Calibri"/>
                          <a:cs typeface="Times New Roman"/>
                        </a:rPr>
                        <a:t>ACTIVIDAD 01</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a:latin typeface="Arial"/>
                          <a:ea typeface="Calibri"/>
                          <a:cs typeface="Times New Roman"/>
                        </a:rPr>
                        <a:t>Sesiones Ordinarias de los Consejos Municipales e Intermunicipales</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a:latin typeface="Arial"/>
                          <a:ea typeface="Calibri"/>
                          <a:cs typeface="Times New Roman"/>
                        </a:rPr>
                        <a:t>Refiere a la participación de manera periódica de las corporaciones de Seguridad Pública. </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ES" sz="800">
                          <a:latin typeface="Arial"/>
                          <a:ea typeface="Calibri"/>
                          <a:cs typeface="Times New Roman"/>
                        </a:rPr>
                        <a:t>900 Actas.</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a:latin typeface="Arial"/>
                          <a:ea typeface="Calibri"/>
                          <a:cs typeface="Times New Roman"/>
                        </a:rPr>
                        <a:t>Actas de sesiones ordinarias de Seguridad Pública.</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1000"/>
                        </a:spcAft>
                      </a:pPr>
                      <a:r>
                        <a:rPr lang="es-ES" sz="800">
                          <a:latin typeface="Arial"/>
                          <a:ea typeface="Calibri"/>
                          <a:cs typeface="Times New Roman"/>
                        </a:rPr>
                        <a:t>Asistencia de las distintas instancias que integran los Consejos Municipales e Intermunicipales de Seguridad Pública.</a:t>
                      </a:r>
                      <a:endParaRPr lang="es-ES" sz="80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ES" sz="800" dirty="0">
                          <a:latin typeface="Arial"/>
                          <a:ea typeface="Calibri"/>
                          <a:cs typeface="Times New Roman"/>
                        </a:rPr>
                        <a:t>Actas.</a:t>
                      </a:r>
                      <a:endParaRPr lang="es-ES" sz="800" dirty="0">
                        <a:latin typeface="Calibri"/>
                        <a:ea typeface="Calibri"/>
                        <a:cs typeface="Times New Roman"/>
                      </a:endParaRPr>
                    </a:p>
                  </a:txBody>
                  <a:tcPr marL="19631" marR="19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1571612"/>
            <a:ext cx="8229600" cy="1143000"/>
          </a:xfrm>
        </p:spPr>
        <p:txBody>
          <a:bodyPr>
            <a:normAutofit fontScale="90000"/>
          </a:bodyPr>
          <a:lstStyle/>
          <a:p>
            <a:r>
              <a:rPr lang="es-ES" dirty="0"/>
              <a:t>¿Qué unidades administrativas revisan los indicadores en la APF? </a:t>
            </a:r>
          </a:p>
        </p:txBody>
      </p:sp>
      <p:sp>
        <p:nvSpPr>
          <p:cNvPr id="3" name="2 Marcador de contenido"/>
          <p:cNvSpPr>
            <a:spLocks noGrp="1"/>
          </p:cNvSpPr>
          <p:nvPr>
            <p:ph idx="1"/>
          </p:nvPr>
        </p:nvSpPr>
        <p:spPr>
          <a:xfrm>
            <a:off x="571472" y="3286124"/>
            <a:ext cx="8229600" cy="3214710"/>
          </a:xfrm>
        </p:spPr>
        <p:txBody>
          <a:bodyPr>
            <a:normAutofit/>
          </a:bodyPr>
          <a:lstStyle/>
          <a:p>
            <a:pPr>
              <a:buNone/>
            </a:pPr>
            <a:r>
              <a:rPr lang="es-ES" dirty="0"/>
              <a:t>	Los indicadores del </a:t>
            </a:r>
            <a:r>
              <a:rPr lang="es-ES" dirty="0" err="1"/>
              <a:t>PbR</a:t>
            </a:r>
            <a:r>
              <a:rPr lang="es-ES" dirty="0"/>
              <a:t>-SED de todos los programas presupuestarios, se registran por las unidades administrativas responsables de la ejecución de los programas, son revisados por la Dirección General de Programación, Organización y Presupuesto o su equivalente en cada dependencia o entidad, por la SHCP, SFP y CONEVAL.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CAMARA DE DIPUTADOS</a:t>
            </a:r>
          </a:p>
        </p:txBody>
      </p:sp>
      <p:sp>
        <p:nvSpPr>
          <p:cNvPr id="3" name="2 Marcador de contenido"/>
          <p:cNvSpPr>
            <a:spLocks noGrp="1"/>
          </p:cNvSpPr>
          <p:nvPr>
            <p:ph idx="1"/>
          </p:nvPr>
        </p:nvSpPr>
        <p:spPr/>
        <p:txBody>
          <a:bodyPr>
            <a:normAutofit fontScale="85000" lnSpcReduction="20000"/>
          </a:bodyPr>
          <a:lstStyle/>
          <a:p>
            <a:pPr algn="just">
              <a:buNone/>
            </a:pPr>
            <a:r>
              <a:rPr lang="es-ES" dirty="0"/>
              <a:t>	En todas las etapas del proceso presupuestario Cámara de Diputados participa y recibe información que apoya las funciones que tiene encomendadas. Cuando se presenta a su consideración el PPEF, se le hace entrega de la información prevista en los ordenamientos legales, y se llevan a cabo encuentros y reuniones para exponer los objetivos y prioridades de dicho Proyecto. Además, a lo largo del año se entregan informes trimestrales de avance financiero y programático del ejercicio del gasto, medido por indicadores y sus metas. Asimismo se proporcionan resultados de las evaluaciones que se llevaron a cabo respecto de las políticas, estrategias, programas e instituciones. Finalmente, al término de un ejercicio fiscal se presenta a la Cámara de Diputados un informe del cuarto trimestre de la situación económica, de las finanzas públicas y de la deuda pública, además de la Cuenta Pública, lo que aunado a las evaluaciones mencionadas, aportan elementos suficientes sobre los avances y los resultados alcanzados, así como de las medidas conducentes a su mejora continua.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836712"/>
            <a:ext cx="7467600" cy="4873752"/>
          </a:xfrm>
        </p:spPr>
        <p:txBody>
          <a:bodyPr>
            <a:normAutofit/>
          </a:bodyPr>
          <a:lstStyle/>
          <a:p>
            <a:endParaRPr lang="es-ES" dirty="0"/>
          </a:p>
          <a:p>
            <a:r>
              <a:rPr lang="es-ES" dirty="0"/>
              <a:t>Las reglas de operación son las disposiciones específicas a las cuales se sujetan determinados programas y fondos federales, con el objeto de otorgar transparencia y asegurar la aplicación eficiente, eficaz, no discrecional, oportuna y equitativa de los recursos públicos asignados a los mismos. Bajo el enfoque del PBR, las reglas de operación se fortalecen, pues se integran al proceso presupuestario y se vinculan con los resultados de los programas sujetos a éstas.</a:t>
            </a:r>
          </a:p>
          <a:p>
            <a:pPr>
              <a:buNone/>
            </a:pPr>
            <a:endParaRPr lang="es-ES" dirty="0"/>
          </a:p>
          <a:p>
            <a:r>
              <a:rPr lang="es-ES" dirty="0"/>
              <a:t>El estado debe ser competitivo menos burocrático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1196752"/>
            <a:ext cx="7467600" cy="6116786"/>
          </a:xfrm>
        </p:spPr>
        <p:txBody>
          <a:bodyPr/>
          <a:lstStyle/>
          <a:p>
            <a:r>
              <a:rPr lang="es-ES" dirty="0"/>
              <a:t>En la gestión para resultados son estrategias para resolver conflictos de administración municipal, estatal o federa</a:t>
            </a:r>
          </a:p>
          <a:p>
            <a:pPr>
              <a:buNone/>
            </a:pPr>
            <a:r>
              <a:rPr lang="es-ES" dirty="0"/>
              <a:t>	Esta centrada para la Ciudadanía.</a:t>
            </a:r>
          </a:p>
          <a:p>
            <a:pPr>
              <a:buNone/>
            </a:pPr>
            <a:endParaRPr lang="es-ES" dirty="0"/>
          </a:p>
          <a:p>
            <a:pPr>
              <a:buNone/>
            </a:pPr>
            <a:r>
              <a:rPr lang="es-ES" dirty="0"/>
              <a:t>	Hace énfasis en identificar los problemas y plantear una solución en pro de la ciudadanía.</a:t>
            </a:r>
          </a:p>
          <a:p>
            <a:pPr marL="457200" indent="-457200">
              <a:buFont typeface="+mj-lt"/>
              <a:buAutoNum type="arabicPeriod"/>
            </a:pPr>
            <a:r>
              <a:rPr lang="es-ES" dirty="0"/>
              <a:t>En cuestión de la pobreza.</a:t>
            </a:r>
          </a:p>
          <a:p>
            <a:pPr marL="457200" indent="-457200">
              <a:buFont typeface="+mj-lt"/>
              <a:buAutoNum type="arabicPeriod"/>
            </a:pPr>
            <a:r>
              <a:rPr lang="es-ES" dirty="0"/>
              <a:t>Crecimiento económico sostenible.</a:t>
            </a:r>
          </a:p>
          <a:p>
            <a:pPr marL="457200" indent="-457200">
              <a:buFont typeface="+mj-lt"/>
              <a:buAutoNum type="arabicPeriod"/>
            </a:pPr>
            <a:r>
              <a:rPr lang="es-ES" dirty="0"/>
              <a:t>Mejorar calidad de vida</a:t>
            </a:r>
          </a:p>
          <a:p>
            <a:pPr marL="457200" indent="-457200">
              <a:buFont typeface="+mj-lt"/>
              <a:buAutoNum type="arabicPeriod"/>
            </a:pPr>
            <a:r>
              <a:rPr lang="es-ES" dirty="0"/>
              <a:t>Incrementar esperanza de vida</a:t>
            </a:r>
          </a:p>
          <a:p>
            <a:pPr marL="457200" indent="-457200">
              <a:buFont typeface="+mj-lt"/>
              <a:buAutoNum type="arabicPeriod"/>
            </a:pPr>
            <a:r>
              <a:rPr lang="es-ES" dirty="0"/>
              <a:t>Incremento promedios escolaridad.</a:t>
            </a:r>
          </a:p>
          <a:p>
            <a:pPr marL="457200" indent="-457200">
              <a:buFont typeface="+mj-lt"/>
              <a:buAutoNum type="arabicPeriod"/>
            </a:pPr>
            <a:r>
              <a:rPr lang="es-ES" dirty="0"/>
              <a:t>Disminución costos operacionales.</a:t>
            </a:r>
          </a:p>
          <a:p>
            <a:pPr marL="457200" indent="-457200">
              <a:buFont typeface="+mj-lt"/>
              <a:buAutoNum type="arabicPeriod"/>
            </a:pPr>
            <a:r>
              <a:rPr lang="es-ES" dirty="0"/>
              <a:t>Mejoramiento medición de desarrollo.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1268760"/>
            <a:ext cx="7686700" cy="6045348"/>
          </a:xfrm>
        </p:spPr>
        <p:txBody>
          <a:bodyPr/>
          <a:lstStyle/>
          <a:p>
            <a:pPr>
              <a:buNone/>
            </a:pPr>
            <a:r>
              <a:rPr lang="es-ES" dirty="0"/>
              <a:t>La sociedad exige servicios de calidad, servicios igualitarios .</a:t>
            </a:r>
          </a:p>
          <a:p>
            <a:pPr>
              <a:buNone/>
            </a:pPr>
            <a:endParaRPr lang="es-ES" dirty="0"/>
          </a:p>
          <a:p>
            <a:pPr>
              <a:buNone/>
            </a:pPr>
            <a:r>
              <a:rPr lang="es-ES" dirty="0"/>
              <a:t>El Estado y la Sociedad debe volverse competitivo.</a:t>
            </a:r>
          </a:p>
          <a:p>
            <a:pPr>
              <a:buNone/>
            </a:pPr>
            <a:endParaRPr lang="es-ES" dirty="0"/>
          </a:p>
          <a:p>
            <a:pPr>
              <a:buNone/>
            </a:pPr>
            <a:r>
              <a:rPr lang="es-ES" dirty="0"/>
              <a:t>Debe tener valor público, con respuesta efectiva a las demandas de la sociedad.</a:t>
            </a:r>
          </a:p>
          <a:p>
            <a:pPr>
              <a:buNone/>
            </a:pPr>
            <a:endParaRPr lang="es-ES" dirty="0"/>
          </a:p>
          <a:p>
            <a:pPr>
              <a:buNone/>
            </a:pPr>
            <a:r>
              <a:rPr lang="es-ES" dirty="0"/>
              <a:t>Los buenos gobernantes deben tener una sociedad participativa, tejer redes operativas del estado con empresas privadas y la sociedad civil.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6695" y="116632"/>
            <a:ext cx="6589199" cy="356618"/>
          </a:xfrm>
        </p:spPr>
        <p:txBody>
          <a:bodyPr>
            <a:normAutofit fontScale="90000"/>
          </a:bodyPr>
          <a:lstStyle/>
          <a:p>
            <a:r>
              <a:rPr lang="es-MX" dirty="0"/>
              <a:t>Conclusión.</a:t>
            </a:r>
          </a:p>
        </p:txBody>
      </p:sp>
      <p:sp>
        <p:nvSpPr>
          <p:cNvPr id="3" name="Marcador de contenido 2"/>
          <p:cNvSpPr>
            <a:spLocks noGrp="1"/>
          </p:cNvSpPr>
          <p:nvPr>
            <p:ph idx="1"/>
          </p:nvPr>
        </p:nvSpPr>
        <p:spPr>
          <a:xfrm>
            <a:off x="467544" y="764704"/>
            <a:ext cx="8568951" cy="6093296"/>
          </a:xfrm>
        </p:spPr>
        <p:txBody>
          <a:bodyPr>
            <a:normAutofit/>
          </a:bodyPr>
          <a:lstStyle/>
          <a:p>
            <a:pPr algn="just"/>
            <a:r>
              <a:rPr lang="es-MX" dirty="0"/>
              <a:t>Los Programas Sujetos a Reglas de Operación, son aquellos que otorgan subsidios. Debido al impacto social que persiguen lograr en la población objetivo a la que atienden, están sujetos a lineamientos y normas específicas que rigen su operación con la finalidad de que su aplicación de los recursos públicos sea oportuna, eficaz y eficiente, quedan  establecidos y etiquetados en el Presupuesto de Egresos de la Federación de cada ejercicio fiscal y están sectorizados en doce dependencias del Ejecutivo Federal. Del conjunto de Programas Sujetos a Reglas de operación, la mayor parte de ellos se clasifican en el Grupo Funcional Desarrollo Social, ocupando en promedio de 2003 a 2010, el 58.9 por ciento del presupuesto asignado a este tipo de programas. Las dependencias que tienen bajo su responsabilidad la operación de los programas sociales son: Secretaría de Hacienda y Crédito Público, Secretaría de Educación Pública, Secretaría de Salud, Secretaría de Medio Ambiente y Recursos Naturales, Aportaciones a Seguridad Social y la Secretaría de Desarrollo Social. Debido a la mala gestión de los programas el presupuesto real de egresos asignado ha ido disminuyendo a través de los años, lo que nos lleva a la conclusión de que aunque se destinan recursos económicos para impulsar el desarrollo social, realmente no se logran los objetivos y por ende no se logra consolidar el desarrollo que México necesita.</a:t>
            </a:r>
          </a:p>
        </p:txBody>
      </p:sp>
    </p:spTree>
    <p:extLst>
      <p:ext uri="{BB962C8B-B14F-4D97-AF65-F5344CB8AC3E}">
        <p14:creationId xmlns:p14="http://schemas.microsoft.com/office/powerpoint/2010/main" val="374903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06090"/>
          </a:xfrm>
        </p:spPr>
        <p:txBody>
          <a:bodyPr>
            <a:normAutofit/>
          </a:bodyPr>
          <a:lstStyle/>
          <a:p>
            <a:r>
              <a:rPr lang="es-ES" dirty="0"/>
              <a:t>                      SEDESOL</a:t>
            </a:r>
          </a:p>
        </p:txBody>
      </p:sp>
      <p:sp>
        <p:nvSpPr>
          <p:cNvPr id="3" name="2 Marcador de contenido"/>
          <p:cNvSpPr>
            <a:spLocks noGrp="1"/>
          </p:cNvSpPr>
          <p:nvPr>
            <p:ph idx="1"/>
          </p:nvPr>
        </p:nvSpPr>
        <p:spPr>
          <a:xfrm>
            <a:off x="457200" y="1600200"/>
            <a:ext cx="8219256" cy="4873752"/>
          </a:xfrm>
        </p:spPr>
        <p:txBody>
          <a:bodyPr>
            <a:normAutofit/>
          </a:bodyPr>
          <a:lstStyle/>
          <a:p>
            <a:pPr algn="just">
              <a:buNone/>
            </a:pPr>
            <a:r>
              <a:rPr lang="es-MX" dirty="0"/>
              <a:t>     </a:t>
            </a:r>
          </a:p>
          <a:p>
            <a:pPr algn="just">
              <a:buNone/>
            </a:pPr>
            <a:r>
              <a:rPr lang="es-MX" dirty="0"/>
              <a:t>     En México, como en la mayoría de los países, el desarrollo desarrollo social es una de las funciones mas importantes que todo gobierno, en sus tres niveles (federal, estatal y municipal) debe atender, ya que en teoría, se podría decir que constituye uno de los principales objetivos que debería buscar cumplir cualquier administración pública. En el caso de los países en vías de desarrollo, esta función debería ser quizás de las prioritarias en la gestión gubernamental; sin embargo, en la realidad se puede ver que no es así. El desarrollo social a nivel federal en México, está a cargo de la Secretaría de Desarrollo Social (SEDESOL), la cual a través de una serie de programas intenta cumplir con esta función. </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9552" y="2274838"/>
            <a:ext cx="8208912" cy="2031325"/>
          </a:xfrm>
          <a:prstGeom prst="rect">
            <a:avLst/>
          </a:prstGeom>
        </p:spPr>
        <p:txBody>
          <a:bodyPr wrap="square">
            <a:spAutoFit/>
          </a:bodyPr>
          <a:lstStyle/>
          <a:p>
            <a:pPr algn="just"/>
            <a:r>
              <a:rPr lang="es-MX" dirty="0"/>
              <a:t>La Secretaría de Desarrollo Social (SEDESOL, 2013)define sus compromisos para avanzar en el logro de un efectivo desarrollo social en Formular y coordinar la política social solidaria y subsidiaria del gobierno federal, orientada hacia el bien común y ejecutarla en forma responsable con la sociedad, logrando la superación de la pobreza mediante el desarrollo humano integral incluyente y corresponsable, para alcanzar niveles suficientes de bienestar.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188640"/>
            <a:ext cx="8496944" cy="6186309"/>
          </a:xfrm>
          <a:prstGeom prst="rect">
            <a:avLst/>
          </a:prstGeom>
        </p:spPr>
        <p:txBody>
          <a:bodyPr wrap="square">
            <a:spAutoFit/>
          </a:bodyPr>
          <a:lstStyle/>
          <a:p>
            <a:pPr algn="just"/>
            <a:r>
              <a:rPr lang="es-MX" dirty="0"/>
              <a:t>Con ejes rectores como;</a:t>
            </a:r>
          </a:p>
          <a:p>
            <a:pPr marL="285750" indent="-285750" algn="just">
              <a:buFont typeface="Arial" panose="020B0604020202020204" pitchFamily="34" charset="0"/>
              <a:buChar char="•"/>
            </a:pPr>
            <a:r>
              <a:rPr lang="es-MX" dirty="0"/>
              <a:t>Fomentar el desarrollo social con respeto a los derechos y la dignidad de las personas.</a:t>
            </a:r>
          </a:p>
          <a:p>
            <a:pPr marL="285750" indent="-285750" algn="just">
              <a:buFont typeface="Arial" panose="020B0604020202020204" pitchFamily="34" charset="0"/>
              <a:buChar char="•"/>
            </a:pPr>
            <a:r>
              <a:rPr lang="es-MX" dirty="0"/>
              <a:t>Impulsar una visión compartida para la superación de la pobreza en todas las políticas públicas.</a:t>
            </a:r>
          </a:p>
          <a:p>
            <a:pPr marL="285750" indent="-285750" algn="just">
              <a:buFont typeface="Arial" panose="020B0604020202020204" pitchFamily="34" charset="0"/>
              <a:buChar char="•"/>
            </a:pPr>
            <a:r>
              <a:rPr lang="es-MX" dirty="0"/>
              <a:t>Formular la política social con un enfoque subsidiario y no asistencialista, fomentando la cultura de la corresponsabilidad.</a:t>
            </a:r>
            <a:endParaRPr lang="es-MX" b="1" dirty="0"/>
          </a:p>
          <a:p>
            <a:pPr marL="285750" indent="-285750" algn="just">
              <a:buFont typeface="Arial" panose="020B0604020202020204" pitchFamily="34" charset="0"/>
              <a:buChar char="•"/>
            </a:pPr>
            <a:r>
              <a:rPr lang="es-MX" dirty="0"/>
              <a:t>Impulsar un auténtico federalismo y la coordinación entre los diferentes órdenes de gobierno.</a:t>
            </a:r>
          </a:p>
          <a:p>
            <a:pPr marL="285750" indent="-285750" algn="just">
              <a:buFont typeface="Arial" panose="020B0604020202020204" pitchFamily="34" charset="0"/>
              <a:buChar char="•"/>
            </a:pPr>
            <a:r>
              <a:rPr lang="es-MX" dirty="0"/>
              <a:t>Generar una política social con, de y para los pobres.</a:t>
            </a:r>
          </a:p>
          <a:p>
            <a:pPr marL="285750" indent="-285750" algn="just">
              <a:buFont typeface="Arial" panose="020B0604020202020204" pitchFamily="34" charset="0"/>
              <a:buChar char="•"/>
            </a:pPr>
            <a:r>
              <a:rPr lang="es-MX" dirty="0"/>
              <a:t>Reforzar el tejido social, el desarrollo comunitario y la participación social.</a:t>
            </a:r>
          </a:p>
          <a:p>
            <a:pPr marL="285750" indent="-285750" algn="just">
              <a:buFont typeface="Arial" panose="020B0604020202020204" pitchFamily="34" charset="0"/>
              <a:buChar char="•"/>
            </a:pPr>
            <a:r>
              <a:rPr lang="es-MX" dirty="0"/>
              <a:t>Proteger a las familias en condición de pobreza.</a:t>
            </a:r>
          </a:p>
          <a:p>
            <a:pPr marL="285750" indent="-285750" algn="just">
              <a:buFont typeface="Arial" panose="020B0604020202020204" pitchFamily="34" charset="0"/>
              <a:buChar char="•"/>
            </a:pPr>
            <a:r>
              <a:rPr lang="es-MX" dirty="0"/>
              <a:t>Modernizar la política de asistencia social identificándola como un instrumento de equidad e inclusión.</a:t>
            </a:r>
          </a:p>
          <a:p>
            <a:pPr marL="285750" indent="-285750" algn="just">
              <a:buFont typeface="Arial" panose="020B0604020202020204" pitchFamily="34" charset="0"/>
              <a:buChar char="•"/>
            </a:pPr>
            <a:r>
              <a:rPr lang="es-MX" dirty="0"/>
              <a:t>Fortalecer el desarrollo social con equidad de género.</a:t>
            </a:r>
          </a:p>
          <a:p>
            <a:pPr marL="285750" indent="-285750" algn="just">
              <a:buFont typeface="Arial" panose="020B0604020202020204" pitchFamily="34" charset="0"/>
              <a:buChar char="•"/>
            </a:pPr>
            <a:r>
              <a:rPr lang="es-MX" dirty="0"/>
              <a:t>Respetar y proteger la diversidad étnica y cultural.</a:t>
            </a:r>
          </a:p>
          <a:p>
            <a:pPr marL="285750" indent="-285750" algn="just">
              <a:buFont typeface="Arial" panose="020B0604020202020204" pitchFamily="34" charset="0"/>
              <a:buChar char="•"/>
            </a:pPr>
            <a:r>
              <a:rPr lang="es-MX" dirty="0"/>
              <a:t>Propiciar la integridad de las acciones de política social, integrando una visión de curso de vida.</a:t>
            </a:r>
          </a:p>
          <a:p>
            <a:pPr marL="285750" indent="-285750" algn="just">
              <a:buFont typeface="Arial" panose="020B0604020202020204" pitchFamily="34" charset="0"/>
              <a:buChar char="•"/>
            </a:pPr>
            <a:r>
              <a:rPr lang="es-MX" dirty="0"/>
              <a:t>Privilegiar el enfoque territorial y la focalización a los más pobres. </a:t>
            </a:r>
          </a:p>
          <a:p>
            <a:pPr marL="285750" indent="-285750" algn="just">
              <a:buFont typeface="Arial" panose="020B0604020202020204" pitchFamily="34" charset="0"/>
              <a:buChar char="•"/>
            </a:pPr>
            <a:r>
              <a:rPr lang="es-MX" dirty="0"/>
              <a:t>Asegurar eficiencia.</a:t>
            </a:r>
          </a:p>
          <a:p>
            <a:pPr marL="285750" indent="-285750" algn="just">
              <a:buFont typeface="Arial" panose="020B0604020202020204" pitchFamily="34" charset="0"/>
              <a:buChar char="•"/>
            </a:pPr>
            <a:endParaRPr lang="es-MX" dirty="0"/>
          </a:p>
        </p:txBody>
      </p:sp>
    </p:spTree>
    <p:extLst>
      <p:ext uri="{BB962C8B-B14F-4D97-AF65-F5344CB8AC3E}">
        <p14:creationId xmlns:p14="http://schemas.microsoft.com/office/powerpoint/2010/main" val="403571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188640"/>
            <a:ext cx="6589199" cy="576064"/>
          </a:xfrm>
        </p:spPr>
        <p:txBody>
          <a:bodyPr>
            <a:normAutofit fontScale="90000"/>
          </a:bodyPr>
          <a:lstStyle/>
          <a:p>
            <a:pPr algn="ctr"/>
            <a:r>
              <a:rPr lang="es-MX" dirty="0"/>
              <a:t>PROGRAMAS</a:t>
            </a:r>
          </a:p>
        </p:txBody>
      </p:sp>
      <p:sp>
        <p:nvSpPr>
          <p:cNvPr id="3" name="Marcador de contenido 2"/>
          <p:cNvSpPr>
            <a:spLocks noGrp="1"/>
          </p:cNvSpPr>
          <p:nvPr>
            <p:ph idx="1"/>
          </p:nvPr>
        </p:nvSpPr>
        <p:spPr>
          <a:xfrm>
            <a:off x="395537" y="1196752"/>
            <a:ext cx="8568952" cy="5544616"/>
          </a:xfrm>
        </p:spPr>
        <p:txBody>
          <a:bodyPr/>
          <a:lstStyle/>
          <a:p>
            <a:pPr algn="just"/>
            <a:r>
              <a:rPr lang="es-MX" dirty="0"/>
              <a:t>* Estancias infantiles para apoyar a madres trabajadoras.</a:t>
            </a:r>
          </a:p>
          <a:p>
            <a:pPr algn="just"/>
            <a:r>
              <a:rPr lang="es-MX" dirty="0"/>
              <a:t>Programa 70m y más.</a:t>
            </a:r>
          </a:p>
          <a:p>
            <a:pPr algn="just"/>
            <a:r>
              <a:rPr lang="es-MX" dirty="0"/>
              <a:t>Desarrollo de zonas prioritarias.</a:t>
            </a:r>
          </a:p>
          <a:p>
            <a:pPr algn="just"/>
            <a:r>
              <a:rPr lang="es-MX" dirty="0"/>
              <a:t>3 x 1 para migrantes.</a:t>
            </a:r>
          </a:p>
          <a:p>
            <a:pPr algn="just"/>
            <a:r>
              <a:rPr lang="es-MX" dirty="0"/>
              <a:t>Opciones productivas.</a:t>
            </a:r>
          </a:p>
          <a:p>
            <a:pPr algn="just"/>
            <a:r>
              <a:rPr lang="es-MX" dirty="0"/>
              <a:t>Atención a jornaleros agrícolas.</a:t>
            </a:r>
          </a:p>
          <a:p>
            <a:pPr algn="just"/>
            <a:r>
              <a:rPr lang="es-MX" dirty="0"/>
              <a:t>Empleo temporal.</a:t>
            </a:r>
          </a:p>
          <a:p>
            <a:pPr algn="just"/>
            <a:r>
              <a:rPr lang="es-MX" dirty="0"/>
              <a:t>Rescate de espacios públicos.</a:t>
            </a:r>
          </a:p>
          <a:p>
            <a:pPr algn="just"/>
            <a:r>
              <a:rPr lang="es-MX" dirty="0"/>
              <a:t>Hábitat.</a:t>
            </a:r>
          </a:p>
          <a:p>
            <a:pPr algn="just"/>
            <a:r>
              <a:rPr lang="es-MX" dirty="0"/>
              <a:t>Apoyo a los avecinados en condiciones de pobreza patrimonial para regularizar asentamientos humanos irregulares.</a:t>
            </a:r>
          </a:p>
          <a:p>
            <a:pPr algn="just"/>
            <a:r>
              <a:rPr lang="es-MX" dirty="0"/>
              <a:t>Prevención de riesgo en los asentamientos humanos.</a:t>
            </a:r>
          </a:p>
          <a:p>
            <a:pPr algn="just"/>
            <a:r>
              <a:rPr lang="es-MX" dirty="0"/>
              <a:t>Programa Nacional de desarrollo humano oportunidades.</a:t>
            </a:r>
          </a:p>
          <a:p>
            <a:pPr algn="just"/>
            <a:r>
              <a:rPr lang="es-MX" dirty="0"/>
              <a:t>Entre otros.</a:t>
            </a:r>
          </a:p>
          <a:p>
            <a:pPr algn="just"/>
            <a:endParaRPr lang="es-MX" dirty="0"/>
          </a:p>
          <a:p>
            <a:pPr algn="just"/>
            <a:endParaRPr lang="es-MX" dirty="0"/>
          </a:p>
          <a:p>
            <a:endParaRPr lang="es-MX" dirty="0"/>
          </a:p>
        </p:txBody>
      </p:sp>
    </p:spTree>
    <p:extLst>
      <p:ext uri="{BB962C8B-B14F-4D97-AF65-F5344CB8AC3E}">
        <p14:creationId xmlns:p14="http://schemas.microsoft.com/office/powerpoint/2010/main" val="238219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0"/>
            <a:ext cx="6589199" cy="1124744"/>
          </a:xfrm>
        </p:spPr>
        <p:txBody>
          <a:bodyPr>
            <a:normAutofit fontScale="90000"/>
          </a:bodyPr>
          <a:lstStyle/>
          <a:p>
            <a:r>
              <a:rPr lang="es-MX" dirty="0"/>
              <a:t>Evaluaciones e impacto de los programas.</a:t>
            </a:r>
          </a:p>
        </p:txBody>
      </p:sp>
      <p:sp>
        <p:nvSpPr>
          <p:cNvPr id="3" name="Marcador de contenido 2"/>
          <p:cNvSpPr>
            <a:spLocks noGrp="1"/>
          </p:cNvSpPr>
          <p:nvPr>
            <p:ph idx="1"/>
          </p:nvPr>
        </p:nvSpPr>
        <p:spPr>
          <a:xfrm>
            <a:off x="395536" y="1124744"/>
            <a:ext cx="8640959" cy="4786478"/>
          </a:xfrm>
        </p:spPr>
        <p:txBody>
          <a:bodyPr/>
          <a:lstStyle/>
          <a:p>
            <a:pPr algn="just"/>
            <a:r>
              <a:rPr lang="es-MX" dirty="0"/>
              <a:t>No todos los programas han rendido los frutos esperados, en la mayor parte de los casos, debido a una inadecuada gestión; no obstante, algunos de ellos se pueden destacar en cuanto a la evaluación de sus resultados.</a:t>
            </a:r>
          </a:p>
          <a:p>
            <a:pPr algn="just"/>
            <a:r>
              <a:rPr lang="es-MX" dirty="0"/>
              <a:t>Rescate de Espacios Públicos.- El objetivo de la evaluación fue determinar el impacto atribuible a las intervenciones del programa sobre la percepción de inseguridad, asistencia y cohesión social en torno a los espacios públicos con una encuesta nacional sobre percepción de inseguridad, conductas de riesgo y participación social en espacios públicos de carácter rotativo a las casas con familias cerca de estos espacios antes y después de la intervención, esta encuesta incluye más de 250 espacios cada año. Los resultados que se encontraron implica en términos de seguridad, que este programa mejora las percepciones de seguridad y en donde la ciudadanía acude más por esparcimiento que por hacer actividades deportivas o culturales.</a:t>
            </a:r>
          </a:p>
        </p:txBody>
      </p:sp>
    </p:spTree>
    <p:extLst>
      <p:ext uri="{BB962C8B-B14F-4D97-AF65-F5344CB8AC3E}">
        <p14:creationId xmlns:p14="http://schemas.microsoft.com/office/powerpoint/2010/main" val="123858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0"/>
            <a:ext cx="6589199" cy="980728"/>
          </a:xfrm>
        </p:spPr>
        <p:txBody>
          <a:bodyPr>
            <a:normAutofit fontScale="90000"/>
          </a:bodyPr>
          <a:lstStyle/>
          <a:p>
            <a:pPr algn="just"/>
            <a:r>
              <a:rPr lang="es-MX" dirty="0"/>
              <a:t>Recursos asignados a la Secretaría de Desarrollo Social.</a:t>
            </a:r>
          </a:p>
        </p:txBody>
      </p:sp>
      <p:sp>
        <p:nvSpPr>
          <p:cNvPr id="3" name="Marcador de contenido 2"/>
          <p:cNvSpPr>
            <a:spLocks noGrp="1"/>
          </p:cNvSpPr>
          <p:nvPr>
            <p:ph idx="1"/>
          </p:nvPr>
        </p:nvSpPr>
        <p:spPr>
          <a:xfrm>
            <a:off x="395536" y="1412776"/>
            <a:ext cx="8640959" cy="4536504"/>
          </a:xfrm>
        </p:spPr>
        <p:txBody>
          <a:bodyPr>
            <a:normAutofit/>
          </a:bodyPr>
          <a:lstStyle/>
          <a:p>
            <a:r>
              <a:rPr lang="es-MX" dirty="0"/>
              <a:t>El proyecto de presupuesto de egresos de la Federación 2012 asignó 800 mil 057.1 millones de pesos. Esta cifra representa 6 mil 789.7 millones de pesos más en relación a lo aprobado por los legisladores en 2011 y un incremento real de 4.8 por ciento.</a:t>
            </a:r>
          </a:p>
          <a:p>
            <a:pPr marL="0" indent="0" algn="just">
              <a:buNone/>
            </a:pPr>
            <a:r>
              <a:rPr lang="es-MX" dirty="0"/>
              <a:t>El Ejecutivo Federal envió una propuesta de gasto con reducciones en todos los programas sujetos a reglas de operación de la SEDESOL, a excepción de 70 y más, el cual se incrementó en 60.5 por ciento. En relación a este programa, el Consejo Nacional de Evaluación de la Política de Desarrollo Social (CONEVAL), en su informe de evaluación específica del desempeño 2010-2011 (CONEVAL, 2012), destaca que es una de las acciones gubernamentales que llega con mayor énfasis a las familias de mayor pobreza; no obstante, recomienda seguir trabajando en la mejora gradual de los indicadores de fin y propósito en la matriz de indicadores de resultados (MIR), aprovechando la simplificación de los objetivos, así mismo recomienda identificar mecanismos de seguimiento alternativos.</a:t>
            </a:r>
          </a:p>
        </p:txBody>
      </p:sp>
    </p:spTree>
    <p:extLst>
      <p:ext uri="{BB962C8B-B14F-4D97-AF65-F5344CB8AC3E}">
        <p14:creationId xmlns:p14="http://schemas.microsoft.com/office/powerpoint/2010/main" val="313612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0"/>
            <a:ext cx="6589199" cy="1196752"/>
          </a:xfrm>
        </p:spPr>
        <p:txBody>
          <a:bodyPr>
            <a:normAutofit fontScale="90000"/>
          </a:bodyPr>
          <a:lstStyle/>
          <a:p>
            <a:r>
              <a:rPr lang="es-MX" dirty="0"/>
              <a:t>Transparencia y acceso a la información en los programas federales.</a:t>
            </a:r>
          </a:p>
        </p:txBody>
      </p:sp>
      <p:sp>
        <p:nvSpPr>
          <p:cNvPr id="3" name="Marcador de contenido 2"/>
          <p:cNvSpPr>
            <a:spLocks noGrp="1"/>
          </p:cNvSpPr>
          <p:nvPr>
            <p:ph idx="1"/>
          </p:nvPr>
        </p:nvSpPr>
        <p:spPr>
          <a:xfrm>
            <a:off x="539552" y="2348880"/>
            <a:ext cx="8352927" cy="4320480"/>
          </a:xfrm>
        </p:spPr>
        <p:txBody>
          <a:bodyPr/>
          <a:lstStyle/>
          <a:p>
            <a:pPr algn="just"/>
            <a:r>
              <a:rPr lang="es-MX" dirty="0"/>
              <a:t>Los códigos de conducta y ética establecen las directrices para que la SEDESOL cumpla con su misión que es la de Contribuir a la construcción de una sociedad en la que todas las personas, sin importar su condición social, económica, étnica, física o de cualquier otra índole, tengan garantizados el cumplimiento de sus derechos sociales y puedan gozar de un nivel de vida digno, a través de la formulación y conducción de políticas de desarrollo social que fomenten la generación de capacidades, un entorno e ingresos decorosos, así con la participación y protección  social, privilegiando la atención a los sectores sociales más desprotegidos.</a:t>
            </a:r>
          </a:p>
        </p:txBody>
      </p:sp>
    </p:spTree>
    <p:extLst>
      <p:ext uri="{BB962C8B-B14F-4D97-AF65-F5344CB8AC3E}">
        <p14:creationId xmlns:p14="http://schemas.microsoft.com/office/powerpoint/2010/main" val="285516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extLst>
              <a:ext uri="{28A0092B-C50C-407E-A947-70E740481C1C}">
                <a14:useLocalDpi xmlns:a14="http://schemas.microsoft.com/office/drawing/2010/main" val="0"/>
              </a:ext>
            </a:extLst>
          </a:blip>
          <a:srcRect l="25038" t="22585" r="26955" b="5603"/>
          <a:stretch/>
        </p:blipFill>
        <p:spPr>
          <a:xfrm>
            <a:off x="1187624" y="332656"/>
            <a:ext cx="7200000" cy="6055201"/>
          </a:xfrm>
        </p:spPr>
      </p:pic>
    </p:spTree>
    <p:extLst>
      <p:ext uri="{BB962C8B-B14F-4D97-AF65-F5344CB8AC3E}">
        <p14:creationId xmlns:p14="http://schemas.microsoft.com/office/powerpoint/2010/main" val="137121635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375</TotalTime>
  <Words>1867</Words>
  <Application>Microsoft Office PowerPoint</Application>
  <PresentationFormat>Presentación en pantalla (4:3)</PresentationFormat>
  <Paragraphs>143</Paragraphs>
  <Slides>19</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Century Gothic</vt:lpstr>
      <vt:lpstr>Times New Roman</vt:lpstr>
      <vt:lpstr>Wingdings 3</vt:lpstr>
      <vt:lpstr>Espiral</vt:lpstr>
      <vt:lpstr>Presentación de PowerPoint</vt:lpstr>
      <vt:lpstr>                      SEDESOL</vt:lpstr>
      <vt:lpstr>Presentación de PowerPoint</vt:lpstr>
      <vt:lpstr>Presentación de PowerPoint</vt:lpstr>
      <vt:lpstr>PROGRAMAS</vt:lpstr>
      <vt:lpstr>Evaluaciones e impacto de los programas.</vt:lpstr>
      <vt:lpstr>Recursos asignados a la Secretaría de Desarrollo Social.</vt:lpstr>
      <vt:lpstr>Transparencia y acceso a la información en los programas federales.</vt:lpstr>
      <vt:lpstr>Presentación de PowerPoint</vt:lpstr>
      <vt:lpstr>Presentación de PowerPoint</vt:lpstr>
      <vt:lpstr>Presentación de PowerPoint</vt:lpstr>
      <vt:lpstr>Presentación de PowerPoint</vt:lpstr>
      <vt:lpstr>Presentación de PowerPoint</vt:lpstr>
      <vt:lpstr>¿Qué unidades administrativas revisan los indicadores en la APF? </vt:lpstr>
      <vt:lpstr>CAMARA DE DIPUTADOS</vt:lpstr>
      <vt:lpstr>Presentación de PowerPoint</vt:lpstr>
      <vt:lpstr>Presentación de PowerPoint</vt:lpstr>
      <vt:lpstr>Presentación de PowerPoint</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¿Cuántos tipos de evaluaciones existen? </dc:title>
  <dc:creator> </dc:creator>
  <cp:lastModifiedBy>LIC</cp:lastModifiedBy>
  <cp:revision>25</cp:revision>
  <dcterms:created xsi:type="dcterms:W3CDTF">2016-03-16T03:29:13Z</dcterms:created>
  <dcterms:modified xsi:type="dcterms:W3CDTF">2016-03-17T03:30:45Z</dcterms:modified>
</cp:coreProperties>
</file>