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7" r:id="rId3"/>
    <p:sldId id="269" r:id="rId4"/>
    <p:sldId id="268" r:id="rId5"/>
    <p:sldId id="270" r:id="rId6"/>
    <p:sldId id="271" r:id="rId7"/>
    <p:sldId id="259" r:id="rId8"/>
    <p:sldId id="260" r:id="rId9"/>
    <p:sldId id="261" r:id="rId10"/>
    <p:sldId id="266" r:id="rId11"/>
    <p:sldId id="262" r:id="rId12"/>
    <p:sldId id="264" r:id="rId13"/>
    <p:sldId id="265"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48161520-F305-474C-B35C-4A19AFDB49AA}" type="datetimeFigureOut">
              <a:rPr lang="es-MX" smtClean="0"/>
              <a:t>25/06/2016</a:t>
            </a:fld>
            <a:endParaRPr lang="es-MX"/>
          </a:p>
        </p:txBody>
      </p:sp>
      <p:sp>
        <p:nvSpPr>
          <p:cNvPr id="8" name="Slide Number Placeholder 7"/>
          <p:cNvSpPr>
            <a:spLocks noGrp="1"/>
          </p:cNvSpPr>
          <p:nvPr>
            <p:ph type="sldNum" sz="quarter" idx="11"/>
          </p:nvPr>
        </p:nvSpPr>
        <p:spPr/>
        <p:txBody>
          <a:bodyPr/>
          <a:lstStyle/>
          <a:p>
            <a:fld id="{2907D7AA-5348-4B17-B0D9-30EC2E5FDE33}"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161520-F305-474C-B35C-4A19AFDB49AA}" type="datetimeFigureOut">
              <a:rPr lang="es-MX" smtClean="0"/>
              <a:t>25/06/2016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161520-F305-474C-B35C-4A19AFDB49AA}" type="datetimeFigureOut">
              <a:rPr lang="es-MX" smtClean="0"/>
              <a:t>25/06/2016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161520-F305-474C-B35C-4A19AFDB49AA}" type="datetimeFigureOut">
              <a:rPr lang="es-MX" smtClean="0"/>
              <a:t>25/06/2016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161520-F305-474C-B35C-4A19AFDB49AA}" type="datetimeFigureOut">
              <a:rPr lang="es-MX" smtClean="0"/>
              <a:t>25/06/2016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161520-F305-474C-B35C-4A19AFDB49AA}" type="datetimeFigureOut">
              <a:rPr lang="es-MX" smtClean="0"/>
              <a:t>25/06/2016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48161520-F305-474C-B35C-4A19AFDB49AA}" type="datetimeFigureOut">
              <a:rPr lang="es-MX" smtClean="0"/>
              <a:t>25/06/2016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907D7AA-5348-4B17-B0D9-30EC2E5FDE33}"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8161520-F305-474C-B35C-4A19AFDB49AA}" type="datetimeFigureOut">
              <a:rPr lang="es-MX" smtClean="0"/>
              <a:t>25/06/2016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61520-F305-474C-B35C-4A19AFDB49AA}" type="datetimeFigureOut">
              <a:rPr lang="es-MX" smtClean="0"/>
              <a:t>25/06/2016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161520-F305-474C-B35C-4A19AFDB49AA}" type="datetimeFigureOut">
              <a:rPr lang="es-MX" smtClean="0"/>
              <a:t>25/06/2016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161520-F305-474C-B35C-4A19AFDB49AA}" type="datetimeFigureOut">
              <a:rPr lang="es-MX" smtClean="0"/>
              <a:t>25/06/2016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48161520-F305-474C-B35C-4A19AFDB49AA}" type="datetimeFigureOut">
              <a:rPr lang="es-MX" smtClean="0"/>
              <a:t>25/06/2016</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907D7AA-5348-4B17-B0D9-30EC2E5FDE33}"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Ejercicios Probabilidad</a:t>
            </a:r>
          </a:p>
        </p:txBody>
      </p:sp>
      <p:sp>
        <p:nvSpPr>
          <p:cNvPr id="3" name="2 Marcador de contenido"/>
          <p:cNvSpPr>
            <a:spLocks noGrp="1"/>
          </p:cNvSpPr>
          <p:nvPr>
            <p:ph idx="1"/>
          </p:nvPr>
        </p:nvSpPr>
        <p:spPr/>
        <p:txBody>
          <a:bodyPr/>
          <a:lstStyle/>
          <a:p>
            <a:r>
              <a:rPr lang="es-MX" b="1" dirty="0"/>
              <a:t>Deberán entregarse a más tardar 11:59 pm del día sábado 13 de febrero, a través de la plataforma</a:t>
            </a:r>
          </a:p>
        </p:txBody>
      </p:sp>
    </p:spTree>
    <p:extLst>
      <p:ext uri="{BB962C8B-B14F-4D97-AF65-F5344CB8AC3E}">
        <p14:creationId xmlns:p14="http://schemas.microsoft.com/office/powerpoint/2010/main" val="398509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80920" cy="6120680"/>
          </a:xfrm>
        </p:spPr>
        <p:txBody>
          <a:bodyPr/>
          <a:lstStyle/>
          <a:p>
            <a:r>
              <a:rPr lang="es-MX" b="1" dirty="0"/>
              <a:t>¿Cuántos comités de tres miembros se pueden elegir con ocho personas?</a:t>
            </a:r>
          </a:p>
          <a:p>
            <a:pPr marL="45720" indent="0">
              <a:buNone/>
            </a:pPr>
            <a:r>
              <a:rPr lang="es-MX" b="1" dirty="0">
                <a:solidFill>
                  <a:srgbClr val="FF0000"/>
                </a:solidFill>
              </a:rPr>
              <a:t>R:</a:t>
            </a:r>
            <a:r>
              <a:rPr lang="es-MX" b="1" u="sng" dirty="0">
                <a:solidFill>
                  <a:srgbClr val="FF0000"/>
                </a:solidFill>
              </a:rPr>
              <a:t>56</a:t>
            </a:r>
          </a:p>
          <a:p>
            <a:endParaRPr lang="es-MX" b="1" dirty="0"/>
          </a:p>
          <a:p>
            <a:endParaRPr lang="es-MX" b="1" dirty="0"/>
          </a:p>
          <a:p>
            <a:pPr marL="45720" indent="0">
              <a:buNone/>
            </a:pPr>
            <a:endParaRPr lang="es-MX" b="1" dirty="0"/>
          </a:p>
          <a:p>
            <a:r>
              <a:rPr lang="es-MX" b="1" dirty="0"/>
              <a:t>¿Cuántas señales con tres banderas pueden obtenerse con ocho banderas diferentes</a:t>
            </a:r>
          </a:p>
          <a:p>
            <a:pPr marL="45720" indent="0">
              <a:buNone/>
            </a:pPr>
            <a:r>
              <a:rPr lang="es-MX" b="1" dirty="0">
                <a:solidFill>
                  <a:srgbClr val="FF0000"/>
                </a:solidFill>
              </a:rPr>
              <a:t>R:</a:t>
            </a:r>
            <a:r>
              <a:rPr lang="es-MX" b="1" u="sng" dirty="0">
                <a:solidFill>
                  <a:srgbClr val="FF0000"/>
                </a:solidFill>
              </a:rPr>
              <a:t>56</a:t>
            </a:r>
          </a:p>
          <a:p>
            <a:endParaRPr lang="es-MX" b="1" dirty="0"/>
          </a:p>
          <a:p>
            <a:pPr marL="45720" indent="0">
              <a:buNone/>
            </a:pPr>
            <a:endParaRPr lang="es-MX" b="1" dirty="0"/>
          </a:p>
          <a:p>
            <a:endParaRPr lang="es-MX" b="1" dirty="0"/>
          </a:p>
          <a:p>
            <a:r>
              <a:rPr lang="es-MX" b="1" dirty="0"/>
              <a:t>Un grupo de 8 personas consta de cinco hombres y tres mujeres ¿Cuántos comités que consten de dos hombres exactamente se pueden formar?</a:t>
            </a:r>
          </a:p>
          <a:p>
            <a:pPr marL="45720" indent="0">
              <a:buNone/>
            </a:pPr>
            <a:r>
              <a:rPr lang="es-MX" b="1" dirty="0">
                <a:solidFill>
                  <a:srgbClr val="FF0000"/>
                </a:solidFill>
              </a:rPr>
              <a:t>R:</a:t>
            </a:r>
            <a:r>
              <a:rPr lang="es-MX" b="1" u="sng" dirty="0">
                <a:solidFill>
                  <a:srgbClr val="FF0000"/>
                </a:solidFill>
              </a:rPr>
              <a:t>30</a:t>
            </a:r>
          </a:p>
        </p:txBody>
      </p:sp>
    </p:spTree>
    <p:extLst>
      <p:ext uri="{BB962C8B-B14F-4D97-AF65-F5344CB8AC3E}">
        <p14:creationId xmlns:p14="http://schemas.microsoft.com/office/powerpoint/2010/main" val="407159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04664"/>
            <a:ext cx="8136904" cy="6048672"/>
          </a:xfrm>
        </p:spPr>
        <p:txBody>
          <a:bodyPr/>
          <a:lstStyle/>
          <a:p>
            <a:r>
              <a:rPr lang="es-MX" b="1" dirty="0"/>
              <a:t>Escribe la matrícula de algún coche (estado de Chiapas) _</a:t>
            </a:r>
          </a:p>
          <a:p>
            <a:pPr marL="45720" indent="0">
              <a:buNone/>
            </a:pPr>
            <a:r>
              <a:rPr lang="es-MX" b="1" dirty="0">
                <a:solidFill>
                  <a:srgbClr val="FF0000"/>
                </a:solidFill>
              </a:rPr>
              <a:t>R:</a:t>
            </a:r>
            <a:r>
              <a:rPr lang="es-MX" b="1" u="sng" dirty="0">
                <a:solidFill>
                  <a:srgbClr val="FF0000"/>
                </a:solidFill>
              </a:rPr>
              <a:t>ADF-15-72</a:t>
            </a:r>
          </a:p>
          <a:p>
            <a:endParaRPr lang="es-MX" b="1" dirty="0"/>
          </a:p>
          <a:p>
            <a:r>
              <a:rPr lang="es-MX" b="1" dirty="0"/>
              <a:t>¿Cuántas placas para coche pueden hacerse si cada placa consta de tres letras diferentes seguidas de cuatro dígitos diferentes?</a:t>
            </a:r>
          </a:p>
          <a:p>
            <a:pPr marL="45720" indent="0">
              <a:buNone/>
            </a:pPr>
            <a:r>
              <a:rPr lang="es-MX" b="1" dirty="0">
                <a:solidFill>
                  <a:srgbClr val="FF0000"/>
                </a:solidFill>
              </a:rPr>
              <a:t>R:</a:t>
            </a:r>
            <a:r>
              <a:rPr lang="es-MX" b="1" u="sng" dirty="0">
                <a:solidFill>
                  <a:srgbClr val="FF0000"/>
                </a:solidFill>
              </a:rPr>
              <a:t>53,071,200</a:t>
            </a:r>
          </a:p>
          <a:p>
            <a:pPr marL="45720" indent="0">
              <a:buNone/>
            </a:pPr>
            <a:endParaRPr lang="es-MX" b="1" dirty="0"/>
          </a:p>
          <a:p>
            <a:pPr marL="45720" indent="0">
              <a:buNone/>
            </a:pPr>
            <a:endParaRPr lang="es-MX" b="1" dirty="0"/>
          </a:p>
          <a:p>
            <a:r>
              <a:rPr lang="es-MX" b="1" dirty="0"/>
              <a:t>¿Cuántas placas resultan si coincide la letra «D»?</a:t>
            </a:r>
          </a:p>
          <a:p>
            <a:pPr marL="45720" indent="0">
              <a:buNone/>
            </a:pPr>
            <a:r>
              <a:rPr lang="es-MX" b="1" dirty="0">
                <a:solidFill>
                  <a:srgbClr val="FF0000"/>
                </a:solidFill>
              </a:rPr>
              <a:t>R:</a:t>
            </a:r>
            <a:r>
              <a:rPr lang="es-MX" b="1" u="sng" dirty="0">
                <a:solidFill>
                  <a:srgbClr val="FF0000"/>
                </a:solidFill>
              </a:rPr>
              <a:t>5,896,800</a:t>
            </a:r>
          </a:p>
        </p:txBody>
      </p:sp>
    </p:spTree>
    <p:extLst>
      <p:ext uri="{BB962C8B-B14F-4D97-AF65-F5344CB8AC3E}">
        <p14:creationId xmlns:p14="http://schemas.microsoft.com/office/powerpoint/2010/main" val="272809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04664"/>
            <a:ext cx="8136904" cy="6048672"/>
          </a:xfrm>
        </p:spPr>
        <p:txBody>
          <a:bodyPr/>
          <a:lstStyle/>
          <a:p>
            <a:r>
              <a:rPr lang="es-MX" b="1" dirty="0"/>
              <a:t>Escribe la matrícula de alguna camioneta (estado de Chiapas)</a:t>
            </a:r>
          </a:p>
          <a:p>
            <a:pPr marL="45720" indent="0">
              <a:buNone/>
            </a:pPr>
            <a:r>
              <a:rPr lang="es-MX" b="1" dirty="0">
                <a:solidFill>
                  <a:srgbClr val="FF0000"/>
                </a:solidFill>
              </a:rPr>
              <a:t>R:</a:t>
            </a:r>
            <a:r>
              <a:rPr lang="es-MX" b="1" u="sng" dirty="0">
                <a:solidFill>
                  <a:srgbClr val="FF0000"/>
                </a:solidFill>
              </a:rPr>
              <a:t>HT-86-154</a:t>
            </a:r>
          </a:p>
          <a:p>
            <a:pPr marL="45720" indent="0">
              <a:buNone/>
            </a:pPr>
            <a:endParaRPr lang="es-MX" b="1" dirty="0"/>
          </a:p>
          <a:p>
            <a:r>
              <a:rPr lang="es-MX" b="1" dirty="0"/>
              <a:t>¿Cuántas placas para camioneta pueden hacerse si cada placa consta de dos letras diferentes seguidas de cinco dígitos diferentes?</a:t>
            </a:r>
          </a:p>
          <a:p>
            <a:pPr marL="45720" indent="0">
              <a:buNone/>
            </a:pPr>
            <a:r>
              <a:rPr lang="es-MX" b="1" dirty="0">
                <a:solidFill>
                  <a:srgbClr val="FF0000"/>
                </a:solidFill>
              </a:rPr>
              <a:t>R:</a:t>
            </a:r>
            <a:r>
              <a:rPr lang="es-MX" b="1" u="sng" dirty="0">
                <a:solidFill>
                  <a:srgbClr val="FF0000"/>
                </a:solidFill>
              </a:rPr>
              <a:t>10,614,240</a:t>
            </a:r>
          </a:p>
          <a:p>
            <a:endParaRPr lang="es-MX" b="1" dirty="0"/>
          </a:p>
          <a:p>
            <a:endParaRPr lang="es-MX" b="1" dirty="0"/>
          </a:p>
          <a:p>
            <a:endParaRPr lang="es-MX" b="1" dirty="0"/>
          </a:p>
          <a:p>
            <a:r>
              <a:rPr lang="es-MX" b="1" dirty="0"/>
              <a:t>¿Cuántas placas resultan si coincide la letra «C»?</a:t>
            </a:r>
          </a:p>
          <a:p>
            <a:pPr marL="45720" indent="0">
              <a:buNone/>
            </a:pPr>
            <a:r>
              <a:rPr lang="es-MX" b="1" dirty="0">
                <a:solidFill>
                  <a:srgbClr val="FF0000"/>
                </a:solidFill>
              </a:rPr>
              <a:t>R:</a:t>
            </a:r>
            <a:r>
              <a:rPr lang="es-MX" b="1" u="sng" dirty="0">
                <a:solidFill>
                  <a:srgbClr val="FF0000"/>
                </a:solidFill>
              </a:rPr>
              <a:t>786,240</a:t>
            </a:r>
          </a:p>
        </p:txBody>
      </p:sp>
    </p:spTree>
    <p:extLst>
      <p:ext uri="{BB962C8B-B14F-4D97-AF65-F5344CB8AC3E}">
        <p14:creationId xmlns:p14="http://schemas.microsoft.com/office/powerpoint/2010/main" val="2474157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476672"/>
            <a:ext cx="7848872" cy="6264696"/>
          </a:xfrm>
        </p:spPr>
        <p:txBody>
          <a:bodyPr/>
          <a:lstStyle/>
          <a:p>
            <a:r>
              <a:rPr lang="es-MX" b="1" dirty="0"/>
              <a:t>De cuantas maneras diferentes puede una persona, que reúne datos para una investigación de mercados, seleccionar tres de veinte familias?</a:t>
            </a:r>
          </a:p>
          <a:p>
            <a:endParaRPr lang="es-MX" b="1" dirty="0"/>
          </a:p>
          <a:p>
            <a:endParaRPr lang="es-MX" b="1" dirty="0"/>
          </a:p>
          <a:p>
            <a:r>
              <a:rPr lang="es-MX" b="1" dirty="0"/>
              <a:t>Si no nos interesa el orden</a:t>
            </a:r>
          </a:p>
          <a:p>
            <a:pPr marL="45720" indent="0">
              <a:buNone/>
            </a:pPr>
            <a:r>
              <a:rPr lang="es-MX" b="1" dirty="0"/>
              <a:t>Combinación </a:t>
            </a:r>
          </a:p>
          <a:p>
            <a:pPr marL="45720" indent="0">
              <a:buNone/>
            </a:pPr>
            <a:r>
              <a:rPr lang="es-MX" b="1" dirty="0">
                <a:solidFill>
                  <a:srgbClr val="FF0000"/>
                </a:solidFill>
              </a:rPr>
              <a:t>R:</a:t>
            </a:r>
            <a:r>
              <a:rPr lang="es-MX" b="1" u="sng" dirty="0">
                <a:solidFill>
                  <a:srgbClr val="FF0000"/>
                </a:solidFill>
              </a:rPr>
              <a:t>1140</a:t>
            </a:r>
          </a:p>
          <a:p>
            <a:endParaRPr lang="es-MX" b="1" dirty="0"/>
          </a:p>
          <a:p>
            <a:endParaRPr lang="es-MX" b="1" dirty="0"/>
          </a:p>
          <a:p>
            <a:r>
              <a:rPr lang="es-MX" b="1" dirty="0"/>
              <a:t>Si nos interesa el orden</a:t>
            </a:r>
          </a:p>
          <a:p>
            <a:pPr marL="45720" indent="0">
              <a:buNone/>
            </a:pPr>
            <a:r>
              <a:rPr lang="es-MX" b="1" dirty="0"/>
              <a:t>Permutación </a:t>
            </a:r>
          </a:p>
          <a:p>
            <a:pPr marL="45720" indent="0">
              <a:buNone/>
            </a:pPr>
            <a:r>
              <a:rPr lang="es-MX" b="1" dirty="0">
                <a:solidFill>
                  <a:srgbClr val="FF0000"/>
                </a:solidFill>
              </a:rPr>
              <a:t>R:</a:t>
            </a:r>
            <a:r>
              <a:rPr lang="es-MX" b="1" u="sng" dirty="0">
                <a:solidFill>
                  <a:srgbClr val="FF0000"/>
                </a:solidFill>
              </a:rPr>
              <a:t>6840</a:t>
            </a:r>
          </a:p>
        </p:txBody>
      </p:sp>
    </p:spTree>
    <p:extLst>
      <p:ext uri="{BB962C8B-B14F-4D97-AF65-F5344CB8AC3E}">
        <p14:creationId xmlns:p14="http://schemas.microsoft.com/office/powerpoint/2010/main" val="304028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060848"/>
            <a:ext cx="8496944" cy="4536504"/>
          </a:xfrm>
        </p:spPr>
        <p:txBody>
          <a:bodyPr>
            <a:normAutofit/>
          </a:bodyPr>
          <a:lstStyle/>
          <a:p>
            <a:pPr algn="just"/>
            <a:r>
              <a:rPr lang="es-MX" b="1" dirty="0"/>
              <a:t>Una persona con $ 2.00 en su bolsillo apuesta $ 1.00, contra la misma cantidad, en un «volado» o lanzamiento de una moneda y continúa apostando $ 1.00 en tanto tiene dinero. Trace un diagrama de árbol para mostrar las diversas situaciones que pueden suceder durante los primeros cuatro lanzamientos de la moneda. Finalizado el cuarto lanzamiento ¿En cuántos casos estará?</a:t>
            </a:r>
          </a:p>
          <a:p>
            <a:pPr lvl="1" algn="just"/>
            <a:r>
              <a:rPr lang="es-MX" b="1" dirty="0"/>
              <a:t>Exactamente sin ganar ni perder         </a:t>
            </a:r>
            <a:r>
              <a:rPr lang="es-MX" b="1" dirty="0">
                <a:solidFill>
                  <a:srgbClr val="FF0000"/>
                </a:solidFill>
              </a:rPr>
              <a:t>R: 6</a:t>
            </a:r>
            <a:endParaRPr lang="es-MX" b="1" u="sng" dirty="0">
              <a:solidFill>
                <a:srgbClr val="FF0000"/>
              </a:solidFill>
            </a:endParaRPr>
          </a:p>
          <a:p>
            <a:pPr lvl="1" algn="just"/>
            <a:r>
              <a:rPr lang="es-MX" b="1" dirty="0"/>
              <a:t>Exactamente adelante por $ 2.00         </a:t>
            </a:r>
            <a:r>
              <a:rPr lang="es-MX" b="1" dirty="0">
                <a:solidFill>
                  <a:srgbClr val="FF0000"/>
                </a:solidFill>
              </a:rPr>
              <a:t>R: 4</a:t>
            </a:r>
          </a:p>
        </p:txBody>
      </p:sp>
      <p:sp>
        <p:nvSpPr>
          <p:cNvPr id="5" name="4 Marcador de número de diapositiva"/>
          <p:cNvSpPr>
            <a:spLocks noGrp="1"/>
          </p:cNvSpPr>
          <p:nvPr>
            <p:ph type="sldNum" sz="quarter" idx="12"/>
          </p:nvPr>
        </p:nvSpPr>
        <p:spPr/>
        <p:txBody>
          <a:bodyPr/>
          <a:lstStyle/>
          <a:p>
            <a:fld id="{17E28E9E-9F5B-48B9-98A3-1025AA124BC1}" type="slidenum">
              <a:rPr lang="es-MX" smtClean="0"/>
              <a:t>2</a:t>
            </a:fld>
            <a:endParaRPr lang="es-MX"/>
          </a:p>
        </p:txBody>
      </p:sp>
    </p:spTree>
    <p:extLst>
      <p:ext uri="{BB962C8B-B14F-4D97-AF65-F5344CB8AC3E}">
        <p14:creationId xmlns:p14="http://schemas.microsoft.com/office/powerpoint/2010/main" val="340126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0" name="Conector recto 189"/>
          <p:cNvCxnSpPr>
            <a:stCxn id="178" idx="1"/>
            <a:endCxn id="173" idx="5"/>
          </p:cNvCxnSpPr>
          <p:nvPr/>
        </p:nvCxnSpPr>
        <p:spPr>
          <a:xfrm flipH="1" flipV="1">
            <a:off x="3742616" y="3682659"/>
            <a:ext cx="869088" cy="325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Conector recto 82"/>
          <p:cNvCxnSpPr>
            <a:stCxn id="23" idx="6"/>
            <a:endCxn id="74" idx="7"/>
          </p:cNvCxnSpPr>
          <p:nvPr/>
        </p:nvCxnSpPr>
        <p:spPr>
          <a:xfrm flipV="1">
            <a:off x="3848549" y="2664809"/>
            <a:ext cx="799666" cy="110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p:cNvCxnSpPr>
            <a:endCxn id="20" idx="2"/>
          </p:cNvCxnSpPr>
          <p:nvPr/>
        </p:nvCxnSpPr>
        <p:spPr>
          <a:xfrm flipV="1">
            <a:off x="3715852" y="221438"/>
            <a:ext cx="790849" cy="312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a:off x="3664420" y="576692"/>
            <a:ext cx="845902" cy="14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cto 40"/>
          <p:cNvCxnSpPr>
            <a:stCxn id="19" idx="7"/>
            <a:endCxn id="22" idx="7"/>
          </p:cNvCxnSpPr>
          <p:nvPr/>
        </p:nvCxnSpPr>
        <p:spPr>
          <a:xfrm flipV="1">
            <a:off x="3784430" y="985510"/>
            <a:ext cx="864693" cy="332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p:cNvCxnSpPr>
            <a:stCxn id="21" idx="6"/>
            <a:endCxn id="19" idx="5"/>
          </p:cNvCxnSpPr>
          <p:nvPr/>
        </p:nvCxnSpPr>
        <p:spPr>
          <a:xfrm flipH="1" flipV="1">
            <a:off x="3784430" y="1447186"/>
            <a:ext cx="882288" cy="145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ector recto 55"/>
          <p:cNvCxnSpPr>
            <a:stCxn id="25" idx="6"/>
            <a:endCxn id="26" idx="5"/>
          </p:cNvCxnSpPr>
          <p:nvPr/>
        </p:nvCxnSpPr>
        <p:spPr>
          <a:xfrm flipH="1" flipV="1">
            <a:off x="3803546" y="2175988"/>
            <a:ext cx="864642" cy="19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p:cNvCxnSpPr>
            <a:stCxn id="26" idx="7"/>
            <a:endCxn id="24" idx="2"/>
          </p:cNvCxnSpPr>
          <p:nvPr/>
        </p:nvCxnSpPr>
        <p:spPr>
          <a:xfrm flipV="1">
            <a:off x="3803546" y="1861337"/>
            <a:ext cx="655892" cy="185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cto 49"/>
          <p:cNvCxnSpPr>
            <a:endCxn id="17" idx="6"/>
          </p:cNvCxnSpPr>
          <p:nvPr/>
        </p:nvCxnSpPr>
        <p:spPr>
          <a:xfrm>
            <a:off x="1102867" y="2334212"/>
            <a:ext cx="1780156" cy="167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flipV="1">
            <a:off x="589862" y="2328585"/>
            <a:ext cx="484033" cy="1104607"/>
          </a:xfrm>
          <a:prstGeom prst="line">
            <a:avLst/>
          </a:prstGeom>
        </p:spPr>
        <p:style>
          <a:lnRef idx="1">
            <a:schemeClr val="accent1"/>
          </a:lnRef>
          <a:fillRef idx="0">
            <a:schemeClr val="accent1"/>
          </a:fillRef>
          <a:effectRef idx="0">
            <a:schemeClr val="accent1"/>
          </a:effectRef>
          <a:fontRef idx="minor">
            <a:schemeClr val="tx1"/>
          </a:fontRef>
        </p:style>
      </p:cxnSp>
      <p:sp>
        <p:nvSpPr>
          <p:cNvPr id="4" name="Elipse 3"/>
          <p:cNvSpPr/>
          <p:nvPr/>
        </p:nvSpPr>
        <p:spPr>
          <a:xfrm>
            <a:off x="467544" y="3356992"/>
            <a:ext cx="183231" cy="1832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4" name="Elipse 13"/>
          <p:cNvSpPr/>
          <p:nvPr/>
        </p:nvSpPr>
        <p:spPr>
          <a:xfrm>
            <a:off x="1016359" y="2225551"/>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1" name="Conector recto 30"/>
          <p:cNvCxnSpPr>
            <a:stCxn id="14" idx="7"/>
            <a:endCxn id="16" idx="2"/>
          </p:cNvCxnSpPr>
          <p:nvPr/>
        </p:nvCxnSpPr>
        <p:spPr>
          <a:xfrm flipV="1">
            <a:off x="1172756" y="1244958"/>
            <a:ext cx="1550360" cy="1007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ector recto 81"/>
          <p:cNvCxnSpPr>
            <a:stCxn id="17" idx="1"/>
            <a:endCxn id="23" idx="5"/>
          </p:cNvCxnSpPr>
          <p:nvPr/>
        </p:nvCxnSpPr>
        <p:spPr>
          <a:xfrm>
            <a:off x="2726626" y="2436471"/>
            <a:ext cx="1095089" cy="403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a:stCxn id="16" idx="7"/>
            <a:endCxn id="18" idx="3"/>
          </p:cNvCxnSpPr>
          <p:nvPr/>
        </p:nvCxnSpPr>
        <p:spPr>
          <a:xfrm flipV="1">
            <a:off x="2879513" y="618253"/>
            <a:ext cx="729689" cy="561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a:stCxn id="16" idx="5"/>
            <a:endCxn id="19" idx="5"/>
          </p:cNvCxnSpPr>
          <p:nvPr/>
        </p:nvCxnSpPr>
        <p:spPr>
          <a:xfrm>
            <a:off x="2879513" y="1309739"/>
            <a:ext cx="904917" cy="137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57"/>
          <p:cNvCxnSpPr>
            <a:stCxn id="17" idx="6"/>
            <a:endCxn id="26" idx="6"/>
          </p:cNvCxnSpPr>
          <p:nvPr/>
        </p:nvCxnSpPr>
        <p:spPr>
          <a:xfrm flipV="1">
            <a:off x="2883023" y="2111207"/>
            <a:ext cx="947357" cy="390046"/>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ipse 15"/>
          <p:cNvSpPr/>
          <p:nvPr/>
        </p:nvSpPr>
        <p:spPr>
          <a:xfrm>
            <a:off x="2723116" y="1153342"/>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p:cNvSpPr/>
          <p:nvPr/>
        </p:nvSpPr>
        <p:spPr>
          <a:xfrm>
            <a:off x="2699792" y="2409637"/>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p:cNvSpPr/>
          <p:nvPr/>
        </p:nvSpPr>
        <p:spPr>
          <a:xfrm>
            <a:off x="3582368" y="461856"/>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Elipse 18"/>
          <p:cNvSpPr/>
          <p:nvPr/>
        </p:nvSpPr>
        <p:spPr>
          <a:xfrm>
            <a:off x="3628033" y="1290789"/>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p:cNvSpPr/>
          <p:nvPr/>
        </p:nvSpPr>
        <p:spPr>
          <a:xfrm>
            <a:off x="3665318" y="2683612"/>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p:cNvSpPr/>
          <p:nvPr/>
        </p:nvSpPr>
        <p:spPr>
          <a:xfrm>
            <a:off x="3647149" y="2019591"/>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4" name="Conector recto 83"/>
          <p:cNvCxnSpPr>
            <a:stCxn id="23" idx="4"/>
          </p:cNvCxnSpPr>
          <p:nvPr/>
        </p:nvCxnSpPr>
        <p:spPr>
          <a:xfrm>
            <a:off x="3756934" y="2866843"/>
            <a:ext cx="825502" cy="478249"/>
          </a:xfrm>
          <a:prstGeom prst="line">
            <a:avLst/>
          </a:prstGeom>
        </p:spPr>
        <p:style>
          <a:lnRef idx="1">
            <a:schemeClr val="accent1"/>
          </a:lnRef>
          <a:fillRef idx="0">
            <a:schemeClr val="accent1"/>
          </a:fillRef>
          <a:effectRef idx="0">
            <a:schemeClr val="accent1"/>
          </a:effectRef>
          <a:fontRef idx="minor">
            <a:schemeClr val="tx1"/>
          </a:fontRef>
        </p:style>
      </p:cxnSp>
      <p:sp>
        <p:nvSpPr>
          <p:cNvPr id="15" name="Elipse 14"/>
          <p:cNvSpPr/>
          <p:nvPr/>
        </p:nvSpPr>
        <p:spPr>
          <a:xfrm>
            <a:off x="4501651" y="655673"/>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p:cNvSpPr/>
          <p:nvPr/>
        </p:nvSpPr>
        <p:spPr>
          <a:xfrm>
            <a:off x="4506701" y="129822"/>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p:cNvSpPr/>
          <p:nvPr/>
        </p:nvSpPr>
        <p:spPr>
          <a:xfrm>
            <a:off x="4483487" y="1501097"/>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p:cNvSpPr/>
          <p:nvPr/>
        </p:nvSpPr>
        <p:spPr>
          <a:xfrm>
            <a:off x="4492726" y="958676"/>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Elipse 23"/>
          <p:cNvSpPr/>
          <p:nvPr/>
        </p:nvSpPr>
        <p:spPr>
          <a:xfrm>
            <a:off x="4459438" y="1762909"/>
            <a:ext cx="212201" cy="1968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p:cNvSpPr/>
          <p:nvPr/>
        </p:nvSpPr>
        <p:spPr>
          <a:xfrm>
            <a:off x="4484957" y="2275473"/>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Elipse 72"/>
          <p:cNvSpPr/>
          <p:nvPr/>
        </p:nvSpPr>
        <p:spPr>
          <a:xfrm>
            <a:off x="4483488" y="3173761"/>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Elipse 73"/>
          <p:cNvSpPr/>
          <p:nvPr/>
        </p:nvSpPr>
        <p:spPr>
          <a:xfrm>
            <a:off x="4491818" y="2637975"/>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6" name="Conector recto 155"/>
          <p:cNvCxnSpPr>
            <a:stCxn id="175" idx="6"/>
            <a:endCxn id="185" idx="7"/>
          </p:cNvCxnSpPr>
          <p:nvPr/>
        </p:nvCxnSpPr>
        <p:spPr>
          <a:xfrm flipV="1">
            <a:off x="3931768" y="5990819"/>
            <a:ext cx="799666" cy="110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Conector recto 156"/>
          <p:cNvCxnSpPr>
            <a:stCxn id="173" idx="5"/>
            <a:endCxn id="179" idx="2"/>
          </p:cNvCxnSpPr>
          <p:nvPr/>
        </p:nvCxnSpPr>
        <p:spPr>
          <a:xfrm flipV="1">
            <a:off x="3742616" y="3547448"/>
            <a:ext cx="847304" cy="13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Conector recto 158"/>
          <p:cNvCxnSpPr>
            <a:stCxn id="174" idx="7"/>
            <a:endCxn id="181" idx="7"/>
          </p:cNvCxnSpPr>
          <p:nvPr/>
        </p:nvCxnSpPr>
        <p:spPr>
          <a:xfrm flipV="1">
            <a:off x="3830504" y="4311520"/>
            <a:ext cx="901838" cy="159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Conector recto 159"/>
          <p:cNvCxnSpPr>
            <a:stCxn id="180" idx="6"/>
            <a:endCxn id="174" idx="5"/>
          </p:cNvCxnSpPr>
          <p:nvPr/>
        </p:nvCxnSpPr>
        <p:spPr>
          <a:xfrm flipH="1" flipV="1">
            <a:off x="3830504" y="4600352"/>
            <a:ext cx="919433" cy="318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Conector recto 160"/>
          <p:cNvCxnSpPr>
            <a:stCxn id="183" idx="6"/>
            <a:endCxn id="176" idx="5"/>
          </p:cNvCxnSpPr>
          <p:nvPr/>
        </p:nvCxnSpPr>
        <p:spPr>
          <a:xfrm flipH="1" flipV="1">
            <a:off x="3886765" y="5501998"/>
            <a:ext cx="864642" cy="191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Conector recto 161"/>
          <p:cNvCxnSpPr>
            <a:stCxn id="176" idx="7"/>
            <a:endCxn id="182" idx="2"/>
          </p:cNvCxnSpPr>
          <p:nvPr/>
        </p:nvCxnSpPr>
        <p:spPr>
          <a:xfrm flipV="1">
            <a:off x="3886765" y="5187347"/>
            <a:ext cx="655892" cy="185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Conector recto 162"/>
          <p:cNvCxnSpPr>
            <a:stCxn id="165" idx="1"/>
            <a:endCxn id="172" idx="6"/>
          </p:cNvCxnSpPr>
          <p:nvPr/>
        </p:nvCxnSpPr>
        <p:spPr>
          <a:xfrm>
            <a:off x="1199590" y="4246738"/>
            <a:ext cx="1766652" cy="158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Conector recto 163"/>
          <p:cNvCxnSpPr>
            <a:stCxn id="4" idx="5"/>
            <a:endCxn id="165" idx="0"/>
          </p:cNvCxnSpPr>
          <p:nvPr/>
        </p:nvCxnSpPr>
        <p:spPr>
          <a:xfrm>
            <a:off x="623941" y="3513389"/>
            <a:ext cx="640431" cy="706515"/>
          </a:xfrm>
          <a:prstGeom prst="line">
            <a:avLst/>
          </a:prstGeom>
        </p:spPr>
        <p:style>
          <a:lnRef idx="1">
            <a:schemeClr val="accent1"/>
          </a:lnRef>
          <a:fillRef idx="0">
            <a:schemeClr val="accent1"/>
          </a:fillRef>
          <a:effectRef idx="0">
            <a:schemeClr val="accent1"/>
          </a:effectRef>
          <a:fontRef idx="minor">
            <a:schemeClr val="tx1"/>
          </a:fontRef>
        </p:style>
      </p:cxnSp>
      <p:sp>
        <p:nvSpPr>
          <p:cNvPr id="165" name="Elipse 164"/>
          <p:cNvSpPr/>
          <p:nvPr/>
        </p:nvSpPr>
        <p:spPr>
          <a:xfrm>
            <a:off x="1172756" y="4219904"/>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6" name="Conector recto 165"/>
          <p:cNvCxnSpPr>
            <a:stCxn id="165" idx="7"/>
            <a:endCxn id="171" idx="2"/>
          </p:cNvCxnSpPr>
          <p:nvPr/>
        </p:nvCxnSpPr>
        <p:spPr>
          <a:xfrm flipV="1">
            <a:off x="1329153" y="3990162"/>
            <a:ext cx="1356922" cy="256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Conector recto 166"/>
          <p:cNvCxnSpPr>
            <a:stCxn id="172" idx="1"/>
            <a:endCxn id="175" idx="5"/>
          </p:cNvCxnSpPr>
          <p:nvPr/>
        </p:nvCxnSpPr>
        <p:spPr>
          <a:xfrm>
            <a:off x="2809845" y="5762481"/>
            <a:ext cx="1095089" cy="403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ector recto 167"/>
          <p:cNvCxnSpPr>
            <a:stCxn id="171" idx="7"/>
            <a:endCxn id="173" idx="3"/>
          </p:cNvCxnSpPr>
          <p:nvPr/>
        </p:nvCxnSpPr>
        <p:spPr>
          <a:xfrm flipV="1">
            <a:off x="2842472" y="3682659"/>
            <a:ext cx="770581" cy="24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Conector recto 168"/>
          <p:cNvCxnSpPr>
            <a:stCxn id="171" idx="5"/>
            <a:endCxn id="174" idx="5"/>
          </p:cNvCxnSpPr>
          <p:nvPr/>
        </p:nvCxnSpPr>
        <p:spPr>
          <a:xfrm>
            <a:off x="2842472" y="4054943"/>
            <a:ext cx="988032" cy="545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Conector recto 169"/>
          <p:cNvCxnSpPr>
            <a:stCxn id="172" idx="6"/>
            <a:endCxn id="176" idx="6"/>
          </p:cNvCxnSpPr>
          <p:nvPr/>
        </p:nvCxnSpPr>
        <p:spPr>
          <a:xfrm flipV="1">
            <a:off x="2966242" y="5437217"/>
            <a:ext cx="947357" cy="390046"/>
          </a:xfrm>
          <a:prstGeom prst="line">
            <a:avLst/>
          </a:prstGeom>
        </p:spPr>
        <p:style>
          <a:lnRef idx="1">
            <a:schemeClr val="accent1"/>
          </a:lnRef>
          <a:fillRef idx="0">
            <a:schemeClr val="accent1"/>
          </a:fillRef>
          <a:effectRef idx="0">
            <a:schemeClr val="accent1"/>
          </a:effectRef>
          <a:fontRef idx="minor">
            <a:schemeClr val="tx1"/>
          </a:fontRef>
        </p:style>
      </p:cxnSp>
      <p:sp>
        <p:nvSpPr>
          <p:cNvPr id="171" name="Elipse 170"/>
          <p:cNvSpPr/>
          <p:nvPr/>
        </p:nvSpPr>
        <p:spPr>
          <a:xfrm>
            <a:off x="2686075" y="3898546"/>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Elipse 171"/>
          <p:cNvSpPr/>
          <p:nvPr/>
        </p:nvSpPr>
        <p:spPr>
          <a:xfrm>
            <a:off x="2783011" y="5735647"/>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Elipse 172"/>
          <p:cNvSpPr/>
          <p:nvPr/>
        </p:nvSpPr>
        <p:spPr>
          <a:xfrm>
            <a:off x="3586219" y="3526262"/>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Elipse 173"/>
          <p:cNvSpPr/>
          <p:nvPr/>
        </p:nvSpPr>
        <p:spPr>
          <a:xfrm>
            <a:off x="3674107" y="4443955"/>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5" name="Elipse 174"/>
          <p:cNvSpPr/>
          <p:nvPr/>
        </p:nvSpPr>
        <p:spPr>
          <a:xfrm>
            <a:off x="3748537" y="6009622"/>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6" name="Elipse 175"/>
          <p:cNvSpPr/>
          <p:nvPr/>
        </p:nvSpPr>
        <p:spPr>
          <a:xfrm>
            <a:off x="3730368" y="5345601"/>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7" name="Conector recto 176"/>
          <p:cNvCxnSpPr>
            <a:stCxn id="175" idx="4"/>
          </p:cNvCxnSpPr>
          <p:nvPr/>
        </p:nvCxnSpPr>
        <p:spPr>
          <a:xfrm>
            <a:off x="3840153" y="6192853"/>
            <a:ext cx="825502" cy="478249"/>
          </a:xfrm>
          <a:prstGeom prst="line">
            <a:avLst/>
          </a:prstGeom>
        </p:spPr>
        <p:style>
          <a:lnRef idx="1">
            <a:schemeClr val="accent1"/>
          </a:lnRef>
          <a:fillRef idx="0">
            <a:schemeClr val="accent1"/>
          </a:fillRef>
          <a:effectRef idx="0">
            <a:schemeClr val="accent1"/>
          </a:effectRef>
          <a:fontRef idx="minor">
            <a:schemeClr val="tx1"/>
          </a:fontRef>
        </p:style>
      </p:cxnSp>
      <p:sp>
        <p:nvSpPr>
          <p:cNvPr id="178" name="Elipse 177"/>
          <p:cNvSpPr/>
          <p:nvPr/>
        </p:nvSpPr>
        <p:spPr>
          <a:xfrm>
            <a:off x="4584870" y="3981683"/>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9" name="Elipse 178"/>
          <p:cNvSpPr/>
          <p:nvPr/>
        </p:nvSpPr>
        <p:spPr>
          <a:xfrm>
            <a:off x="4589920" y="3455832"/>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Elipse 179"/>
          <p:cNvSpPr/>
          <p:nvPr/>
        </p:nvSpPr>
        <p:spPr>
          <a:xfrm>
            <a:off x="4566706" y="4827107"/>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1" name="Elipse 180"/>
          <p:cNvSpPr/>
          <p:nvPr/>
        </p:nvSpPr>
        <p:spPr>
          <a:xfrm>
            <a:off x="4575945" y="4284686"/>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2" name="Elipse 181"/>
          <p:cNvSpPr/>
          <p:nvPr/>
        </p:nvSpPr>
        <p:spPr>
          <a:xfrm>
            <a:off x="4542657" y="5088919"/>
            <a:ext cx="212201" cy="1968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3" name="Elipse 182"/>
          <p:cNvSpPr/>
          <p:nvPr/>
        </p:nvSpPr>
        <p:spPr>
          <a:xfrm>
            <a:off x="4568176" y="5601483"/>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4" name="Elipse 183"/>
          <p:cNvSpPr/>
          <p:nvPr/>
        </p:nvSpPr>
        <p:spPr>
          <a:xfrm>
            <a:off x="4566707" y="6499771"/>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5" name="Elipse 184"/>
          <p:cNvSpPr/>
          <p:nvPr/>
        </p:nvSpPr>
        <p:spPr>
          <a:xfrm>
            <a:off x="4575037" y="5963985"/>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6" name="CuadroTexto 205"/>
          <p:cNvSpPr txBox="1"/>
          <p:nvPr/>
        </p:nvSpPr>
        <p:spPr>
          <a:xfrm>
            <a:off x="6228184" y="838904"/>
            <a:ext cx="1531188" cy="923330"/>
          </a:xfrm>
          <a:prstGeom prst="rect">
            <a:avLst/>
          </a:prstGeom>
          <a:noFill/>
        </p:spPr>
        <p:txBody>
          <a:bodyPr wrap="none" rtlCol="0">
            <a:spAutoFit/>
          </a:bodyPr>
          <a:lstStyle/>
          <a:p>
            <a:r>
              <a:rPr lang="es-MX" dirty="0"/>
              <a:t>Donde </a:t>
            </a:r>
          </a:p>
          <a:p>
            <a:r>
              <a:rPr lang="es-MX" dirty="0"/>
              <a:t>      es ganar </a:t>
            </a:r>
          </a:p>
          <a:p>
            <a:r>
              <a:rPr lang="es-MX" dirty="0"/>
              <a:t>      es perder</a:t>
            </a:r>
          </a:p>
        </p:txBody>
      </p:sp>
      <p:sp>
        <p:nvSpPr>
          <p:cNvPr id="207" name="Elipse 206"/>
          <p:cNvSpPr/>
          <p:nvPr/>
        </p:nvSpPr>
        <p:spPr>
          <a:xfrm>
            <a:off x="6372200" y="1180176"/>
            <a:ext cx="216024" cy="19828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p>
          <a:p>
            <a:pPr algn="ctr"/>
            <a:endParaRPr lang="es-MX" dirty="0"/>
          </a:p>
        </p:txBody>
      </p:sp>
      <p:sp>
        <p:nvSpPr>
          <p:cNvPr id="208" name="Elipse 207"/>
          <p:cNvSpPr/>
          <p:nvPr/>
        </p:nvSpPr>
        <p:spPr>
          <a:xfrm>
            <a:off x="6372200" y="1474020"/>
            <a:ext cx="216024" cy="1982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481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268760"/>
            <a:ext cx="7920880" cy="4824536"/>
          </a:xfrm>
        </p:spPr>
        <p:txBody>
          <a:bodyPr>
            <a:normAutofit/>
          </a:bodyPr>
          <a:lstStyle/>
          <a:p>
            <a:pPr algn="just"/>
            <a:r>
              <a:rPr lang="es-MX" b="1" dirty="0"/>
              <a:t>Hay cuatro rutas A,B,C y D entre la casa de una persona y el lugar donde trabaja, pero la ruta B es de un solo sentido, de modo que no puede tomarla cuando va a su trabajo, y la ruta C es de un solo sentido, de modo que no puede tomarla cuando va rumbo a su casa.</a:t>
            </a:r>
          </a:p>
          <a:p>
            <a:pPr lvl="1" algn="just"/>
            <a:r>
              <a:rPr lang="es-MX" b="1" dirty="0"/>
              <a:t>Trace un diagrama de árbol que muestre las diversas maneras (cuáles son) en que la persona puede ir y venir del trabajo. ¿Cuántas son?</a:t>
            </a:r>
          </a:p>
          <a:p>
            <a:pPr marL="320040" lvl="1" indent="0" algn="just">
              <a:buNone/>
            </a:pPr>
            <a:r>
              <a:rPr lang="es-MX" b="1" dirty="0"/>
              <a:t> </a:t>
            </a:r>
            <a:r>
              <a:rPr lang="es-MX" b="1" dirty="0">
                <a:solidFill>
                  <a:srgbClr val="FF0000"/>
                </a:solidFill>
              </a:rPr>
              <a:t>R:</a:t>
            </a:r>
            <a:r>
              <a:rPr lang="es-MX" b="1" u="sng" dirty="0">
                <a:solidFill>
                  <a:srgbClr val="FF0000"/>
                </a:solidFill>
              </a:rPr>
              <a:t>9</a:t>
            </a:r>
          </a:p>
          <a:p>
            <a:pPr lvl="1" algn="just"/>
            <a:r>
              <a:rPr lang="es-MX" b="1" dirty="0"/>
              <a:t>Trace un diagrama de árbol que muestre las diversas maneras (cuales son) en que puede ir y venir del trabajo, sin tomar la misma ruta en ambos sentidos. ¿Cuántas son?</a:t>
            </a:r>
          </a:p>
          <a:p>
            <a:pPr marL="320040" lvl="1" indent="0" algn="just">
              <a:buNone/>
            </a:pPr>
            <a:r>
              <a:rPr lang="es-MX" b="1" dirty="0">
                <a:solidFill>
                  <a:srgbClr val="FF0000"/>
                </a:solidFill>
              </a:rPr>
              <a:t>R:</a:t>
            </a:r>
            <a:r>
              <a:rPr lang="es-MX" b="1" u="sng" dirty="0">
                <a:solidFill>
                  <a:srgbClr val="FF0000"/>
                </a:solidFill>
              </a:rPr>
              <a:t>7</a:t>
            </a:r>
          </a:p>
          <a:p>
            <a:pPr lvl="1" algn="just"/>
            <a:endParaRPr lang="es-MX" b="1" dirty="0"/>
          </a:p>
        </p:txBody>
      </p:sp>
      <p:sp>
        <p:nvSpPr>
          <p:cNvPr id="4" name="3 Marcador de número de diapositiva"/>
          <p:cNvSpPr>
            <a:spLocks noGrp="1"/>
          </p:cNvSpPr>
          <p:nvPr>
            <p:ph type="sldNum" sz="quarter" idx="12"/>
          </p:nvPr>
        </p:nvSpPr>
        <p:spPr/>
        <p:txBody>
          <a:bodyPr/>
          <a:lstStyle/>
          <a:p>
            <a:fld id="{17E28E9E-9F5B-48B9-98A3-1025AA124BC1}" type="slidenum">
              <a:rPr lang="es-MX" smtClean="0"/>
              <a:t>4</a:t>
            </a:fld>
            <a:endParaRPr lang="es-MX"/>
          </a:p>
        </p:txBody>
      </p:sp>
    </p:spTree>
    <p:extLst>
      <p:ext uri="{BB962C8B-B14F-4D97-AF65-F5344CB8AC3E}">
        <p14:creationId xmlns:p14="http://schemas.microsoft.com/office/powerpoint/2010/main" val="59909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Conector recto 81"/>
          <p:cNvCxnSpPr>
            <a:stCxn id="84" idx="1"/>
            <a:endCxn id="53" idx="6"/>
          </p:cNvCxnSpPr>
          <p:nvPr/>
        </p:nvCxnSpPr>
        <p:spPr>
          <a:xfrm flipH="1" flipV="1">
            <a:off x="650775" y="3448608"/>
            <a:ext cx="2872026" cy="23064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flipV="1">
            <a:off x="621124" y="1518692"/>
            <a:ext cx="2920653" cy="1929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cto 66"/>
          <p:cNvCxnSpPr/>
          <p:nvPr/>
        </p:nvCxnSpPr>
        <p:spPr>
          <a:xfrm>
            <a:off x="637914" y="3473291"/>
            <a:ext cx="2651915" cy="268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Elipse 52"/>
          <p:cNvSpPr/>
          <p:nvPr/>
        </p:nvSpPr>
        <p:spPr>
          <a:xfrm>
            <a:off x="467544" y="3356992"/>
            <a:ext cx="183231" cy="18323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84" name="Elipse 83"/>
          <p:cNvSpPr/>
          <p:nvPr/>
        </p:nvSpPr>
        <p:spPr>
          <a:xfrm>
            <a:off x="3495967" y="5728212"/>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85" name="Elipse 84"/>
          <p:cNvSpPr/>
          <p:nvPr/>
        </p:nvSpPr>
        <p:spPr>
          <a:xfrm>
            <a:off x="3236228" y="3395092"/>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86" name="Elipse 85"/>
          <p:cNvSpPr/>
          <p:nvPr/>
        </p:nvSpPr>
        <p:spPr>
          <a:xfrm>
            <a:off x="3450161" y="1417735"/>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cxnSp>
        <p:nvCxnSpPr>
          <p:cNvPr id="89" name="Conector recto 88"/>
          <p:cNvCxnSpPr/>
          <p:nvPr/>
        </p:nvCxnSpPr>
        <p:spPr>
          <a:xfrm flipV="1">
            <a:off x="3623173" y="690774"/>
            <a:ext cx="1020835" cy="7980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Conector recto 89"/>
          <p:cNvCxnSpPr>
            <a:stCxn id="86" idx="6"/>
          </p:cNvCxnSpPr>
          <p:nvPr/>
        </p:nvCxnSpPr>
        <p:spPr>
          <a:xfrm flipV="1">
            <a:off x="3633392" y="1488783"/>
            <a:ext cx="1010616" cy="2056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Conector recto 90"/>
          <p:cNvCxnSpPr>
            <a:stCxn id="86" idx="6"/>
          </p:cNvCxnSpPr>
          <p:nvPr/>
        </p:nvCxnSpPr>
        <p:spPr>
          <a:xfrm>
            <a:off x="3633392" y="1509351"/>
            <a:ext cx="1020835" cy="77744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5" name="Elipse 114"/>
          <p:cNvSpPr/>
          <p:nvPr/>
        </p:nvSpPr>
        <p:spPr>
          <a:xfrm>
            <a:off x="4602154" y="2197779"/>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16" name="Elipse 115"/>
          <p:cNvSpPr/>
          <p:nvPr/>
        </p:nvSpPr>
        <p:spPr>
          <a:xfrm>
            <a:off x="4620885" y="1407725"/>
            <a:ext cx="183231" cy="1832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17" name="Elipse 116"/>
          <p:cNvSpPr/>
          <p:nvPr/>
        </p:nvSpPr>
        <p:spPr>
          <a:xfrm>
            <a:off x="4552392" y="596556"/>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cxnSp>
        <p:nvCxnSpPr>
          <p:cNvPr id="120" name="Conector recto 119"/>
          <p:cNvCxnSpPr/>
          <p:nvPr/>
        </p:nvCxnSpPr>
        <p:spPr>
          <a:xfrm flipV="1">
            <a:off x="3672482" y="5021818"/>
            <a:ext cx="1020835" cy="798009"/>
          </a:xfrm>
          <a:prstGeom prst="line">
            <a:avLst/>
          </a:prstGeom>
          <a:solidFill>
            <a:schemeClr val="bg1"/>
          </a:solidFill>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1" name="Conector recto 120"/>
          <p:cNvCxnSpPr/>
          <p:nvPr/>
        </p:nvCxnSpPr>
        <p:spPr>
          <a:xfrm flipV="1">
            <a:off x="3682701" y="5819827"/>
            <a:ext cx="1010616" cy="20568"/>
          </a:xfrm>
          <a:prstGeom prst="line">
            <a:avLst/>
          </a:prstGeom>
          <a:solidFill>
            <a:schemeClr val="bg1"/>
          </a:solidFill>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2" name="Conector recto 121"/>
          <p:cNvCxnSpPr/>
          <p:nvPr/>
        </p:nvCxnSpPr>
        <p:spPr>
          <a:xfrm>
            <a:off x="3682701" y="5840395"/>
            <a:ext cx="1020835" cy="777441"/>
          </a:xfrm>
          <a:prstGeom prst="line">
            <a:avLst/>
          </a:prstGeom>
          <a:solidFill>
            <a:schemeClr val="bg1"/>
          </a:solidFill>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23" name="Elipse 122"/>
          <p:cNvSpPr/>
          <p:nvPr/>
        </p:nvSpPr>
        <p:spPr>
          <a:xfrm>
            <a:off x="4651463" y="6528823"/>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24" name="Elipse 123"/>
          <p:cNvSpPr/>
          <p:nvPr/>
        </p:nvSpPr>
        <p:spPr>
          <a:xfrm>
            <a:off x="4670194" y="5738769"/>
            <a:ext cx="183231" cy="1832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25" name="Elipse 124"/>
          <p:cNvSpPr/>
          <p:nvPr/>
        </p:nvSpPr>
        <p:spPr>
          <a:xfrm>
            <a:off x="4601701" y="4927600"/>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cxnSp>
        <p:nvCxnSpPr>
          <p:cNvPr id="142" name="Conector recto 141"/>
          <p:cNvCxnSpPr/>
          <p:nvPr/>
        </p:nvCxnSpPr>
        <p:spPr>
          <a:xfrm flipV="1">
            <a:off x="3414349" y="2676061"/>
            <a:ext cx="1020835" cy="7980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3" name="Conector recto 142"/>
          <p:cNvCxnSpPr/>
          <p:nvPr/>
        </p:nvCxnSpPr>
        <p:spPr>
          <a:xfrm flipV="1">
            <a:off x="3424568" y="3474070"/>
            <a:ext cx="1010616" cy="2056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4" name="Conector recto 143"/>
          <p:cNvCxnSpPr/>
          <p:nvPr/>
        </p:nvCxnSpPr>
        <p:spPr>
          <a:xfrm>
            <a:off x="3424568" y="3494638"/>
            <a:ext cx="1020835" cy="77744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45" name="Elipse 144"/>
          <p:cNvSpPr/>
          <p:nvPr/>
        </p:nvSpPr>
        <p:spPr>
          <a:xfrm>
            <a:off x="4393330" y="4183066"/>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46" name="Elipse 145"/>
          <p:cNvSpPr/>
          <p:nvPr/>
        </p:nvSpPr>
        <p:spPr>
          <a:xfrm>
            <a:off x="4412061" y="3393012"/>
            <a:ext cx="183231" cy="18323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47" name="Elipse 146"/>
          <p:cNvSpPr/>
          <p:nvPr/>
        </p:nvSpPr>
        <p:spPr>
          <a:xfrm>
            <a:off x="4343568" y="2581843"/>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48" name="Elipse 147"/>
          <p:cNvSpPr/>
          <p:nvPr/>
        </p:nvSpPr>
        <p:spPr>
          <a:xfrm>
            <a:off x="6012160" y="2490227"/>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49" name="Elipse 148"/>
          <p:cNvSpPr/>
          <p:nvPr/>
        </p:nvSpPr>
        <p:spPr>
          <a:xfrm>
            <a:off x="6012160" y="1998915"/>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51" name="CuadroTexto 150"/>
          <p:cNvSpPr txBox="1"/>
          <p:nvPr/>
        </p:nvSpPr>
        <p:spPr>
          <a:xfrm>
            <a:off x="6207313" y="2381010"/>
            <a:ext cx="1760985" cy="369332"/>
          </a:xfrm>
          <a:prstGeom prst="rect">
            <a:avLst/>
          </a:prstGeom>
          <a:noFill/>
        </p:spPr>
        <p:txBody>
          <a:bodyPr wrap="square" rtlCol="0">
            <a:spAutoFit/>
          </a:bodyPr>
          <a:lstStyle/>
          <a:p>
            <a:r>
              <a:rPr lang="es-MX" dirty="0"/>
              <a:t>RUTA  (D)</a:t>
            </a:r>
          </a:p>
        </p:txBody>
      </p:sp>
      <p:sp>
        <p:nvSpPr>
          <p:cNvPr id="152" name="CuadroTexto 151"/>
          <p:cNvSpPr txBox="1"/>
          <p:nvPr/>
        </p:nvSpPr>
        <p:spPr>
          <a:xfrm>
            <a:off x="6195391" y="1917460"/>
            <a:ext cx="1760985" cy="369332"/>
          </a:xfrm>
          <a:prstGeom prst="rect">
            <a:avLst/>
          </a:prstGeom>
          <a:noFill/>
        </p:spPr>
        <p:txBody>
          <a:bodyPr wrap="square" rtlCol="0">
            <a:spAutoFit/>
          </a:bodyPr>
          <a:lstStyle/>
          <a:p>
            <a:r>
              <a:rPr lang="es-MX" dirty="0"/>
              <a:t>RUTA  (C)</a:t>
            </a:r>
          </a:p>
        </p:txBody>
      </p:sp>
      <p:grpSp>
        <p:nvGrpSpPr>
          <p:cNvPr id="154" name="Grupo 153"/>
          <p:cNvGrpSpPr/>
          <p:nvPr/>
        </p:nvGrpSpPr>
        <p:grpSpPr>
          <a:xfrm>
            <a:off x="6012160" y="1038393"/>
            <a:ext cx="1944215" cy="369332"/>
            <a:chOff x="6012160" y="1407725"/>
            <a:chExt cx="1944215" cy="369332"/>
          </a:xfrm>
        </p:grpSpPr>
        <p:sp>
          <p:nvSpPr>
            <p:cNvPr id="150" name="Elipse 149"/>
            <p:cNvSpPr/>
            <p:nvPr/>
          </p:nvSpPr>
          <p:spPr>
            <a:xfrm>
              <a:off x="6012160" y="1518692"/>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53" name="CuadroTexto 152"/>
            <p:cNvSpPr txBox="1"/>
            <p:nvPr/>
          </p:nvSpPr>
          <p:spPr>
            <a:xfrm>
              <a:off x="6195390" y="1407725"/>
              <a:ext cx="1760985" cy="369332"/>
            </a:xfrm>
            <a:prstGeom prst="rect">
              <a:avLst/>
            </a:prstGeom>
            <a:noFill/>
          </p:spPr>
          <p:txBody>
            <a:bodyPr wrap="square" rtlCol="0">
              <a:spAutoFit/>
            </a:bodyPr>
            <a:lstStyle/>
            <a:p>
              <a:r>
                <a:rPr lang="es-MX" dirty="0"/>
                <a:t>RUTA  (A)</a:t>
              </a:r>
            </a:p>
          </p:txBody>
        </p:sp>
      </p:grpSp>
      <p:sp>
        <p:nvSpPr>
          <p:cNvPr id="155" name="Elipse 154"/>
          <p:cNvSpPr/>
          <p:nvPr/>
        </p:nvSpPr>
        <p:spPr>
          <a:xfrm>
            <a:off x="6012159" y="1516928"/>
            <a:ext cx="183231" cy="1832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58" name="CuadroTexto 157"/>
          <p:cNvSpPr txBox="1"/>
          <p:nvPr/>
        </p:nvSpPr>
        <p:spPr>
          <a:xfrm>
            <a:off x="6219748" y="1416300"/>
            <a:ext cx="1760985" cy="369332"/>
          </a:xfrm>
          <a:prstGeom prst="rect">
            <a:avLst/>
          </a:prstGeom>
          <a:noFill/>
        </p:spPr>
        <p:txBody>
          <a:bodyPr wrap="square" rtlCol="0">
            <a:spAutoFit/>
          </a:bodyPr>
          <a:lstStyle/>
          <a:p>
            <a:r>
              <a:rPr lang="es-MX" dirty="0"/>
              <a:t>RUTA  (B)</a:t>
            </a:r>
          </a:p>
        </p:txBody>
      </p:sp>
      <p:cxnSp>
        <p:nvCxnSpPr>
          <p:cNvPr id="160" name="Conector recto 159"/>
          <p:cNvCxnSpPr/>
          <p:nvPr/>
        </p:nvCxnSpPr>
        <p:spPr>
          <a:xfrm flipH="1">
            <a:off x="6141539" y="2904101"/>
            <a:ext cx="3075" cy="341928"/>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162" name="CuadroTexto 161"/>
          <p:cNvSpPr txBox="1"/>
          <p:nvPr/>
        </p:nvSpPr>
        <p:spPr>
          <a:xfrm>
            <a:off x="6195389" y="2890242"/>
            <a:ext cx="2337051" cy="369332"/>
          </a:xfrm>
          <a:prstGeom prst="rect">
            <a:avLst/>
          </a:prstGeom>
          <a:noFill/>
        </p:spPr>
        <p:txBody>
          <a:bodyPr wrap="square" rtlCol="0">
            <a:spAutoFit/>
          </a:bodyPr>
          <a:lstStyle/>
          <a:p>
            <a:r>
              <a:rPr lang="es-MX" dirty="0"/>
              <a:t>IDA  AL TRABAJO </a:t>
            </a:r>
          </a:p>
        </p:txBody>
      </p:sp>
      <p:cxnSp>
        <p:nvCxnSpPr>
          <p:cNvPr id="163" name="Conector recto 162"/>
          <p:cNvCxnSpPr/>
          <p:nvPr/>
        </p:nvCxnSpPr>
        <p:spPr>
          <a:xfrm flipH="1">
            <a:off x="6173311" y="3405279"/>
            <a:ext cx="3075" cy="341928"/>
          </a:xfrm>
          <a:prstGeom prst="line">
            <a:avLst/>
          </a:prstGeom>
          <a:ln w="57150">
            <a:solidFill>
              <a:srgbClr val="00B0F0"/>
            </a:solidFill>
          </a:ln>
        </p:spPr>
        <p:style>
          <a:lnRef idx="1">
            <a:schemeClr val="dk1"/>
          </a:lnRef>
          <a:fillRef idx="0">
            <a:schemeClr val="dk1"/>
          </a:fillRef>
          <a:effectRef idx="0">
            <a:schemeClr val="dk1"/>
          </a:effectRef>
          <a:fontRef idx="minor">
            <a:schemeClr val="tx1"/>
          </a:fontRef>
        </p:style>
      </p:cxnSp>
      <p:sp>
        <p:nvSpPr>
          <p:cNvPr id="164" name="CuadroTexto 163"/>
          <p:cNvSpPr txBox="1"/>
          <p:nvPr/>
        </p:nvSpPr>
        <p:spPr>
          <a:xfrm>
            <a:off x="6219748" y="3403636"/>
            <a:ext cx="2337051" cy="369332"/>
          </a:xfrm>
          <a:prstGeom prst="rect">
            <a:avLst/>
          </a:prstGeom>
          <a:noFill/>
        </p:spPr>
        <p:txBody>
          <a:bodyPr wrap="square" rtlCol="0">
            <a:spAutoFit/>
          </a:bodyPr>
          <a:lstStyle/>
          <a:p>
            <a:r>
              <a:rPr lang="es-MX" dirty="0"/>
              <a:t>IDA  A CASA</a:t>
            </a:r>
          </a:p>
        </p:txBody>
      </p:sp>
    </p:spTree>
    <p:extLst>
      <p:ext uri="{BB962C8B-B14F-4D97-AF65-F5344CB8AC3E}">
        <p14:creationId xmlns:p14="http://schemas.microsoft.com/office/powerpoint/2010/main" val="352493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a:stCxn id="8" idx="1"/>
            <a:endCxn id="7" idx="6"/>
          </p:cNvCxnSpPr>
          <p:nvPr/>
        </p:nvCxnSpPr>
        <p:spPr>
          <a:xfrm flipH="1" flipV="1">
            <a:off x="650775" y="3448608"/>
            <a:ext cx="2872026" cy="23064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flipV="1">
            <a:off x="621124" y="1518692"/>
            <a:ext cx="2920653" cy="1929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ector recto 5"/>
          <p:cNvCxnSpPr/>
          <p:nvPr/>
        </p:nvCxnSpPr>
        <p:spPr>
          <a:xfrm>
            <a:off x="637914" y="3473291"/>
            <a:ext cx="2651915" cy="268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Elipse 6"/>
          <p:cNvSpPr/>
          <p:nvPr/>
        </p:nvSpPr>
        <p:spPr>
          <a:xfrm>
            <a:off x="467544" y="3356992"/>
            <a:ext cx="183231" cy="18323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8" name="Elipse 7"/>
          <p:cNvSpPr/>
          <p:nvPr/>
        </p:nvSpPr>
        <p:spPr>
          <a:xfrm>
            <a:off x="3495967" y="5728212"/>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9" name="Elipse 8"/>
          <p:cNvSpPr/>
          <p:nvPr/>
        </p:nvSpPr>
        <p:spPr>
          <a:xfrm>
            <a:off x="3236228" y="3395092"/>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0" name="Elipse 9"/>
          <p:cNvSpPr/>
          <p:nvPr/>
        </p:nvSpPr>
        <p:spPr>
          <a:xfrm>
            <a:off x="3450161" y="1417735"/>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cxnSp>
        <p:nvCxnSpPr>
          <p:cNvPr id="11" name="Conector recto 10"/>
          <p:cNvCxnSpPr/>
          <p:nvPr/>
        </p:nvCxnSpPr>
        <p:spPr>
          <a:xfrm flipV="1">
            <a:off x="3623173" y="690774"/>
            <a:ext cx="1020835" cy="7980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a:stCxn id="10" idx="6"/>
          </p:cNvCxnSpPr>
          <p:nvPr/>
        </p:nvCxnSpPr>
        <p:spPr>
          <a:xfrm>
            <a:off x="3633392" y="1509351"/>
            <a:ext cx="1020835" cy="77744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4" name="Elipse 13"/>
          <p:cNvSpPr/>
          <p:nvPr/>
        </p:nvSpPr>
        <p:spPr>
          <a:xfrm>
            <a:off x="4602154" y="2197779"/>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15" name="Elipse 14"/>
          <p:cNvSpPr/>
          <p:nvPr/>
        </p:nvSpPr>
        <p:spPr>
          <a:xfrm>
            <a:off x="4595292" y="588875"/>
            <a:ext cx="183231" cy="1832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cxnSp>
        <p:nvCxnSpPr>
          <p:cNvPr id="17" name="Conector recto 16"/>
          <p:cNvCxnSpPr/>
          <p:nvPr/>
        </p:nvCxnSpPr>
        <p:spPr>
          <a:xfrm flipV="1">
            <a:off x="3672482" y="5021818"/>
            <a:ext cx="1020835" cy="798009"/>
          </a:xfrm>
          <a:prstGeom prst="line">
            <a:avLst/>
          </a:prstGeom>
          <a:solidFill>
            <a:schemeClr val="bg1"/>
          </a:solidFill>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3682701" y="5840395"/>
            <a:ext cx="1020835" cy="777441"/>
          </a:xfrm>
          <a:prstGeom prst="line">
            <a:avLst/>
          </a:prstGeom>
          <a:solidFill>
            <a:schemeClr val="bg1"/>
          </a:solidFill>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Elipse 20"/>
          <p:cNvSpPr/>
          <p:nvPr/>
        </p:nvSpPr>
        <p:spPr>
          <a:xfrm>
            <a:off x="4693316" y="6546788"/>
            <a:ext cx="183231" cy="1832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22" name="Elipse 21"/>
          <p:cNvSpPr/>
          <p:nvPr/>
        </p:nvSpPr>
        <p:spPr>
          <a:xfrm>
            <a:off x="4601701" y="4927600"/>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cxnSp>
        <p:nvCxnSpPr>
          <p:cNvPr id="23" name="Conector recto 22"/>
          <p:cNvCxnSpPr/>
          <p:nvPr/>
        </p:nvCxnSpPr>
        <p:spPr>
          <a:xfrm flipV="1">
            <a:off x="3414349" y="2676061"/>
            <a:ext cx="1020835" cy="79800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V="1">
            <a:off x="3424568" y="3474070"/>
            <a:ext cx="1010616" cy="2056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3424568" y="3494638"/>
            <a:ext cx="1020835" cy="77744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Elipse 25"/>
          <p:cNvSpPr/>
          <p:nvPr/>
        </p:nvSpPr>
        <p:spPr>
          <a:xfrm>
            <a:off x="4393330" y="4183066"/>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27" name="Elipse 26"/>
          <p:cNvSpPr/>
          <p:nvPr/>
        </p:nvSpPr>
        <p:spPr>
          <a:xfrm>
            <a:off x="4412061" y="3393012"/>
            <a:ext cx="183231" cy="18323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28" name="Elipse 27"/>
          <p:cNvSpPr/>
          <p:nvPr/>
        </p:nvSpPr>
        <p:spPr>
          <a:xfrm>
            <a:off x="4343568" y="2581843"/>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29" name="Elipse 28"/>
          <p:cNvSpPr/>
          <p:nvPr/>
        </p:nvSpPr>
        <p:spPr>
          <a:xfrm>
            <a:off x="6012160" y="2490227"/>
            <a:ext cx="183231" cy="183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30" name="Elipse 29"/>
          <p:cNvSpPr/>
          <p:nvPr/>
        </p:nvSpPr>
        <p:spPr>
          <a:xfrm>
            <a:off x="6012160" y="1998915"/>
            <a:ext cx="183231" cy="1832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31" name="CuadroTexto 30"/>
          <p:cNvSpPr txBox="1"/>
          <p:nvPr/>
        </p:nvSpPr>
        <p:spPr>
          <a:xfrm>
            <a:off x="6207313" y="2381010"/>
            <a:ext cx="1760985" cy="369332"/>
          </a:xfrm>
          <a:prstGeom prst="rect">
            <a:avLst/>
          </a:prstGeom>
          <a:noFill/>
        </p:spPr>
        <p:txBody>
          <a:bodyPr wrap="square" rtlCol="0">
            <a:spAutoFit/>
          </a:bodyPr>
          <a:lstStyle/>
          <a:p>
            <a:r>
              <a:rPr lang="es-MX" dirty="0"/>
              <a:t>RUTA  (D)</a:t>
            </a:r>
          </a:p>
        </p:txBody>
      </p:sp>
      <p:sp>
        <p:nvSpPr>
          <p:cNvPr id="32" name="CuadroTexto 31"/>
          <p:cNvSpPr txBox="1"/>
          <p:nvPr/>
        </p:nvSpPr>
        <p:spPr>
          <a:xfrm>
            <a:off x="6195391" y="1917460"/>
            <a:ext cx="1760985" cy="369332"/>
          </a:xfrm>
          <a:prstGeom prst="rect">
            <a:avLst/>
          </a:prstGeom>
          <a:noFill/>
        </p:spPr>
        <p:txBody>
          <a:bodyPr wrap="square" rtlCol="0">
            <a:spAutoFit/>
          </a:bodyPr>
          <a:lstStyle/>
          <a:p>
            <a:r>
              <a:rPr lang="es-MX" dirty="0"/>
              <a:t>RUTA  (C)</a:t>
            </a:r>
          </a:p>
        </p:txBody>
      </p:sp>
      <p:grpSp>
        <p:nvGrpSpPr>
          <p:cNvPr id="33" name="Grupo 32"/>
          <p:cNvGrpSpPr/>
          <p:nvPr/>
        </p:nvGrpSpPr>
        <p:grpSpPr>
          <a:xfrm>
            <a:off x="6012160" y="1038393"/>
            <a:ext cx="1944215" cy="369332"/>
            <a:chOff x="6012160" y="1407725"/>
            <a:chExt cx="1944215" cy="369332"/>
          </a:xfrm>
        </p:grpSpPr>
        <p:sp>
          <p:nvSpPr>
            <p:cNvPr id="34" name="Elipse 33"/>
            <p:cNvSpPr/>
            <p:nvPr/>
          </p:nvSpPr>
          <p:spPr>
            <a:xfrm>
              <a:off x="6012160" y="1518692"/>
              <a:ext cx="183231" cy="1832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35" name="CuadroTexto 34"/>
            <p:cNvSpPr txBox="1"/>
            <p:nvPr/>
          </p:nvSpPr>
          <p:spPr>
            <a:xfrm>
              <a:off x="6195390" y="1407725"/>
              <a:ext cx="1760985" cy="369332"/>
            </a:xfrm>
            <a:prstGeom prst="rect">
              <a:avLst/>
            </a:prstGeom>
            <a:noFill/>
          </p:spPr>
          <p:txBody>
            <a:bodyPr wrap="square" rtlCol="0">
              <a:spAutoFit/>
            </a:bodyPr>
            <a:lstStyle/>
            <a:p>
              <a:r>
                <a:rPr lang="es-MX" dirty="0"/>
                <a:t>RUTA  (A)</a:t>
              </a:r>
            </a:p>
          </p:txBody>
        </p:sp>
      </p:grpSp>
      <p:sp>
        <p:nvSpPr>
          <p:cNvPr id="36" name="Elipse 35"/>
          <p:cNvSpPr/>
          <p:nvPr/>
        </p:nvSpPr>
        <p:spPr>
          <a:xfrm>
            <a:off x="6012159" y="1516928"/>
            <a:ext cx="183231" cy="1832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1"/>
              </a:solidFill>
            </a:endParaRPr>
          </a:p>
        </p:txBody>
      </p:sp>
      <p:sp>
        <p:nvSpPr>
          <p:cNvPr id="37" name="CuadroTexto 36"/>
          <p:cNvSpPr txBox="1"/>
          <p:nvPr/>
        </p:nvSpPr>
        <p:spPr>
          <a:xfrm>
            <a:off x="6219748" y="1416300"/>
            <a:ext cx="1760985" cy="369332"/>
          </a:xfrm>
          <a:prstGeom prst="rect">
            <a:avLst/>
          </a:prstGeom>
          <a:noFill/>
        </p:spPr>
        <p:txBody>
          <a:bodyPr wrap="square" rtlCol="0">
            <a:spAutoFit/>
          </a:bodyPr>
          <a:lstStyle/>
          <a:p>
            <a:r>
              <a:rPr lang="es-MX" dirty="0"/>
              <a:t>RUTA  (B)</a:t>
            </a:r>
          </a:p>
        </p:txBody>
      </p:sp>
      <p:cxnSp>
        <p:nvCxnSpPr>
          <p:cNvPr id="38" name="Conector recto 37"/>
          <p:cNvCxnSpPr/>
          <p:nvPr/>
        </p:nvCxnSpPr>
        <p:spPr>
          <a:xfrm flipH="1">
            <a:off x="6141539" y="2904101"/>
            <a:ext cx="3075" cy="341928"/>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39" name="CuadroTexto 38"/>
          <p:cNvSpPr txBox="1"/>
          <p:nvPr/>
        </p:nvSpPr>
        <p:spPr>
          <a:xfrm>
            <a:off x="6195389" y="2890242"/>
            <a:ext cx="2337051" cy="369332"/>
          </a:xfrm>
          <a:prstGeom prst="rect">
            <a:avLst/>
          </a:prstGeom>
          <a:noFill/>
        </p:spPr>
        <p:txBody>
          <a:bodyPr wrap="square" rtlCol="0">
            <a:spAutoFit/>
          </a:bodyPr>
          <a:lstStyle/>
          <a:p>
            <a:r>
              <a:rPr lang="es-MX" dirty="0"/>
              <a:t>IDA  AL TRABAJO </a:t>
            </a:r>
          </a:p>
        </p:txBody>
      </p:sp>
      <p:cxnSp>
        <p:nvCxnSpPr>
          <p:cNvPr id="40" name="Conector recto 39"/>
          <p:cNvCxnSpPr/>
          <p:nvPr/>
        </p:nvCxnSpPr>
        <p:spPr>
          <a:xfrm flipH="1">
            <a:off x="6173311" y="3405279"/>
            <a:ext cx="3075" cy="341928"/>
          </a:xfrm>
          <a:prstGeom prst="line">
            <a:avLst/>
          </a:prstGeom>
          <a:ln w="57150">
            <a:solidFill>
              <a:srgbClr val="00B0F0"/>
            </a:solidFill>
          </a:ln>
        </p:spPr>
        <p:style>
          <a:lnRef idx="1">
            <a:schemeClr val="dk1"/>
          </a:lnRef>
          <a:fillRef idx="0">
            <a:schemeClr val="dk1"/>
          </a:fillRef>
          <a:effectRef idx="0">
            <a:schemeClr val="dk1"/>
          </a:effectRef>
          <a:fontRef idx="minor">
            <a:schemeClr val="tx1"/>
          </a:fontRef>
        </p:style>
      </p:cxnSp>
      <p:sp>
        <p:nvSpPr>
          <p:cNvPr id="41" name="CuadroTexto 40"/>
          <p:cNvSpPr txBox="1"/>
          <p:nvPr/>
        </p:nvSpPr>
        <p:spPr>
          <a:xfrm>
            <a:off x="6219748" y="3403636"/>
            <a:ext cx="2337051" cy="369332"/>
          </a:xfrm>
          <a:prstGeom prst="rect">
            <a:avLst/>
          </a:prstGeom>
          <a:noFill/>
        </p:spPr>
        <p:txBody>
          <a:bodyPr wrap="square" rtlCol="0">
            <a:spAutoFit/>
          </a:bodyPr>
          <a:lstStyle/>
          <a:p>
            <a:r>
              <a:rPr lang="es-MX" dirty="0"/>
              <a:t>IDA  A CASA</a:t>
            </a:r>
          </a:p>
        </p:txBody>
      </p:sp>
    </p:spTree>
    <p:extLst>
      <p:ext uri="{BB962C8B-B14F-4D97-AF65-F5344CB8AC3E}">
        <p14:creationId xmlns:p14="http://schemas.microsoft.com/office/powerpoint/2010/main" val="76965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260648"/>
            <a:ext cx="7848872" cy="6120680"/>
          </a:xfrm>
        </p:spPr>
        <p:txBody>
          <a:bodyPr>
            <a:normAutofit/>
          </a:bodyPr>
          <a:lstStyle/>
          <a:p>
            <a:pPr algn="just"/>
            <a:r>
              <a:rPr lang="es-MX" b="1" dirty="0"/>
              <a:t>En una elección primaria hay cuatro candidatos para el puesto de alcalde, cinco para diputado local, tres candidatos para diputado federal,  cuatro para gobernador y cinco para presidente de la república</a:t>
            </a:r>
          </a:p>
          <a:p>
            <a:pPr lvl="1" algn="just"/>
            <a:r>
              <a:rPr lang="es-MX" b="1" dirty="0"/>
              <a:t>¿De cuántas maneras puede un votante marcar su boleta para elegir a los cinco representantes?   </a:t>
            </a:r>
            <a:r>
              <a:rPr lang="es-MX" b="1" dirty="0">
                <a:solidFill>
                  <a:srgbClr val="FF0000"/>
                </a:solidFill>
              </a:rPr>
              <a:t>R:</a:t>
            </a:r>
            <a:r>
              <a:rPr lang="es-MX" b="1" u="sng" dirty="0">
                <a:solidFill>
                  <a:srgbClr val="FF0000"/>
                </a:solidFill>
              </a:rPr>
              <a:t>1200</a:t>
            </a:r>
          </a:p>
          <a:p>
            <a:pPr algn="just"/>
            <a:endParaRPr lang="es-MX" b="1" dirty="0">
              <a:solidFill>
                <a:srgbClr val="FF0000"/>
              </a:solidFill>
            </a:endParaRPr>
          </a:p>
          <a:p>
            <a:pPr algn="just"/>
            <a:endParaRPr lang="es-MX" b="1" dirty="0"/>
          </a:p>
          <a:p>
            <a:pPr algn="just"/>
            <a:r>
              <a:rPr lang="es-MX" b="1" dirty="0"/>
              <a:t>El precio de un recorrido turístico por Europa incluye cuatro sitios qué visitar que deben seleccionarse a partir de 10 ciudades. ¿De cuántas maneras diferentes se puede planear tal viaje</a:t>
            </a:r>
          </a:p>
          <a:p>
            <a:pPr lvl="1" algn="just"/>
            <a:r>
              <a:rPr lang="es-MX" b="1" dirty="0"/>
              <a:t>Si es importante el orden de las paradas intermedias? </a:t>
            </a:r>
            <a:r>
              <a:rPr lang="es-MX" b="1" dirty="0">
                <a:solidFill>
                  <a:srgbClr val="00B050"/>
                </a:solidFill>
              </a:rPr>
              <a:t>Permutación</a:t>
            </a:r>
            <a:r>
              <a:rPr lang="es-MX" b="1" dirty="0"/>
              <a:t> </a:t>
            </a:r>
            <a:r>
              <a:rPr lang="es-MX" b="1" dirty="0">
                <a:solidFill>
                  <a:srgbClr val="FF0000"/>
                </a:solidFill>
              </a:rPr>
              <a:t>R:</a:t>
            </a:r>
            <a:r>
              <a:rPr lang="es-MX" b="1" u="sng" dirty="0">
                <a:solidFill>
                  <a:srgbClr val="FF0000"/>
                </a:solidFill>
              </a:rPr>
              <a:t>5040</a:t>
            </a:r>
          </a:p>
          <a:p>
            <a:pPr lvl="1" algn="just"/>
            <a:r>
              <a:rPr lang="es-MX" b="1" dirty="0"/>
              <a:t>Si no es importante el orden de las paradas intermedias? </a:t>
            </a:r>
            <a:r>
              <a:rPr lang="es-MX" b="1" dirty="0">
                <a:solidFill>
                  <a:srgbClr val="00B050"/>
                </a:solidFill>
              </a:rPr>
              <a:t>Combinación</a:t>
            </a:r>
            <a:r>
              <a:rPr lang="es-MX" b="1" dirty="0"/>
              <a:t>             </a:t>
            </a:r>
            <a:r>
              <a:rPr lang="es-MX" b="1" dirty="0">
                <a:solidFill>
                  <a:srgbClr val="FF0000"/>
                </a:solidFill>
              </a:rPr>
              <a:t>R:</a:t>
            </a:r>
            <a:r>
              <a:rPr lang="es-MX" b="1" u="sng" dirty="0">
                <a:solidFill>
                  <a:srgbClr val="FF0000"/>
                </a:solidFill>
              </a:rPr>
              <a:t>210</a:t>
            </a:r>
          </a:p>
        </p:txBody>
      </p:sp>
    </p:spTree>
    <p:extLst>
      <p:ext uri="{BB962C8B-B14F-4D97-AF65-F5344CB8AC3E}">
        <p14:creationId xmlns:p14="http://schemas.microsoft.com/office/powerpoint/2010/main" val="257086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7704856" cy="5976664"/>
          </a:xfrm>
        </p:spPr>
        <p:txBody>
          <a:bodyPr/>
          <a:lstStyle/>
          <a:p>
            <a:r>
              <a:rPr lang="es-MX" b="1" dirty="0"/>
              <a:t>Un adolescente está invitado a una fiesta de cumpleaños, en su armario tiene siete conjuntos formales y cuatro de etiqueta. ¿De cuántas maneras distintas se puede vestir?</a:t>
            </a:r>
          </a:p>
          <a:p>
            <a:pPr marL="45720" indent="0">
              <a:buNone/>
            </a:pPr>
            <a:r>
              <a:rPr lang="es-MX" b="1" dirty="0"/>
              <a:t> </a:t>
            </a:r>
            <a:r>
              <a:rPr lang="es-MX" b="1" dirty="0">
                <a:solidFill>
                  <a:srgbClr val="FF0000"/>
                </a:solidFill>
              </a:rPr>
              <a:t>R: </a:t>
            </a:r>
            <a:r>
              <a:rPr lang="es-MX" b="1" u="sng" dirty="0">
                <a:solidFill>
                  <a:srgbClr val="FF0000"/>
                </a:solidFill>
              </a:rPr>
              <a:t>64</a:t>
            </a:r>
          </a:p>
          <a:p>
            <a:endParaRPr lang="es-MX" b="1" dirty="0"/>
          </a:p>
          <a:p>
            <a:r>
              <a:rPr lang="es-MX" b="1" dirty="0"/>
              <a:t>Determinar el Teorema que muestre las diversas maneras  en que la persona puede ir y venir del trabajo, del ejercicio de las rutas entre la casa de una persona  y el lugar donde trabaja</a:t>
            </a:r>
          </a:p>
        </p:txBody>
      </p:sp>
    </p:spTree>
    <p:extLst>
      <p:ext uri="{BB962C8B-B14F-4D97-AF65-F5344CB8AC3E}">
        <p14:creationId xmlns:p14="http://schemas.microsoft.com/office/powerpoint/2010/main" val="275290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332656"/>
            <a:ext cx="7848872" cy="6120680"/>
          </a:xfrm>
        </p:spPr>
        <p:txBody>
          <a:bodyPr/>
          <a:lstStyle/>
          <a:p>
            <a:r>
              <a:rPr lang="es-MX" b="1" dirty="0"/>
              <a:t>En una tienda de abarrotes hay siete distintos tipos de leche y tres de café. ¿De cuántas maneras posibles se puede comprar una leche y un café?</a:t>
            </a:r>
          </a:p>
          <a:p>
            <a:pPr marL="45720" indent="0">
              <a:buNone/>
            </a:pPr>
            <a:r>
              <a:rPr lang="es-MX" b="1" dirty="0">
                <a:solidFill>
                  <a:srgbClr val="FF0000"/>
                </a:solidFill>
              </a:rPr>
              <a:t>R:</a:t>
            </a:r>
            <a:r>
              <a:rPr lang="es-MX" b="1" u="sng" dirty="0">
                <a:solidFill>
                  <a:srgbClr val="FF0000"/>
                </a:solidFill>
              </a:rPr>
              <a:t>21</a:t>
            </a:r>
          </a:p>
          <a:p>
            <a:pPr marL="45720" indent="0">
              <a:buNone/>
            </a:pPr>
            <a:endParaRPr lang="es-MX" b="1" dirty="0"/>
          </a:p>
          <a:p>
            <a:endParaRPr lang="es-MX" b="1" dirty="0"/>
          </a:p>
          <a:p>
            <a:endParaRPr lang="es-MX" b="1" dirty="0"/>
          </a:p>
          <a:p>
            <a:endParaRPr lang="es-MX" b="1" dirty="0"/>
          </a:p>
          <a:p>
            <a:endParaRPr lang="es-MX" b="1" dirty="0"/>
          </a:p>
          <a:p>
            <a:endParaRPr lang="es-MX" b="1" dirty="0"/>
          </a:p>
          <a:p>
            <a:r>
              <a:rPr lang="es-MX" b="1" dirty="0"/>
              <a:t>Si al problema anterior además hay dos distintos tipos de endulzante ¿Cuántas maneras hay para comprar una leche, un café y un tipo de endulzante?</a:t>
            </a:r>
          </a:p>
          <a:p>
            <a:pPr marL="45720" indent="0">
              <a:buNone/>
            </a:pPr>
            <a:r>
              <a:rPr lang="es-MX" b="1" dirty="0">
                <a:solidFill>
                  <a:srgbClr val="FF0000"/>
                </a:solidFill>
              </a:rPr>
              <a:t>R:</a:t>
            </a:r>
            <a:r>
              <a:rPr lang="es-MX" b="1" u="sng" dirty="0">
                <a:solidFill>
                  <a:srgbClr val="FF0000"/>
                </a:solidFill>
              </a:rPr>
              <a:t>42</a:t>
            </a:r>
          </a:p>
        </p:txBody>
      </p:sp>
    </p:spTree>
    <p:extLst>
      <p:ext uri="{BB962C8B-B14F-4D97-AF65-F5344CB8AC3E}">
        <p14:creationId xmlns:p14="http://schemas.microsoft.com/office/powerpoint/2010/main" val="1150179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482</TotalTime>
  <Words>714</Words>
  <Application>Microsoft Office PowerPoint</Application>
  <PresentationFormat>Presentación en pantalla (4:3)</PresentationFormat>
  <Paragraphs>91</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Wingdings</vt:lpstr>
      <vt:lpstr>Perspectiva</vt:lpstr>
      <vt:lpstr>Ejercicios Probabilidad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Probabilidad</dc:title>
  <dc:creator>Enrique</dc:creator>
  <cp:lastModifiedBy>LIC</cp:lastModifiedBy>
  <cp:revision>17</cp:revision>
  <dcterms:created xsi:type="dcterms:W3CDTF">2015-09-08T23:29:23Z</dcterms:created>
  <dcterms:modified xsi:type="dcterms:W3CDTF">2016-06-25T06:20:51Z</dcterms:modified>
</cp:coreProperties>
</file>