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2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11917363" cy="6858000"/>
  <p:notesSz cx="7077075" cy="9382125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2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008000"/>
    <a:srgbClr val="C0C0C0"/>
    <a:srgbClr val="B2B2B2"/>
    <a:srgbClr val="006600"/>
    <a:srgbClr val="969696"/>
    <a:srgbClr val="E4E4E4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0" autoAdjust="0"/>
    <p:restoredTop sz="99529" autoAdjust="0"/>
  </p:normalViewPr>
  <p:slideViewPr>
    <p:cSldViewPr snapToGrid="0">
      <p:cViewPr varScale="1">
        <p:scale>
          <a:sx n="86" d="100"/>
          <a:sy n="86" d="100"/>
        </p:scale>
        <p:origin x="102" y="594"/>
      </p:cViewPr>
      <p:guideLst>
        <p:guide orient="horz" pos="2792"/>
        <p:guide pos="3754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08" y="-84"/>
      </p:cViewPr>
      <p:guideLst>
        <p:guide orient="horz" pos="2955"/>
        <p:guide pos="222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0A2DCE50-0553-4518-A981-7A15D7243B95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DED564EC-4DDB-46BC-8931-AEB267AF050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05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3401D6C5-3D92-4B48-8044-5042E744A7A9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03263"/>
            <a:ext cx="61150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7708" y="4456509"/>
            <a:ext cx="5661660" cy="4221957"/>
          </a:xfrm>
          <a:prstGeom prst="rect">
            <a:avLst/>
          </a:prstGeom>
        </p:spPr>
        <p:txBody>
          <a:bodyPr vert="horz" lIns="94045" tIns="47023" rIns="94045" bIns="4702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79984973-7813-47FC-BFC2-91D5519BFD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3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45148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238302"/>
            <a:ext cx="9337207" cy="70075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 userDrawn="1"/>
        </p:nvSpPr>
        <p:spPr>
          <a:xfrm>
            <a:off x="9431055" y="238302"/>
            <a:ext cx="162422" cy="69947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" name="3 Rectángulo"/>
          <p:cNvSpPr/>
          <p:nvPr userDrawn="1"/>
        </p:nvSpPr>
        <p:spPr>
          <a:xfrm>
            <a:off x="9707685" y="238302"/>
            <a:ext cx="2209678" cy="700756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6 Grupo"/>
          <p:cNvGrpSpPr/>
          <p:nvPr userDrawn="1"/>
        </p:nvGrpSpPr>
        <p:grpSpPr>
          <a:xfrm>
            <a:off x="122519" y="1016951"/>
            <a:ext cx="1472463" cy="77356"/>
            <a:chOff x="6509878" y="60386"/>
            <a:chExt cx="1129797" cy="77356"/>
          </a:xfrm>
          <a:solidFill>
            <a:srgbClr val="B5B5B5"/>
          </a:solidFill>
        </p:grpSpPr>
        <p:sp>
          <p:nvSpPr>
            <p:cNvPr id="8" name="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1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1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1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1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Rectángulo"/>
          <p:cNvSpPr/>
          <p:nvPr userDrawn="1"/>
        </p:nvSpPr>
        <p:spPr>
          <a:xfrm>
            <a:off x="1704073" y="1008404"/>
            <a:ext cx="10213291" cy="7691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10181839" y="44624"/>
            <a:ext cx="1472463" cy="77356"/>
            <a:chOff x="6509878" y="60386"/>
            <a:chExt cx="1129797" cy="77356"/>
          </a:xfrm>
          <a:solidFill>
            <a:srgbClr val="91945A"/>
          </a:solidFill>
        </p:grpSpPr>
        <p:sp>
          <p:nvSpPr>
            <p:cNvPr id="18" name="1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1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1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2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2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2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6" name="15 Rectángulo"/>
          <p:cNvSpPr/>
          <p:nvPr userDrawn="1"/>
        </p:nvSpPr>
        <p:spPr>
          <a:xfrm>
            <a:off x="-2" y="19586"/>
            <a:ext cx="11917364" cy="1886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66" y="281675"/>
            <a:ext cx="1756435" cy="64265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8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19" y="6260896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25144"/>
              </p:ext>
            </p:extLst>
          </p:nvPr>
        </p:nvGraphicFramePr>
        <p:xfrm>
          <a:off x="722517" y="1706695"/>
          <a:ext cx="10222174" cy="458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1087"/>
                <a:gridCol w="51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Dirección:</a:t>
                      </a:r>
                      <a:endParaRPr lang="es-MX" sz="1200" baseline="0" dirty="0" smtClean="0"/>
                    </a:p>
                    <a:p>
                      <a:pPr algn="just"/>
                      <a:r>
                        <a:rPr lang="es-MX" sz="1200" baseline="0" dirty="0" smtClean="0"/>
                        <a:t>Las decisiones de los Directores Ejecutivos se toman sin tomar en cuenta al personal de los distritos electorales. Las ordenes no se discuten se acatan.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Dirección: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 smtClean="0"/>
                    </a:p>
                    <a:p>
                      <a:pPr algn="just"/>
                      <a:r>
                        <a:rPr lang="es-MX" sz="1200" dirty="0" smtClean="0"/>
                        <a:t>La toma de decisiones se realiza en su ámbito de competencia, antes de tomar decisiones trascendentales se pide la opinión de los distritos en todo el país. 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Factor</a:t>
                      </a:r>
                      <a:r>
                        <a:rPr lang="es-MX" sz="1200" baseline="0" dirty="0" smtClean="0"/>
                        <a:t> Humano:</a:t>
                      </a:r>
                    </a:p>
                    <a:p>
                      <a:pPr algn="just"/>
                      <a:r>
                        <a:rPr lang="es-MX" sz="1200" baseline="0" dirty="0" smtClean="0"/>
                        <a:t>El personal administrativo es visto como simples técnicos y secretarias, que tienen que hacer lo que se les mande. Se ayuda a meter gente por amiguismos y conveniencia del jefe.</a:t>
                      </a:r>
                    </a:p>
                    <a:p>
                      <a:pPr algn="just"/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Factor</a:t>
                      </a:r>
                      <a:r>
                        <a:rPr lang="es-MX" sz="1200" baseline="0" dirty="0" smtClean="0"/>
                        <a:t> Humano: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/>
                        <a:t>Los concursos públicos son la principal fuente de selección de personal. Se le da importancia a todo el personal y se le motiva a trabajar en equipo.</a:t>
                      </a:r>
                    </a:p>
                    <a:p>
                      <a:pPr algn="just"/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Tecnologías de la información y comunicación:</a:t>
                      </a:r>
                    </a:p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Mientras</a:t>
                      </a:r>
                      <a:r>
                        <a:rPr lang="es-MX" sz="1200" baseline="0" dirty="0" smtClean="0"/>
                        <a:t> menos entienda la gente de nuevas tecnologías te evitas que te estén molestando los jefes, lo mejor es no saber.</a:t>
                      </a:r>
                    </a:p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aseline="0" dirty="0" smtClean="0"/>
                        <a:t>Para eso existe el personal de “sistemas”</a:t>
                      </a:r>
                      <a:endParaRPr lang="es-MX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Tecnologías de la información y comunicación:</a:t>
                      </a:r>
                    </a:p>
                    <a:p>
                      <a:pPr algn="l"/>
                      <a:r>
                        <a:rPr lang="es-MX" sz="1200" dirty="0" smtClean="0"/>
                        <a:t>Se promueve el uso</a:t>
                      </a:r>
                      <a:r>
                        <a:rPr lang="es-MX" sz="1200" baseline="0" dirty="0" smtClean="0"/>
                        <a:t> de nuevas </a:t>
                      </a:r>
                      <a:r>
                        <a:rPr lang="es-MX" sz="1200" baseline="0" dirty="0" err="1" smtClean="0"/>
                        <a:t>TIC’s</a:t>
                      </a:r>
                      <a:r>
                        <a:rPr lang="es-MX" sz="1200" baseline="0" dirty="0" smtClean="0"/>
                        <a:t> para que el personal desarrolle y aumente sus habilidades. Hay planes de actualización tecnológica y cursos sobre las nuevas herramientas tecnológicas. 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Cultura de trabajo:</a:t>
                      </a:r>
                    </a:p>
                    <a:p>
                      <a:pPr algn="just"/>
                      <a:r>
                        <a:rPr lang="es-MX" sz="1200" dirty="0" smtClean="0"/>
                        <a:t>La</a:t>
                      </a:r>
                      <a:r>
                        <a:rPr lang="es-MX" sz="1200" baseline="0" dirty="0" smtClean="0"/>
                        <a:t> gente se limita a hacer su trabajo individual solo  lo indispensable. No piensa en apoyar a las demás áreas, solo le importa su beneficio propio. El beneficio económico es lo que le importa.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Cultura de trabajo: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La</a:t>
                      </a:r>
                      <a:r>
                        <a:rPr lang="es-MX" sz="1200" baseline="0" dirty="0" smtClean="0"/>
                        <a:t> organización vive de un trabajo en equipo, se fomenta el rendimiento y la productividad de cada trabajador pero se busca el logro en equipo. Hay un ambiente de trabajo favorable. Al personal le gusta su trabajo independientemente del beneficio económico. </a:t>
                      </a:r>
                      <a:endParaRPr lang="es-MX" sz="1200" dirty="0" smtClean="0"/>
                    </a:p>
                    <a:p>
                      <a:pPr algn="just"/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67944" y="1337363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PÚBLICAS (MALLO, 2003)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</a:t>
            </a:r>
            <a:r>
              <a:rPr lang="es-MX" sz="1900" b="1" smtClean="0">
                <a:solidFill>
                  <a:srgbClr val="FFFFFF"/>
                </a:solidFill>
              </a:rPr>
              <a:t>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36c1f5d1a3f2a854211312fd47e20a8389e7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Personalizado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9269</TotalTime>
  <Words>363</Words>
  <Application>Microsoft Office PowerPoint</Application>
  <PresentationFormat>Personalizado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 2</vt:lpstr>
      <vt:lpstr>Aspecto</vt:lpstr>
      <vt:lpstr>Presentación de PowerPoint</vt:lpstr>
    </vt:vector>
  </TitlesOfParts>
  <Company>H. AYUNTAMIENTO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PLANEACION</dc:creator>
  <cp:lastModifiedBy>FERNANDO</cp:lastModifiedBy>
  <cp:revision>726</cp:revision>
  <dcterms:created xsi:type="dcterms:W3CDTF">2009-05-12T18:27:50Z</dcterms:created>
  <dcterms:modified xsi:type="dcterms:W3CDTF">2016-01-27T03:54:51Z</dcterms:modified>
</cp:coreProperties>
</file>