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70" r:id="rId15"/>
    <p:sldId id="271" r:id="rId16"/>
    <p:sldId id="272" r:id="rId17"/>
    <p:sldId id="273" r:id="rId18"/>
    <p:sldId id="26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0" d="100"/>
          <a:sy n="90" d="100"/>
        </p:scale>
        <p:origin x="-160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wireframeOverlay-Home.png"/>
          <p:cNvPicPr>
            <a:picLocks noChangeAspect="1"/>
          </p:cNvPicPr>
          <p:nvPr/>
        </p:nvPicPr>
        <p:blipFill>
          <a:blip r:embed="rId2"/>
          <a:srcRect t="-93973"/>
          <a:stretch>
            <a:fillRect/>
          </a:stretch>
        </p:blipFill>
        <p:spPr>
          <a:xfrm>
            <a:off x="179294" y="1183341"/>
            <a:ext cx="8787384" cy="5276725"/>
          </a:xfrm>
          <a:prstGeom prst="rect">
            <a:avLst/>
          </a:prstGeom>
          <a:gradFill>
            <a:gsLst>
              <a:gs pos="0">
                <a:schemeClr val="tx2"/>
              </a:gs>
              <a:gs pos="100000">
                <a:schemeClr val="bg2"/>
              </a:gs>
            </a:gsLst>
            <a:lin ang="5400000" scaled="0"/>
          </a:gradFill>
        </p:spPr>
      </p:pic>
      <p:sp>
        <p:nvSpPr>
          <p:cNvPr id="2" name="Title 1"/>
          <p:cNvSpPr>
            <a:spLocks noGrp="1"/>
          </p:cNvSpPr>
          <p:nvPr>
            <p:ph type="ctrTitle"/>
          </p:nvPr>
        </p:nvSpPr>
        <p:spPr>
          <a:xfrm>
            <a:off x="417513" y="2168338"/>
            <a:ext cx="8307387" cy="1619250"/>
          </a:xfrm>
        </p:spPr>
        <p:txBody>
          <a:bodyPr/>
          <a:lstStyle>
            <a:lvl1pPr algn="ctr">
              <a:defRPr sz="4800"/>
            </a:lvl1pPr>
          </a:lstStyle>
          <a:p>
            <a:r>
              <a:rPr lang="en-US" smtClean="0"/>
              <a:t>Click to edit Master title style</a:t>
            </a:r>
            <a:endParaRPr/>
          </a:p>
        </p:txBody>
      </p:sp>
      <p:sp>
        <p:nvSpPr>
          <p:cNvPr id="3" name="Subtitle 2"/>
          <p:cNvSpPr>
            <a:spLocks noGrp="1"/>
          </p:cNvSpPr>
          <p:nvPr>
            <p:ph type="subTitle" idx="1"/>
          </p:nvPr>
        </p:nvSpPr>
        <p:spPr>
          <a:xfrm>
            <a:off x="417513" y="3810000"/>
            <a:ext cx="8307387" cy="753036"/>
          </a:xfrm>
        </p:spPr>
        <p:txBody>
          <a:bodyPr>
            <a:normAutofit/>
          </a:bodyPr>
          <a:lstStyle>
            <a:lvl1pPr marL="0" indent="0" algn="ctr">
              <a:spcBef>
                <a:spcPts val="30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16/03/16</a:t>
            </a:fld>
            <a:endParaRPr lang="en-US"/>
          </a:p>
        </p:txBody>
      </p:sp>
      <p:sp>
        <p:nvSpPr>
          <p:cNvPr id="5" name="Footer Placeholder 4"/>
          <p:cNvSpPr>
            <a:spLocks noGrp="1"/>
          </p:cNvSpPr>
          <p:nvPr>
            <p:ph type="ftr" sz="quarter" idx="11"/>
          </p:nvPr>
        </p:nvSpPr>
        <p:spPr/>
        <p:txBody>
          <a:bodyPr/>
          <a:lstStyle/>
          <a:p>
            <a:endParaRPr lang="en-US"/>
          </a:p>
        </p:txBody>
      </p:sp>
      <p:pic>
        <p:nvPicPr>
          <p:cNvPr id="8" name="Picture 7" descr="DirectionalButtons-RightOnly.png"/>
          <p:cNvPicPr>
            <a:picLocks noChangeAspect="1"/>
          </p:cNvPicPr>
          <p:nvPr/>
        </p:nvPicPr>
        <p:blipFill>
          <a:blip r:embed="rId3"/>
          <a:stretch>
            <a:fillRect/>
          </a:stretch>
        </p:blipFill>
        <p:spPr>
          <a:xfrm>
            <a:off x="7822266" y="533400"/>
            <a:ext cx="752475" cy="352425"/>
          </a:xfrm>
          <a:prstGeom prst="rect">
            <a:avLst/>
          </a:prstGeom>
        </p:spPr>
      </p:pic>
      <p:sp>
        <p:nvSpPr>
          <p:cNvPr id="9" name="Slide Number Placeholder 5"/>
          <p:cNvSpPr>
            <a:spLocks noGrp="1"/>
          </p:cNvSpPr>
          <p:nvPr>
            <p:ph type="sldNum" sz="quarter" idx="12"/>
          </p:nvPr>
        </p:nvSpPr>
        <p:spPr>
          <a:xfrm>
            <a:off x="8382000" y="1219200"/>
            <a:ext cx="533400" cy="365125"/>
          </a:xfrm>
        </p:spPr>
        <p:txBody>
          <a:bodyPr/>
          <a:lstStyle/>
          <a:p>
            <a:fld id="{886BB73A-582F-4420-9A14-CB10A2B2E5E8}" type="slidenum">
              <a:rPr lang="en-US" smtClean="0"/>
              <a:t>‹Nr.›</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416859" y="1466850"/>
            <a:ext cx="8308039" cy="1128432"/>
          </a:xfrm>
        </p:spPr>
        <p:txBody>
          <a:bodyPr vert="horz" lIns="91440" tIns="45720" rIns="91440" bIns="45720" rtlCol="0" anchor="b" anchorCtr="0">
            <a:noAutofit/>
          </a:bodyPr>
          <a:lstStyle>
            <a:lvl1pPr algn="l" defTabSz="914400" rtl="0" eaLnBrk="1" latinLnBrk="0" hangingPunct="1">
              <a:spcBef>
                <a:spcPct val="0"/>
              </a:spcBef>
              <a:buNone/>
              <a:defRPr sz="3600" kern="1200">
                <a:solidFill>
                  <a:schemeClr val="bg1"/>
                </a:solidFill>
                <a:latin typeface="+mj-lt"/>
                <a:ea typeface="+mj-ea"/>
                <a:cs typeface="+mj-cs"/>
              </a:defRPr>
            </a:lvl1pPr>
          </a:lstStyle>
          <a:p>
            <a:r>
              <a:rPr lang="en-US" smtClean="0"/>
              <a:t>Click to edit Master title style</a:t>
            </a:r>
            <a:endParaRPr/>
          </a:p>
        </p:txBody>
      </p:sp>
      <p:sp>
        <p:nvSpPr>
          <p:cNvPr id="3" name="Picture Placeholder 2"/>
          <p:cNvSpPr>
            <a:spLocks noGrp="1"/>
          </p:cNvSpPr>
          <p:nvPr>
            <p:ph type="pic" idx="1"/>
          </p:nvPr>
        </p:nvSpPr>
        <p:spPr>
          <a:xfrm>
            <a:off x="4007224" y="2623296"/>
            <a:ext cx="4717676" cy="38312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a:p>
        </p:txBody>
      </p:sp>
      <p:sp>
        <p:nvSpPr>
          <p:cNvPr id="4" name="Text Placeholder 3"/>
          <p:cNvSpPr>
            <a:spLocks noGrp="1"/>
          </p:cNvSpPr>
          <p:nvPr>
            <p:ph type="body" sz="half" idx="2"/>
          </p:nvPr>
        </p:nvSpPr>
        <p:spPr>
          <a:xfrm>
            <a:off x="430213" y="2770187"/>
            <a:ext cx="3429093" cy="3576825"/>
          </a:xfrm>
        </p:spPr>
        <p:txBody>
          <a:bodyPr>
            <a:normAutofit/>
          </a:bodyPr>
          <a:lstStyle>
            <a:lvl1pPr marL="0" indent="0">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16/03/16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‹Nr.›</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icture with Caption, Alt.">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a:srcRect b="-123309"/>
          <a:stretch>
            <a:fillRect/>
          </a:stretch>
        </p:blipFill>
        <p:spPr>
          <a:xfrm>
            <a:off x="182880"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4313891" cy="1162050"/>
          </a:xfrm>
        </p:spPr>
        <p:txBody>
          <a:bodyPr anchor="b"/>
          <a:lstStyle>
            <a:lvl1pPr algn="l">
              <a:defRPr sz="2800" b="0">
                <a:solidFill>
                  <a:schemeClr val="bg1"/>
                </a:solidFill>
              </a:defRPr>
            </a:lvl1pPr>
          </a:lstStyle>
          <a:p>
            <a:r>
              <a:rPr lang="en-US" dirty="0" smtClean="0"/>
              <a:t>Click to edit Master title style</a:t>
            </a:r>
            <a:endParaRPr dirty="0"/>
          </a:p>
        </p:txBody>
      </p:sp>
      <p:sp>
        <p:nvSpPr>
          <p:cNvPr id="4" name="Text Placeholder 3"/>
          <p:cNvSpPr>
            <a:spLocks noGrp="1"/>
          </p:cNvSpPr>
          <p:nvPr>
            <p:ph type="body" sz="half" idx="2"/>
          </p:nvPr>
        </p:nvSpPr>
        <p:spPr>
          <a:xfrm>
            <a:off x="416859"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16/03/16</a:t>
            </a:fld>
            <a:endParaRPr lang="en-US"/>
          </a:p>
        </p:txBody>
      </p:sp>
      <p:sp>
        <p:nvSpPr>
          <p:cNvPr id="6" name="Footer Placeholder 5"/>
          <p:cNvSpPr>
            <a:spLocks noGrp="1"/>
          </p:cNvSpPr>
          <p:nvPr>
            <p:ph type="ftr" sz="quarter" idx="11"/>
          </p:nvPr>
        </p:nvSpPr>
        <p:spPr/>
        <p:txBody>
          <a:bodyPr/>
          <a:lstStyle/>
          <a:p>
            <a:endParaRPr lang="en-US"/>
          </a:p>
        </p:txBody>
      </p:sp>
      <p:sp>
        <p:nvSpPr>
          <p:cNvPr id="11" name="Picture Placeholder 10"/>
          <p:cNvSpPr>
            <a:spLocks noGrp="1"/>
          </p:cNvSpPr>
          <p:nvPr>
            <p:ph type="pic" sz="quarter" idx="13"/>
          </p:nvPr>
        </p:nvSpPr>
        <p:spPr>
          <a:xfrm>
            <a:off x="5298140" y="1169894"/>
            <a:ext cx="3671047" cy="5276088"/>
          </a:xfrm>
        </p:spPr>
        <p:txBody>
          <a:bodyPr/>
          <a:lstStyle>
            <a:lvl1pPr>
              <a:buNone/>
              <a:defRPr/>
            </a:lvl1pPr>
          </a:lstStyle>
          <a:p>
            <a:r>
              <a:rPr lang="en-US" smtClean="0"/>
              <a:t>Click icon to add picture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Picture above Caption">
    <p:spTree>
      <p:nvGrpSpPr>
        <p:cNvPr id="1" name=""/>
        <p:cNvGrpSpPr/>
        <p:nvPr/>
      </p:nvGrpSpPr>
      <p:grpSpPr>
        <a:xfrm>
          <a:off x="0" y="0"/>
          <a:ext cx="0" cy="0"/>
          <a:chOff x="0" y="0"/>
          <a:chExt cx="0" cy="0"/>
        </a:xfrm>
      </p:grpSpPr>
      <p:sp>
        <p:nvSpPr>
          <p:cNvPr id="11" name="Picture Placeholder 10"/>
          <p:cNvSpPr>
            <a:spLocks noGrp="1"/>
          </p:cNvSpPr>
          <p:nvPr>
            <p:ph type="pic" sz="quarter" idx="13"/>
          </p:nvPr>
        </p:nvSpPr>
        <p:spPr>
          <a:xfrm>
            <a:off x="182880" y="1169894"/>
            <a:ext cx="8787384" cy="2106706"/>
          </a:xfrm>
        </p:spPr>
        <p:txBody>
          <a:bodyPr/>
          <a:lstStyle>
            <a:lvl1pPr>
              <a:buNone/>
              <a:defRPr/>
            </a:lvl1pPr>
          </a:lstStyle>
          <a:p>
            <a:r>
              <a:rPr lang="en-US" smtClean="0"/>
              <a:t>Click icon to add picture</a:t>
            </a:r>
            <a:endParaRPr/>
          </a:p>
        </p:txBody>
      </p:sp>
      <p:sp>
        <p:nvSpPr>
          <p:cNvPr id="10" name="Rectangle 9"/>
          <p:cNvSpPr/>
          <p:nvPr/>
        </p:nvSpPr>
        <p:spPr>
          <a:xfrm>
            <a:off x="182880" y="3281082"/>
            <a:ext cx="8787384" cy="3174582"/>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859" y="3329268"/>
            <a:ext cx="8346141" cy="1014132"/>
          </a:xfrm>
        </p:spPr>
        <p:txBody>
          <a:bodyPr anchor="b"/>
          <a:lstStyle>
            <a:lvl1pPr algn="l">
              <a:defRPr sz="3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416859" y="4343399"/>
            <a:ext cx="8346141" cy="1909763"/>
          </a:xfrm>
        </p:spPr>
        <p:txBody>
          <a:bodyPr>
            <a:normAutofit/>
          </a:bodyPr>
          <a:lstStyle>
            <a:lvl1pPr marL="0" indent="0">
              <a:lnSpc>
                <a:spcPct val="110000"/>
              </a:lnSpc>
              <a:spcBef>
                <a:spcPts val="600"/>
              </a:spcBef>
              <a:buNone/>
              <a:defRPr sz="18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16/03/16</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pic>
        <p:nvPicPr>
          <p:cNvPr id="9" name="Picture 8" descr="wireframeOverlay-PCVertical.png"/>
          <p:cNvPicPr>
            <a:picLocks noChangeAspect="1"/>
          </p:cNvPicPr>
          <p:nvPr/>
        </p:nvPicPr>
        <p:blipFill>
          <a:blip r:embed="rId2"/>
          <a:srcRect b="-123309"/>
          <a:stretch>
            <a:fillRect/>
          </a:stretch>
        </p:blipFill>
        <p:spPr>
          <a:xfrm>
            <a:off x="3835212" y="1179575"/>
            <a:ext cx="5133975" cy="5275013"/>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91000" y="1680882"/>
            <a:ext cx="4313891" cy="1162050"/>
          </a:xfrm>
        </p:spPr>
        <p:txBody>
          <a:bodyPr anchor="b"/>
          <a:lstStyle>
            <a:lvl1pPr algn="l">
              <a:defRPr sz="28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4191000" y="2837329"/>
            <a:ext cx="4313891" cy="3415834"/>
          </a:xfrm>
        </p:spPr>
        <p:txBody>
          <a:bodyPr>
            <a:normAutofit/>
          </a:bodyPr>
          <a:lstStyle>
            <a:lvl1pPr marL="0" indent="0">
              <a:lnSpc>
                <a:spcPct val="110000"/>
              </a:lnSpc>
              <a:spcBef>
                <a:spcPts val="600"/>
              </a:spcBef>
              <a:buNone/>
              <a:defRPr sz="16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16/03/16</a:t>
            </a:fld>
            <a:endParaRPr lang="en-US"/>
          </a:p>
        </p:txBody>
      </p:sp>
      <p:sp>
        <p:nvSpPr>
          <p:cNvPr id="6" name="Footer Placeholder 5"/>
          <p:cNvSpPr>
            <a:spLocks noGrp="1"/>
          </p:cNvSpPr>
          <p:nvPr>
            <p:ph type="ftr" sz="quarter" idx="11"/>
          </p:nvPr>
        </p:nvSpPr>
        <p:spPr/>
        <p:txBody>
          <a:bodyPr/>
          <a:lstStyle/>
          <a:p>
            <a:endParaRPr lang="en-US"/>
          </a:p>
        </p:txBody>
      </p:sp>
      <p:sp>
        <p:nvSpPr>
          <p:cNvPr id="8" name="Picture Placeholder 10"/>
          <p:cNvSpPr>
            <a:spLocks noGrp="1"/>
          </p:cNvSpPr>
          <p:nvPr>
            <p:ph type="pic" sz="quarter" idx="14"/>
          </p:nvPr>
        </p:nvSpPr>
        <p:spPr>
          <a:xfrm>
            <a:off x="182880" y="1179576"/>
            <a:ext cx="3671047" cy="2205318"/>
          </a:xfrm>
        </p:spPr>
        <p:txBody>
          <a:bodyPr/>
          <a:lstStyle>
            <a:lvl1pPr>
              <a:buNone/>
              <a:defRPr/>
            </a:lvl1pPr>
          </a:lstStyle>
          <a:p>
            <a:r>
              <a:rPr lang="en-US" smtClean="0"/>
              <a:t>Click icon to add picture</a:t>
            </a:r>
            <a:endParaRPr/>
          </a:p>
        </p:txBody>
      </p:sp>
      <p:sp>
        <p:nvSpPr>
          <p:cNvPr id="10" name="Picture Placeholder 10"/>
          <p:cNvSpPr>
            <a:spLocks noGrp="1"/>
          </p:cNvSpPr>
          <p:nvPr>
            <p:ph type="pic" sz="quarter" idx="15"/>
          </p:nvPr>
        </p:nvSpPr>
        <p:spPr>
          <a:xfrm>
            <a:off x="2015983" y="3383280"/>
            <a:ext cx="1837944" cy="3072384"/>
          </a:xfrm>
        </p:spPr>
        <p:txBody>
          <a:bodyPr/>
          <a:lstStyle>
            <a:lvl1pPr>
              <a:buNone/>
              <a:defRPr/>
            </a:lvl1pPr>
          </a:lstStyle>
          <a:p>
            <a:r>
              <a:rPr lang="en-US" smtClean="0"/>
              <a:t>Click icon to add picture</a:t>
            </a:r>
            <a:endParaRPr/>
          </a:p>
        </p:txBody>
      </p:sp>
      <p:sp>
        <p:nvSpPr>
          <p:cNvPr id="12" name="Picture Placeholder 10"/>
          <p:cNvSpPr>
            <a:spLocks noGrp="1"/>
          </p:cNvSpPr>
          <p:nvPr>
            <p:ph type="pic" sz="quarter" idx="16"/>
          </p:nvPr>
        </p:nvSpPr>
        <p:spPr>
          <a:xfrm>
            <a:off x="182880" y="3383280"/>
            <a:ext cx="1837944" cy="3072384"/>
          </a:xfrm>
        </p:spPr>
        <p:txBody>
          <a:bodyPr/>
          <a:lstStyle>
            <a:lvl1pPr>
              <a:buNone/>
              <a:defRPr/>
            </a:lvl1pPr>
          </a:lstStyle>
          <a:p>
            <a:r>
              <a:rPr lang="en-US" smtClean="0"/>
              <a:t>Click icon to add picture</a:t>
            </a:r>
            <a:endParaRPr/>
          </a:p>
        </p:txBody>
      </p:sp>
      <p:sp>
        <p:nvSpPr>
          <p:cNvPr id="13" name="Slide Number Placeholder 5"/>
          <p:cNvSpPr>
            <a:spLocks noGrp="1"/>
          </p:cNvSpPr>
          <p:nvPr>
            <p:ph type="sldNum" sz="quarter" idx="12"/>
          </p:nvPr>
        </p:nvSpPr>
        <p:spPr>
          <a:xfrm>
            <a:off x="8382000" y="1219200"/>
            <a:ext cx="533400" cy="365125"/>
          </a:xfrm>
        </p:spPr>
        <p:txBody>
          <a:bodyPr/>
          <a:lstStyle/>
          <a:p>
            <a:fld id="{886BB73A-582F-4420-9A14-CB10A2B2E5E8}" type="slidenum">
              <a:rPr lang="en-US" smtClean="0"/>
              <a:t>‹Nr.›</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16/03/16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‹Nr.›</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wireframeOverlay-VerticalTC.png"/>
          <p:cNvPicPr>
            <a:picLocks noChangeAspect="1"/>
          </p:cNvPicPr>
          <p:nvPr/>
        </p:nvPicPr>
        <p:blipFill>
          <a:blip r:embed="rId2"/>
          <a:srcRect t="-93650"/>
          <a:stretch>
            <a:fillRect/>
          </a:stretch>
        </p:blipFill>
        <p:spPr>
          <a:xfrm>
            <a:off x="7445188" y="1178128"/>
            <a:ext cx="1524000" cy="5275339"/>
          </a:xfrm>
          <a:prstGeom prst="rect">
            <a:avLst/>
          </a:prstGeom>
          <a:gradFill>
            <a:gsLst>
              <a:gs pos="0">
                <a:schemeClr val="tx2"/>
              </a:gs>
              <a:gs pos="100000">
                <a:schemeClr val="bg2"/>
              </a:gs>
            </a:gsLst>
            <a:lin ang="5400000" scaled="0"/>
          </a:gradFill>
        </p:spPr>
      </p:pic>
      <p:sp>
        <p:nvSpPr>
          <p:cNvPr id="2" name="Vertical Title 1"/>
          <p:cNvSpPr>
            <a:spLocks noGrp="1"/>
          </p:cNvSpPr>
          <p:nvPr>
            <p:ph type="title" orient="vert"/>
          </p:nvPr>
        </p:nvSpPr>
        <p:spPr>
          <a:xfrm>
            <a:off x="7440705" y="1398494"/>
            <a:ext cx="1447800" cy="4849906"/>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417513" y="1398494"/>
            <a:ext cx="6669087" cy="4849906"/>
          </a:xfrm>
        </p:spPr>
        <p:txBody>
          <a:bodyPr vert="eaVert"/>
          <a:lstStyle>
            <a:lvl5pPr>
              <a:defRPr/>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16/03/16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‹Nr.›</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losin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38E4D-051A-41E1-86A4-E56916468FD0}" type="datetimeFigureOut">
              <a:rPr lang="en-US" smtClean="0"/>
              <a:t>16/03/16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t>‹Nr.›</a:t>
            </a:fld>
            <a:endParaRPr lang="en-US"/>
          </a:p>
        </p:txBody>
      </p:sp>
      <p:sp>
        <p:nvSpPr>
          <p:cNvPr id="5" name="Rectangle 4"/>
          <p:cNvSpPr/>
          <p:nvPr/>
        </p:nvSpPr>
        <p:spPr>
          <a:xfrm>
            <a:off x="182880" y="1179576"/>
            <a:ext cx="8787384" cy="5276088"/>
          </a:xfrm>
          <a:prstGeom prst="rect">
            <a:avLst/>
          </a:prstGeom>
          <a:gradFill>
            <a:gsLst>
              <a:gs pos="0">
                <a:schemeClr val="bg2"/>
              </a:gs>
              <a:gs pos="100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6" name="Picture 5" descr="DirectionalButtons-LeftOnlyOnly.png"/>
          <p:cNvPicPr>
            <a:picLocks noChangeAspect="1"/>
          </p:cNvPicPr>
          <p:nvPr/>
        </p:nvPicPr>
        <p:blipFill>
          <a:blip r:embed="rId2"/>
          <a:stretch>
            <a:fillRect/>
          </a:stretch>
        </p:blipFill>
        <p:spPr>
          <a:xfrm>
            <a:off x="7837488" y="538163"/>
            <a:ext cx="752475" cy="35242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a:xfrm>
            <a:off x="415925" y="2756646"/>
            <a:ext cx="8308975" cy="3491753"/>
          </a:xfrm>
        </p:spPr>
        <p:txBody>
          <a:bodyPr>
            <a:normAutofit/>
          </a:bodyPr>
          <a:lstStyle>
            <a:lvl1pPr>
              <a:defRPr sz="2000"/>
            </a:lvl1pPr>
            <a:lvl2pPr>
              <a:defRPr sz="1800"/>
            </a:lvl2pPr>
            <a:lvl3pPr>
              <a:defRPr sz="1800"/>
            </a:lvl3pPr>
            <a:lvl4pPr>
              <a:defRPr sz="1800"/>
            </a:lvl4pPr>
            <a:lvl5pPr>
              <a:defRPr sz="18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16/03/16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‹Nr.›</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Alt.">
    <p:spTree>
      <p:nvGrpSpPr>
        <p:cNvPr id="1" name=""/>
        <p:cNvGrpSpPr/>
        <p:nvPr/>
      </p:nvGrpSpPr>
      <p:grpSpPr>
        <a:xfrm>
          <a:off x="0" y="0"/>
          <a:ext cx="0" cy="0"/>
          <a:chOff x="0" y="0"/>
          <a:chExt cx="0" cy="0"/>
        </a:xfrm>
      </p:grpSpPr>
      <p:pic>
        <p:nvPicPr>
          <p:cNvPr id="8" name="Picture 7" descr="wireframeOverlay-TCFull.png"/>
          <p:cNvPicPr>
            <a:picLocks noChangeAspect="1"/>
          </p:cNvPicPr>
          <p:nvPr/>
        </p:nvPicPr>
        <p:blipFill>
          <a:blip r:embed="rId2"/>
          <a:srcRect l="-198711"/>
          <a:stretch>
            <a:fillRect/>
          </a:stretch>
        </p:blipFill>
        <p:spPr>
          <a:xfrm>
            <a:off x="177999" y="1179576"/>
            <a:ext cx="8788373" cy="5276088"/>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1pPr>
              <a:buClrTx/>
              <a:defRPr>
                <a:solidFill>
                  <a:schemeClr val="bg1"/>
                </a:solidFill>
              </a:defRPr>
            </a:lvl1pPr>
            <a:lvl2pPr>
              <a:buClr>
                <a:schemeClr val="bg1">
                  <a:lumMod val="75000"/>
                </a:schemeClr>
              </a:buClr>
              <a:defRPr>
                <a:solidFill>
                  <a:schemeClr val="bg1"/>
                </a:solidFill>
              </a:defRPr>
            </a:lvl2pPr>
            <a:lvl3pPr>
              <a:buClrTx/>
              <a:defRPr>
                <a:solidFill>
                  <a:schemeClr val="bg1"/>
                </a:solidFill>
              </a:defRPr>
            </a:lvl3pPr>
            <a:lvl4pPr>
              <a:buClr>
                <a:schemeClr val="bg1">
                  <a:lumMod val="75000"/>
                </a:schemeClr>
              </a:buClr>
              <a:defRPr>
                <a:solidFill>
                  <a:schemeClr val="bg1"/>
                </a:solidFill>
              </a:defRPr>
            </a:lvl4pPr>
            <a:lvl5pPr>
              <a:buClrTx/>
              <a:defRPr>
                <a:solidFill>
                  <a:schemeClr val="bg1"/>
                </a:solidFill>
              </a:defRPr>
            </a:lvl5pPr>
            <a:lvl6pPr>
              <a:buClr>
                <a:schemeClr val="bg1">
                  <a:lumMod val="75000"/>
                </a:schemeClr>
              </a:buClr>
              <a:defRPr lang="en-US" sz="1800" kern="1200" dirty="0" smtClean="0">
                <a:solidFill>
                  <a:schemeClr val="bg1"/>
                </a:solidFill>
                <a:latin typeface="+mn-lt"/>
                <a:ea typeface="+mn-ea"/>
                <a:cs typeface="+mn-cs"/>
              </a:defRPr>
            </a:lvl6pPr>
            <a:lvl7pPr>
              <a:buClr>
                <a:schemeClr val="bg1"/>
              </a:buClr>
              <a:defRPr lang="en-US" sz="1800" kern="1200" dirty="0" smtClean="0">
                <a:solidFill>
                  <a:schemeClr val="bg1"/>
                </a:solidFill>
                <a:latin typeface="+mn-lt"/>
                <a:ea typeface="+mn-ea"/>
                <a:cs typeface="+mn-cs"/>
              </a:defRPr>
            </a:lvl7pPr>
            <a:lvl8pPr>
              <a:buClr>
                <a:schemeClr val="bg1">
                  <a:lumMod val="75000"/>
                </a:schemeClr>
              </a:buClr>
              <a:defRPr lang="en-US" sz="1800" kern="1200" dirty="0" smtClean="0">
                <a:solidFill>
                  <a:schemeClr val="bg1"/>
                </a:solidFill>
                <a:latin typeface="+mn-lt"/>
                <a:ea typeface="+mn-ea"/>
                <a:cs typeface="+mn-cs"/>
              </a:defRPr>
            </a:lvl8pPr>
            <a:lvl9pPr>
              <a:buClr>
                <a:schemeClr val="bg1"/>
              </a:buClr>
              <a:defRPr sz="1800" kern="1200" dirty="0">
                <a:solidFill>
                  <a:schemeClr val="bg1"/>
                </a:solidFill>
                <a:latin typeface="+mn-lt"/>
                <a:ea typeface="+mn-ea"/>
                <a:cs typeface="+mn-cs"/>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10"/>
          </p:nvPr>
        </p:nvSpPr>
        <p:spPr/>
        <p:txBody>
          <a:bodyPr/>
          <a:lstStyle/>
          <a:p>
            <a:fld id="{7CE38E4D-051A-41E1-86A4-E56916468FD0}" type="datetimeFigureOut">
              <a:rPr lang="en-US" smtClean="0"/>
              <a:t>16/03/16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‹Nr.›</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wireframeOverlay-SectionH.png"/>
          <p:cNvPicPr>
            <a:picLocks noChangeAspect="1"/>
          </p:cNvPicPr>
          <p:nvPr/>
        </p:nvPicPr>
        <p:blipFill>
          <a:blip r:embed="rId2"/>
          <a:srcRect r="-91875"/>
          <a:stretch>
            <a:fillRect/>
          </a:stretch>
        </p:blipFill>
        <p:spPr>
          <a:xfrm>
            <a:off x="182880" y="1179576"/>
            <a:ext cx="8785105" cy="5276088"/>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a:xfrm>
            <a:off x="2133600" y="3429000"/>
            <a:ext cx="6591300" cy="1371600"/>
          </a:xfrm>
        </p:spPr>
        <p:txBody>
          <a:bodyPr anchor="b" anchorCtr="0"/>
          <a:lstStyle>
            <a:lvl1pPr algn="r">
              <a:defRPr sz="4800" b="0" cap="none" baseline="0"/>
            </a:lvl1pPr>
          </a:lstStyle>
          <a:p>
            <a:r>
              <a:rPr lang="en-US" dirty="0" smtClean="0"/>
              <a:t>Click to edit Master title style</a:t>
            </a:r>
            <a:endParaRPr dirty="0"/>
          </a:p>
        </p:txBody>
      </p:sp>
      <p:sp>
        <p:nvSpPr>
          <p:cNvPr id="3" name="Text Placeholder 2"/>
          <p:cNvSpPr>
            <a:spLocks noGrp="1"/>
          </p:cNvSpPr>
          <p:nvPr>
            <p:ph type="body" idx="1"/>
          </p:nvPr>
        </p:nvSpPr>
        <p:spPr>
          <a:xfrm>
            <a:off x="2133600" y="4800599"/>
            <a:ext cx="6591300" cy="1066801"/>
          </a:xfrm>
        </p:spPr>
        <p:txBody>
          <a:bodyPr anchor="t" anchorCtr="0">
            <a:normAutofit/>
          </a:bodyPr>
          <a:lstStyle>
            <a:lvl1pPr marL="0" indent="0" algn="r">
              <a:spcBef>
                <a:spcPts val="30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p:txBody>
          <a:bodyPr/>
          <a:lstStyle/>
          <a:p>
            <a:fld id="{7CE38E4D-051A-41E1-86A4-E56916468FD0}" type="datetimeFigureOut">
              <a:rPr lang="en-US" smtClean="0"/>
              <a:t>16/03/16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6BB73A-582F-4420-9A14-CB10A2B2E5E8}" type="slidenum">
              <a:rPr lang="en-US" smtClean="0"/>
              <a:t>‹Nr.›</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16859"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Content Placeholder 3"/>
          <p:cNvSpPr>
            <a:spLocks noGrp="1"/>
          </p:cNvSpPr>
          <p:nvPr>
            <p:ph sz="half" idx="2"/>
          </p:nvPr>
        </p:nvSpPr>
        <p:spPr>
          <a:xfrm>
            <a:off x="4873214" y="2770188"/>
            <a:ext cx="3840480" cy="3464765"/>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Date Placeholder 4"/>
          <p:cNvSpPr>
            <a:spLocks noGrp="1"/>
          </p:cNvSpPr>
          <p:nvPr>
            <p:ph type="dt" sz="half" idx="10"/>
          </p:nvPr>
        </p:nvSpPr>
        <p:spPr/>
        <p:txBody>
          <a:bodyPr/>
          <a:lstStyle/>
          <a:p>
            <a:fld id="{7CE38E4D-051A-41E1-86A4-E56916468FD0}" type="datetimeFigureOut">
              <a:rPr lang="en-US" smtClean="0"/>
              <a:t>16/03/16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‹Nr.›</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416859"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16859"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5" name="Text Placeholder 4"/>
          <p:cNvSpPr>
            <a:spLocks noGrp="1"/>
          </p:cNvSpPr>
          <p:nvPr>
            <p:ph type="body" sz="quarter" idx="3"/>
          </p:nvPr>
        </p:nvSpPr>
        <p:spPr>
          <a:xfrm>
            <a:off x="4873752" y="2675964"/>
            <a:ext cx="3840480" cy="645459"/>
          </a:xfrm>
        </p:spPr>
        <p:txBody>
          <a:bodyPr anchor="ctr" anchorCtr="0">
            <a:normAutofit/>
          </a:bodyPr>
          <a:lstStyle>
            <a:lvl1pPr marL="0" indent="0" algn="ctr">
              <a:spcBef>
                <a:spcPts val="300"/>
              </a:spcBef>
              <a:buNone/>
              <a:defRPr sz="2400" b="0">
                <a:solidFill>
                  <a:schemeClr val="bg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873752" y="3307976"/>
            <a:ext cx="3840480" cy="2925762"/>
          </a:xfrm>
        </p:spPr>
        <p:txBody>
          <a:bodyPr>
            <a:normAutofit/>
          </a:bodyPr>
          <a:lstStyle>
            <a:lvl1pPr>
              <a:spcBef>
                <a:spcPts val="1800"/>
              </a:spcBef>
              <a:defRPr sz="1800"/>
            </a:lvl1pPr>
            <a:lvl2pPr>
              <a:defRPr sz="1800"/>
            </a:lvl2pPr>
            <a:lvl3pPr>
              <a:defRPr sz="1800"/>
            </a:lvl3pPr>
            <a:lvl4pPr>
              <a:defRPr sz="1800"/>
            </a:lvl4pPr>
            <a:lvl5pPr>
              <a:defRPr sz="1800"/>
            </a:lvl5pPr>
            <a:lvl6pPr>
              <a:defRPr lang="en-US" sz="1800" kern="1200" dirty="0" smtClean="0">
                <a:solidFill>
                  <a:schemeClr val="tx1">
                    <a:lumMod val="75000"/>
                    <a:lumOff val="25000"/>
                  </a:schemeClr>
                </a:solidFill>
                <a:latin typeface="+mn-lt"/>
                <a:ea typeface="+mn-ea"/>
                <a:cs typeface="+mn-cs"/>
              </a:defRPr>
            </a:lvl6pPr>
            <a:lvl7pPr>
              <a:defRPr lang="en-US" sz="1800" kern="1200" dirty="0" smtClean="0">
                <a:solidFill>
                  <a:schemeClr val="tx1">
                    <a:lumMod val="75000"/>
                    <a:lumOff val="25000"/>
                  </a:schemeClr>
                </a:solidFill>
                <a:latin typeface="+mn-lt"/>
                <a:ea typeface="+mn-ea"/>
                <a:cs typeface="+mn-cs"/>
              </a:defRPr>
            </a:lvl7pPr>
            <a:lvl8pPr>
              <a:defRPr lang="en-US" sz="1800" kern="1200" dirty="0" smtClean="0">
                <a:solidFill>
                  <a:schemeClr val="tx1">
                    <a:lumMod val="75000"/>
                    <a:lumOff val="25000"/>
                  </a:schemeClr>
                </a:solidFill>
                <a:latin typeface="+mn-lt"/>
                <a:ea typeface="+mn-ea"/>
                <a:cs typeface="+mn-cs"/>
              </a:defRPr>
            </a:lvl8pPr>
            <a:lvl9pPr>
              <a:defRPr sz="1800" kern="1200" dirty="0">
                <a:solidFill>
                  <a:schemeClr val="tx1">
                    <a:lumMod val="75000"/>
                    <a:lumOff val="25000"/>
                  </a:schemeClr>
                </a:solidFill>
                <a:latin typeface="+mn-lt"/>
                <a:ea typeface="+mn-ea"/>
                <a:cs typeface="+mn-cs"/>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7" name="Date Placeholder 6"/>
          <p:cNvSpPr>
            <a:spLocks noGrp="1"/>
          </p:cNvSpPr>
          <p:nvPr>
            <p:ph type="dt" sz="half" idx="10"/>
          </p:nvPr>
        </p:nvSpPr>
        <p:spPr/>
        <p:txBody>
          <a:bodyPr/>
          <a:lstStyle/>
          <a:p>
            <a:fld id="{7CE38E4D-051A-41E1-86A4-E56916468FD0}" type="datetimeFigureOut">
              <a:rPr lang="en-US" smtClean="0"/>
              <a:t>16/03/16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6BB73A-582F-4420-9A14-CB10A2B2E5E8}" type="slidenum">
              <a:rPr lang="en-US" smtClean="0"/>
              <a:t>‹Nr.›</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wireframeOverlay-Content.png"/>
          <p:cNvPicPr>
            <a:picLocks noChangeAspect="1"/>
          </p:cNvPicPr>
          <p:nvPr/>
        </p:nvPicPr>
        <p:blipFill>
          <a:blip r:embed="rId2"/>
          <a:stretch>
            <a:fillRect/>
          </a:stretch>
        </p:blipFill>
        <p:spPr>
          <a:xfrm>
            <a:off x="179294" y="1179576"/>
            <a:ext cx="8787384" cy="1440702"/>
          </a:xfrm>
          <a:prstGeom prst="rect">
            <a:avLst/>
          </a:prstGeom>
          <a:gradFill>
            <a:gsLst>
              <a:gs pos="0">
                <a:schemeClr val="tx2"/>
              </a:gs>
              <a:gs pos="100000">
                <a:schemeClr val="bg2"/>
              </a:gs>
            </a:gsLst>
            <a:lin ang="5400000" scaled="0"/>
          </a:gradFill>
        </p:spPr>
      </p:pic>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7CE38E4D-051A-41E1-86A4-E56916468FD0}" type="datetimeFigureOut">
              <a:rPr lang="en-US" smtClean="0"/>
              <a:t>16/03/16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6BB73A-582F-4420-9A14-CB10A2B2E5E8}" type="slidenum">
              <a:rPr lang="en-US" smtClean="0"/>
              <a:t>‹Nr.›</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E38E4D-051A-41E1-86A4-E56916468FD0}" type="datetimeFigureOut">
              <a:rPr lang="en-US" smtClean="0"/>
              <a:t>16/03/16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6BB73A-582F-4420-9A14-CB10A2B2E5E8}" type="slidenum">
              <a:rPr lang="en-US" smtClean="0"/>
              <a:t>‹Nr.›</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wireframeOverlay-ContentCap.png"/>
          <p:cNvPicPr>
            <a:picLocks noChangeAspect="1"/>
          </p:cNvPicPr>
          <p:nvPr/>
        </p:nvPicPr>
        <p:blipFill>
          <a:blip r:embed="rId2"/>
          <a:srcRect b="-135871"/>
          <a:stretch>
            <a:fillRect/>
          </a:stretch>
        </p:blipFill>
        <p:spPr>
          <a:xfrm>
            <a:off x="182880" y="1179575"/>
            <a:ext cx="4228522" cy="5274037"/>
          </a:xfrm>
          <a:prstGeom prst="rect">
            <a:avLst/>
          </a:prstGeom>
          <a:gradFill>
            <a:gsLst>
              <a:gs pos="0">
                <a:schemeClr val="bg2"/>
              </a:gs>
              <a:gs pos="100000">
                <a:schemeClr val="tx2"/>
              </a:gs>
            </a:gsLst>
            <a:lin ang="5400000" scaled="0"/>
          </a:gradFill>
        </p:spPr>
      </p:pic>
      <p:sp>
        <p:nvSpPr>
          <p:cNvPr id="2" name="Title 1"/>
          <p:cNvSpPr>
            <a:spLocks noGrp="1"/>
          </p:cNvSpPr>
          <p:nvPr>
            <p:ph type="title"/>
          </p:nvPr>
        </p:nvSpPr>
        <p:spPr>
          <a:xfrm>
            <a:off x="416859" y="1680882"/>
            <a:ext cx="3697941" cy="1162050"/>
          </a:xfrm>
        </p:spPr>
        <p:txBody>
          <a:bodyPr anchor="b"/>
          <a:lstStyle>
            <a:lvl1pPr algn="l">
              <a:defRPr sz="28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612341" y="1600200"/>
            <a:ext cx="4101353" cy="46529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Text Placeholder 3"/>
          <p:cNvSpPr>
            <a:spLocks noGrp="1"/>
          </p:cNvSpPr>
          <p:nvPr>
            <p:ph type="body" sz="half" idx="2"/>
          </p:nvPr>
        </p:nvSpPr>
        <p:spPr>
          <a:xfrm>
            <a:off x="416859" y="2837329"/>
            <a:ext cx="3697941" cy="3415834"/>
          </a:xfrm>
        </p:spPr>
        <p:txBody>
          <a:bodyPr vert="horz" lIns="91440" tIns="45720" rIns="91440" bIns="45720" rtlCol="0">
            <a:normAutofit/>
          </a:bodyPr>
          <a:lstStyle>
            <a:lvl1pPr marL="0" indent="0">
              <a:spcBef>
                <a:spcPts val="600"/>
              </a:spcBef>
              <a:buNone/>
              <a:defRPr sz="1600" kern="1200">
                <a:solidFill>
                  <a:schemeClr val="bg1"/>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l" defTabSz="914400" rtl="0" eaLnBrk="1" latinLnBrk="0" hangingPunct="1">
              <a:lnSpc>
                <a:spcPct val="110000"/>
              </a:lnSpc>
              <a:spcBef>
                <a:spcPts val="2000"/>
              </a:spcBef>
              <a:buClr>
                <a:schemeClr val="tx1">
                  <a:lumMod val="50000"/>
                  <a:lumOff val="50000"/>
                </a:schemeClr>
              </a:buClr>
              <a:buSzPct val="70000"/>
              <a:buFont typeface="Wingdings" pitchFamily="2" charset="2"/>
              <a:buNone/>
            </a:pPr>
            <a:r>
              <a:rPr lang="en-US" smtClean="0"/>
              <a:t>Click to edit Master text styles</a:t>
            </a:r>
          </a:p>
        </p:txBody>
      </p:sp>
      <p:sp>
        <p:nvSpPr>
          <p:cNvPr id="5" name="Date Placeholder 4"/>
          <p:cNvSpPr>
            <a:spLocks noGrp="1"/>
          </p:cNvSpPr>
          <p:nvPr>
            <p:ph type="dt" sz="half" idx="10"/>
          </p:nvPr>
        </p:nvSpPr>
        <p:spPr/>
        <p:txBody>
          <a:bodyPr/>
          <a:lstStyle/>
          <a:p>
            <a:fld id="{7CE38E4D-051A-41E1-86A4-E56916468FD0}" type="datetimeFigureOut">
              <a:rPr lang="en-US" smtClean="0"/>
              <a:t>16/03/16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6BB73A-582F-4420-9A14-CB10A2B2E5E8}" type="slidenum">
              <a:rPr lang="en-US" smtClean="0"/>
              <a:t>‹Nr.›</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18" Type="http://schemas.openxmlformats.org/officeDocument/2006/relationships/image" Target="../media/image2.png"/><Relationship Id="rId19"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5925" y="1456765"/>
            <a:ext cx="8308975" cy="1143000"/>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415925" y="2770188"/>
            <a:ext cx="8308975" cy="3478212"/>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a:p>
            <a:pPr lvl="8"/>
            <a:r>
              <a:rPr lang="en-US" dirty="0" smtClean="0"/>
              <a:t>Ninth level</a:t>
            </a:r>
            <a:endParaRPr dirty="0"/>
          </a:p>
        </p:txBody>
      </p:sp>
      <p:sp>
        <p:nvSpPr>
          <p:cNvPr id="4" name="Date Placeholder 3"/>
          <p:cNvSpPr>
            <a:spLocks noGrp="1"/>
          </p:cNvSpPr>
          <p:nvPr>
            <p:ph type="dt" sz="half" idx="2"/>
          </p:nvPr>
        </p:nvSpPr>
        <p:spPr>
          <a:xfrm>
            <a:off x="6450105" y="6454588"/>
            <a:ext cx="2398059" cy="228600"/>
          </a:xfrm>
          <a:prstGeom prst="rect">
            <a:avLst/>
          </a:prstGeom>
        </p:spPr>
        <p:txBody>
          <a:bodyPr vert="horz" lIns="91440" tIns="45720" rIns="91440" bIns="45720" rtlCol="0" anchor="ctr"/>
          <a:lstStyle>
            <a:lvl1pPr algn="r">
              <a:defRPr sz="1000">
                <a:solidFill>
                  <a:schemeClr val="tx1">
                    <a:lumMod val="75000"/>
                    <a:lumOff val="25000"/>
                  </a:schemeClr>
                </a:solidFill>
              </a:defRPr>
            </a:lvl1pPr>
          </a:lstStyle>
          <a:p>
            <a:fld id="{7CE38E4D-051A-41E1-86A4-E56916468FD0}" type="datetimeFigureOut">
              <a:rPr lang="en-US" smtClean="0"/>
              <a:t>16/03/16</a:t>
            </a:fld>
            <a:endParaRPr lang="en-US"/>
          </a:p>
        </p:txBody>
      </p:sp>
      <p:sp>
        <p:nvSpPr>
          <p:cNvPr id="5" name="Footer Placeholder 4"/>
          <p:cNvSpPr>
            <a:spLocks noGrp="1"/>
          </p:cNvSpPr>
          <p:nvPr>
            <p:ph type="ftr" sz="quarter" idx="3"/>
          </p:nvPr>
        </p:nvSpPr>
        <p:spPr>
          <a:xfrm>
            <a:off x="259976" y="6454588"/>
            <a:ext cx="3657600" cy="228600"/>
          </a:xfrm>
          <a:prstGeom prst="rect">
            <a:avLst/>
          </a:prstGeom>
        </p:spPr>
        <p:txBody>
          <a:bodyPr vert="horz" lIns="91440" tIns="45720" rIns="91440" bIns="45720" rtlCol="0" anchor="ctr"/>
          <a:lstStyle>
            <a:lvl1pPr algn="l">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8382000" y="1219200"/>
            <a:ext cx="533400" cy="365125"/>
          </a:xfrm>
          <a:prstGeom prst="rect">
            <a:avLst/>
          </a:prstGeom>
        </p:spPr>
        <p:txBody>
          <a:bodyPr vert="horz" lIns="91440" tIns="45720" rIns="91440" bIns="45720" rtlCol="0" anchor="ctr"/>
          <a:lstStyle>
            <a:lvl1pPr algn="r">
              <a:defRPr sz="1200">
                <a:solidFill>
                  <a:schemeClr val="bg1"/>
                </a:solidFill>
              </a:defRPr>
            </a:lvl1pPr>
          </a:lstStyle>
          <a:p>
            <a:fld id="{886BB73A-582F-4420-9A14-CB10A2B2E5E8}" type="slidenum">
              <a:rPr lang="en-US" smtClean="0"/>
              <a:t>‹Nr.›</a:t>
            </a:fld>
            <a:endParaRPr lang="en-US"/>
          </a:p>
        </p:txBody>
      </p:sp>
      <p:pic>
        <p:nvPicPr>
          <p:cNvPr id="7" name="Picture 6" descr="HomeButton.png">
            <a:hlinkClick r:id="" action="ppaction://hlinkshowjump?jump=firstslide"/>
          </p:cNvPr>
          <p:cNvPicPr>
            <a:picLocks noChangeAspect="1"/>
          </p:cNvPicPr>
          <p:nvPr/>
        </p:nvPicPr>
        <p:blipFill>
          <a:blip r:embed="rId18"/>
          <a:stretch>
            <a:fillRect/>
          </a:stretch>
        </p:blipFill>
        <p:spPr>
          <a:xfrm>
            <a:off x="552450" y="526116"/>
            <a:ext cx="457200" cy="352425"/>
          </a:xfrm>
          <a:prstGeom prst="rect">
            <a:avLst/>
          </a:prstGeom>
        </p:spPr>
      </p:pic>
      <p:pic>
        <p:nvPicPr>
          <p:cNvPr id="10" name="Picture 9" descr="DirectionalButtons-Full.png"/>
          <p:cNvPicPr>
            <a:picLocks noChangeAspect="1"/>
          </p:cNvPicPr>
          <p:nvPr/>
        </p:nvPicPr>
        <p:blipFill>
          <a:blip r:embed="rId19"/>
          <a:stretch>
            <a:fillRect/>
          </a:stretch>
        </p:blipFill>
        <p:spPr>
          <a:xfrm>
            <a:off x="7826188" y="526116"/>
            <a:ext cx="752475" cy="352425"/>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spcBef>
          <a:spcPts val="2000"/>
        </a:spcBef>
        <a:buClr>
          <a:schemeClr val="tx1">
            <a:lumMod val="50000"/>
            <a:lumOff val="50000"/>
          </a:schemeClr>
        </a:buClr>
        <a:buSzPct val="70000"/>
        <a:buFont typeface="Wingdings" pitchFamily="2" charset="2"/>
        <a:buChar char="l"/>
        <a:defRPr sz="2000" kern="1200">
          <a:solidFill>
            <a:schemeClr val="tx1">
              <a:lumMod val="75000"/>
              <a:lumOff val="25000"/>
            </a:schemeClr>
          </a:solidFill>
          <a:latin typeface="+mn-lt"/>
          <a:ea typeface="+mn-ea"/>
          <a:cs typeface="+mn-cs"/>
        </a:defRPr>
      </a:lvl1pPr>
      <a:lvl2pPr marL="4572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2pPr>
      <a:lvl3pPr marL="6858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3pPr>
      <a:lvl4pPr marL="914400" indent="-228600" algn="l" defTabSz="914400" rtl="0" eaLnBrk="1" latinLnBrk="0" hangingPunct="1">
        <a:spcBef>
          <a:spcPts val="600"/>
        </a:spcBef>
        <a:buClr>
          <a:schemeClr val="tx1">
            <a:lumMod val="85000"/>
            <a:lumOff val="15000"/>
          </a:schemeClr>
        </a:buClr>
        <a:buSzPct val="70000"/>
        <a:buFont typeface="Wingdings" pitchFamily="2" charset="2"/>
        <a:buChar char="l"/>
        <a:defRPr sz="1800" kern="1200">
          <a:solidFill>
            <a:schemeClr val="tx1">
              <a:lumMod val="75000"/>
              <a:lumOff val="25000"/>
            </a:schemeClr>
          </a:solidFill>
          <a:latin typeface="+mn-lt"/>
          <a:ea typeface="+mn-ea"/>
          <a:cs typeface="+mn-cs"/>
        </a:defRPr>
      </a:lvl4pPr>
      <a:lvl5pPr marL="1143000" indent="-228600" algn="l" defTabSz="914400" rtl="0" eaLnBrk="1" latinLnBrk="0" hangingPunct="1">
        <a:spcBef>
          <a:spcPts val="600"/>
        </a:spcBef>
        <a:buClr>
          <a:schemeClr val="tx1">
            <a:lumMod val="50000"/>
            <a:lumOff val="50000"/>
          </a:schemeClr>
        </a:buClr>
        <a:buSzPct val="70000"/>
        <a:buFont typeface="Wingdings" pitchFamily="2" charset="2"/>
        <a:buChar char="l"/>
        <a:defRPr sz="1800" kern="1200">
          <a:solidFill>
            <a:schemeClr val="tx1">
              <a:lumMod val="75000"/>
              <a:lumOff val="25000"/>
            </a:schemeClr>
          </a:solidFill>
          <a:latin typeface="+mn-lt"/>
          <a:ea typeface="+mn-ea"/>
          <a:cs typeface="+mn-cs"/>
        </a:defRPr>
      </a:lvl5pPr>
      <a:lvl6pPr marL="1377950"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6pPr>
      <a:lvl7pPr marL="1603375"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7pPr>
      <a:lvl8pPr marL="1830388" indent="-228600" algn="l" defTabSz="914400" rtl="0" eaLnBrk="1" latinLnBrk="0" hangingPunct="1">
        <a:spcBef>
          <a:spcPct val="20000"/>
        </a:spcBef>
        <a:buClr>
          <a:schemeClr val="tx1">
            <a:lumMod val="85000"/>
            <a:lumOff val="15000"/>
          </a:schemeClr>
        </a:buClr>
        <a:buSzPct val="70000"/>
        <a:buFont typeface="Wingdings" pitchFamily="2" charset="2"/>
        <a:buChar char=""/>
        <a:defRPr lang="en-US" sz="1800" kern="1200" dirty="0" smtClean="0">
          <a:solidFill>
            <a:schemeClr val="tx1">
              <a:lumMod val="75000"/>
              <a:lumOff val="25000"/>
            </a:schemeClr>
          </a:solidFill>
          <a:latin typeface="+mn-lt"/>
          <a:ea typeface="+mn-ea"/>
          <a:cs typeface="+mn-cs"/>
        </a:defRPr>
      </a:lvl8pPr>
      <a:lvl9pPr marL="2057400" indent="-228600" algn="l" defTabSz="914400" rtl="0" eaLnBrk="1" latinLnBrk="0" hangingPunct="1">
        <a:spcBef>
          <a:spcPct val="20000"/>
        </a:spcBef>
        <a:buClr>
          <a:schemeClr val="tx1">
            <a:lumMod val="50000"/>
            <a:lumOff val="50000"/>
          </a:schemeClr>
        </a:buClr>
        <a:buSzPct val="70000"/>
        <a:buFont typeface="Wingdings" pitchFamily="2" charset="2"/>
        <a:buChar char=""/>
        <a:defRPr lang="en-US" sz="1800" kern="1200" dirty="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417513" y="2398889"/>
            <a:ext cx="8307387" cy="3570111"/>
          </a:xfrm>
        </p:spPr>
        <p:txBody>
          <a:bodyPr>
            <a:normAutofit/>
          </a:bodyPr>
          <a:lstStyle/>
          <a:p>
            <a:r>
              <a:rPr lang="es-AR" b="1" dirty="0"/>
              <a:t>LIC. DE LA HIGUERA QUIYONO</a:t>
            </a:r>
            <a:endParaRPr lang="es-MX" dirty="0"/>
          </a:p>
          <a:p>
            <a:r>
              <a:rPr lang="es-AR" b="1" dirty="0"/>
              <a:t>ERNESTO ANTONIO</a:t>
            </a:r>
            <a:endParaRPr lang="es-MX" dirty="0"/>
          </a:p>
          <a:p>
            <a:r>
              <a:rPr lang="es-AR" b="1" dirty="0"/>
              <a:t>MATRICULA: 20150789</a:t>
            </a:r>
            <a:endParaRPr lang="es-MX" dirty="0"/>
          </a:p>
          <a:p>
            <a:r>
              <a:rPr lang="es-AR" b="1" dirty="0"/>
              <a:t> </a:t>
            </a:r>
            <a:endParaRPr lang="es-MX" dirty="0"/>
          </a:p>
          <a:p>
            <a:r>
              <a:rPr lang="es-AR" b="1" dirty="0"/>
              <a:t>ACTIVIDAD </a:t>
            </a:r>
            <a:r>
              <a:rPr lang="es-AR" b="1" dirty="0" smtClean="0"/>
              <a:t>6: </a:t>
            </a:r>
            <a:r>
              <a:rPr lang="es-ES_tradnl" b="1" dirty="0" smtClean="0"/>
              <a:t>Presentación</a:t>
            </a:r>
            <a:endParaRPr lang="es-MX" dirty="0"/>
          </a:p>
          <a:p>
            <a:r>
              <a:rPr lang="es-AR" b="1" dirty="0"/>
              <a:t> </a:t>
            </a:r>
            <a:endParaRPr lang="es-MX" dirty="0"/>
          </a:p>
          <a:p>
            <a:r>
              <a:rPr lang="es-AR" b="1" u="sng" dirty="0"/>
              <a:t>MATERIA: GESTION PARA </a:t>
            </a:r>
            <a:r>
              <a:rPr lang="es-AR" b="1" u="sng" dirty="0" smtClean="0"/>
              <a:t>RESULTADOS</a:t>
            </a:r>
          </a:p>
          <a:p>
            <a:endParaRPr lang="es-AR" b="1" u="sng" dirty="0"/>
          </a:p>
          <a:p>
            <a:pPr algn="r"/>
            <a:r>
              <a:rPr lang="es-AR" b="1" u="sng" dirty="0" smtClean="0">
                <a:solidFill>
                  <a:schemeClr val="tx1">
                    <a:lumMod val="50000"/>
                    <a:lumOff val="50000"/>
                  </a:schemeClr>
                </a:solidFill>
              </a:rPr>
              <a:t>16 de Marzo de 2016.</a:t>
            </a:r>
            <a:endParaRPr lang="es-MX" dirty="0">
              <a:solidFill>
                <a:schemeClr val="tx1">
                  <a:lumMod val="50000"/>
                  <a:lumOff val="50000"/>
                </a:schemeClr>
              </a:solidFill>
            </a:endParaRPr>
          </a:p>
          <a:p>
            <a:endParaRPr lang="es-ES" dirty="0"/>
          </a:p>
        </p:txBody>
      </p:sp>
      <p:pic>
        <p:nvPicPr>
          <p:cNvPr id="6" name="Imagen 5"/>
          <p:cNvPicPr/>
          <p:nvPr/>
        </p:nvPicPr>
        <p:blipFill>
          <a:blip r:embed="rId2">
            <a:extLst>
              <a:ext uri="{28A0092B-C50C-407E-A947-70E740481C1C}">
                <a14:useLocalDpi xmlns:a14="http://schemas.microsoft.com/office/drawing/2010/main" val="0"/>
              </a:ext>
            </a:extLst>
          </a:blip>
          <a:stretch>
            <a:fillRect/>
          </a:stretch>
        </p:blipFill>
        <p:spPr>
          <a:xfrm>
            <a:off x="3593147" y="210633"/>
            <a:ext cx="1957705" cy="1957705"/>
          </a:xfrm>
          <a:prstGeom prst="rect">
            <a:avLst/>
          </a:prstGeom>
        </p:spPr>
      </p:pic>
    </p:spTree>
    <p:extLst>
      <p:ext uri="{BB962C8B-B14F-4D97-AF65-F5344CB8AC3E}">
        <p14:creationId xmlns:p14="http://schemas.microsoft.com/office/powerpoint/2010/main" val="2175939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solidFill>
                  <a:srgbClr val="000000"/>
                </a:solidFill>
              </a:rPr>
              <a:t>Valor Público</a:t>
            </a:r>
            <a:endParaRPr lang="es-ES" dirty="0">
              <a:solidFill>
                <a:srgbClr val="000000"/>
              </a:solidFill>
            </a:endParaRPr>
          </a:p>
        </p:txBody>
      </p:sp>
      <p:sp>
        <p:nvSpPr>
          <p:cNvPr id="3" name="Marcador de contenido 2"/>
          <p:cNvSpPr>
            <a:spLocks noGrp="1"/>
          </p:cNvSpPr>
          <p:nvPr>
            <p:ph idx="1"/>
          </p:nvPr>
        </p:nvSpPr>
        <p:spPr/>
        <p:txBody>
          <a:bodyPr/>
          <a:lstStyle/>
          <a:p>
            <a:r>
              <a:rPr lang="es-ES_tradnl" dirty="0"/>
              <a:t>El valor público, por definición busca de forma comprometida, un sistema que promueva un desarrollo eficaz, eficiente, equitativo y sostenible. No obstante, se busca la creación de valor público por medio de una gestión estatal, la que tiene que contribuir significativamente a cuatro fines o principios fundamentales: i) Reducción de la desigualdad, ii) Reducción de la pobreza, iii) Fortalecimiento de estados democráticos, iv) Fortalecimiento de ciudadanía.</a:t>
            </a:r>
            <a:endParaRPr lang="es-MX" dirty="0"/>
          </a:p>
          <a:p>
            <a:endParaRPr lang="es-ES" dirty="0"/>
          </a:p>
        </p:txBody>
      </p:sp>
    </p:spTree>
    <p:extLst>
      <p:ext uri="{BB962C8B-B14F-4D97-AF65-F5344CB8AC3E}">
        <p14:creationId xmlns:p14="http://schemas.microsoft.com/office/powerpoint/2010/main" val="693272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solidFill>
                  <a:srgbClr val="000000"/>
                </a:solidFill>
              </a:rPr>
              <a:t>Formación de Valores</a:t>
            </a:r>
            <a:endParaRPr lang="es-ES" dirty="0">
              <a:solidFill>
                <a:srgbClr val="000000"/>
              </a:solidFill>
            </a:endParaRPr>
          </a:p>
        </p:txBody>
      </p:sp>
      <p:sp>
        <p:nvSpPr>
          <p:cNvPr id="3" name="Marcador de contenido 2"/>
          <p:cNvSpPr>
            <a:spLocks noGrp="1"/>
          </p:cNvSpPr>
          <p:nvPr>
            <p:ph idx="1"/>
          </p:nvPr>
        </p:nvSpPr>
        <p:spPr/>
        <p:txBody>
          <a:bodyPr>
            <a:normAutofit fontScale="85000" lnSpcReduction="10000"/>
          </a:bodyPr>
          <a:lstStyle/>
          <a:p>
            <a:r>
              <a:rPr lang="es-ES_tradnl" dirty="0"/>
              <a:t>El valor público modifica aspecto sensibles de la sociedad cambiando la forma de vida dentro de la misma, y empieza a ser efectiva toda vez que se perciba el cambio.</a:t>
            </a:r>
            <a:endParaRPr lang="es-MX" dirty="0"/>
          </a:p>
          <a:p>
            <a:r>
              <a:rPr lang="es-ES_tradnl" dirty="0"/>
              <a:t>El valor, entonces, no es sólo vida presente, sino también esperanza de vida: quien no tiene futuro no tiene sus necesidades humanas satisfechas, pues el futuro es una necesidad humana.</a:t>
            </a:r>
            <a:endParaRPr lang="es-MX" dirty="0"/>
          </a:p>
          <a:p>
            <a:r>
              <a:rPr lang="es-ES_tradnl" dirty="0"/>
              <a:t>Es una construcción subjetiva e incluyente que otorga legitimidad de una sociedad al gobierno. </a:t>
            </a:r>
            <a:endParaRPr lang="es-MX" dirty="0"/>
          </a:p>
          <a:p>
            <a:r>
              <a:rPr lang="es-ES_tradnl" dirty="0"/>
              <a:t>El valor, se convierte en valor público, cuando incluye el ejercicio del derecho a la vida y a la esperanza de vida, por ejemplo, el ejercicio de la libertad y oportunidades. El valor público, en consecuencia, presupone una democracia. Participativa entre los ciudadanos como relación recíproca.</a:t>
            </a:r>
            <a:endParaRPr lang="es-MX" dirty="0"/>
          </a:p>
          <a:p>
            <a:endParaRPr lang="es-ES" dirty="0"/>
          </a:p>
        </p:txBody>
      </p:sp>
    </p:spTree>
    <p:extLst>
      <p:ext uri="{BB962C8B-B14F-4D97-AF65-F5344CB8AC3E}">
        <p14:creationId xmlns:p14="http://schemas.microsoft.com/office/powerpoint/2010/main" val="4288321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solidFill>
                  <a:srgbClr val="000000"/>
                </a:solidFill>
              </a:rPr>
              <a:t>Indicadores operacionales</a:t>
            </a:r>
            <a:endParaRPr lang="es-ES" dirty="0">
              <a:solidFill>
                <a:srgbClr val="000000"/>
              </a:solidFill>
            </a:endParaRPr>
          </a:p>
        </p:txBody>
      </p:sp>
      <p:sp>
        <p:nvSpPr>
          <p:cNvPr id="3" name="Marcador de contenido 2"/>
          <p:cNvSpPr>
            <a:spLocks noGrp="1"/>
          </p:cNvSpPr>
          <p:nvPr>
            <p:ph idx="1"/>
          </p:nvPr>
        </p:nvSpPr>
        <p:spPr/>
        <p:txBody>
          <a:bodyPr/>
          <a:lstStyle/>
          <a:p>
            <a:r>
              <a:rPr lang="es-ES" dirty="0" smtClean="0"/>
              <a:t>Los indicadores sirven como una medida práctica para evaluar los resultados a través de los procesos y las gestiones de desarrollo dentro de los organismos.</a:t>
            </a:r>
          </a:p>
          <a:p>
            <a:r>
              <a:rPr lang="es-ES" dirty="0" smtClean="0"/>
              <a:t>Los indicadores pueden medirse entre indicadores de calidad, operacionales dependiendo la entidad a la que se desee aplicar y en función de las estrategias aplicadas.</a:t>
            </a:r>
          </a:p>
          <a:p>
            <a:r>
              <a:rPr lang="es-ES" dirty="0" smtClean="0"/>
              <a:t>Dichos indicadores conllevan a una cadena de resultados que se despliegan a través del Estado, generando un ambiente de confianza óptimo y es el resultado que pretende lograrse en países de Latinoamérica .</a:t>
            </a:r>
            <a:endParaRPr lang="es-ES" dirty="0"/>
          </a:p>
        </p:txBody>
      </p:sp>
    </p:spTree>
    <p:extLst>
      <p:ext uri="{BB962C8B-B14F-4D97-AF65-F5344CB8AC3E}">
        <p14:creationId xmlns:p14="http://schemas.microsoft.com/office/powerpoint/2010/main" val="4216788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solidFill>
                  <a:schemeClr val="tx1"/>
                </a:solidFill>
              </a:rPr>
              <a:t>Programas de Gobierno en Sector Salud</a:t>
            </a:r>
            <a:endParaRPr lang="es-ES" dirty="0">
              <a:solidFill>
                <a:schemeClr val="tx1"/>
              </a:solidFill>
            </a:endParaRPr>
          </a:p>
        </p:txBody>
      </p:sp>
      <p:sp>
        <p:nvSpPr>
          <p:cNvPr id="3" name="Marcador de contenido 2"/>
          <p:cNvSpPr>
            <a:spLocks noGrp="1"/>
          </p:cNvSpPr>
          <p:nvPr>
            <p:ph idx="1"/>
          </p:nvPr>
        </p:nvSpPr>
        <p:spPr/>
        <p:txBody>
          <a:bodyPr>
            <a:normAutofit fontScale="70000" lnSpcReduction="20000"/>
          </a:bodyPr>
          <a:lstStyle/>
          <a:p>
            <a:r>
              <a:rPr lang="es-ES_tradnl" dirty="0" smtClean="0"/>
              <a:t>En el año 2002 el Instituto Mexicano del Seguro Social instrumentó los </a:t>
            </a:r>
            <a:r>
              <a:rPr lang="es-ES_tradnl" i="1" dirty="0" smtClean="0"/>
              <a:t>Programas Integrados de Salud (PREVENIMSS)</a:t>
            </a:r>
            <a:r>
              <a:rPr lang="es-ES_tradnl" dirty="0" smtClean="0"/>
              <a:t>, estrategia de prestación de servicios que privilegia la atención preventiva y tiene como propósito la provisión sistemática y ordenada de acciones relacionadas con la promoción de la salud, la vigilancia de la nutrición, la prevención, detección y control de enfermedades, así como la promoción y atención de la salud reproductiva, ordenándolas en cinco programas orientados a disminuir los riesgos y daños a la salud más frecuentes mediante intervenciones costo efectivas, en los siguientes grupos de edad: </a:t>
            </a:r>
            <a:endParaRPr lang="es-MX" dirty="0" smtClean="0"/>
          </a:p>
          <a:p>
            <a:pPr lvl="0"/>
            <a:r>
              <a:rPr lang="es-ES_tradnl" dirty="0" smtClean="0"/>
              <a:t>Salud </a:t>
            </a:r>
            <a:r>
              <a:rPr lang="es-ES_tradnl" dirty="0"/>
              <a:t>de niñas y niños de 0 a 9 años</a:t>
            </a:r>
            <a:endParaRPr lang="es-MX" dirty="0">
              <a:latin typeface="Wingdings"/>
            </a:endParaRPr>
          </a:p>
          <a:p>
            <a:pPr lvl="0"/>
            <a:r>
              <a:rPr lang="es-ES_tradnl" dirty="0"/>
              <a:t>Salud de adolescentes de 10 a 19 años</a:t>
            </a:r>
            <a:endParaRPr lang="es-MX" dirty="0">
              <a:latin typeface="Wingdings"/>
            </a:endParaRPr>
          </a:p>
          <a:p>
            <a:pPr lvl="0"/>
            <a:r>
              <a:rPr lang="es-ES_tradnl" dirty="0"/>
              <a:t>Salud de mujeres de 20 a 59 años</a:t>
            </a:r>
            <a:endParaRPr lang="es-MX" dirty="0">
              <a:latin typeface="Wingdings"/>
            </a:endParaRPr>
          </a:p>
          <a:p>
            <a:pPr lvl="0"/>
            <a:r>
              <a:rPr lang="es-ES_tradnl" dirty="0"/>
              <a:t>Salud de hombres de 20 a 59 años</a:t>
            </a:r>
            <a:endParaRPr lang="es-MX" dirty="0">
              <a:latin typeface="Wingdings"/>
            </a:endParaRPr>
          </a:p>
          <a:p>
            <a:pPr lvl="0"/>
            <a:r>
              <a:rPr lang="es-ES_tradnl" dirty="0"/>
              <a:t>Salud de adultas y adultos mayores de 59 años</a:t>
            </a:r>
            <a:endParaRPr lang="es-MX" dirty="0">
              <a:latin typeface="Wingdings"/>
            </a:endParaRPr>
          </a:p>
          <a:p>
            <a:endParaRPr lang="es-ES" dirty="0"/>
          </a:p>
        </p:txBody>
      </p:sp>
    </p:spTree>
    <p:extLst>
      <p:ext uri="{BB962C8B-B14F-4D97-AF65-F5344CB8AC3E}">
        <p14:creationId xmlns:p14="http://schemas.microsoft.com/office/powerpoint/2010/main" val="2057736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solidFill>
                  <a:srgbClr val="000000"/>
                </a:solidFill>
              </a:rPr>
              <a:t>Indicadores Operacionales del Programa</a:t>
            </a:r>
            <a:endParaRPr lang="es-ES" dirty="0">
              <a:solidFill>
                <a:srgbClr val="000000"/>
              </a:solidFill>
            </a:endParaRPr>
          </a:p>
        </p:txBody>
      </p:sp>
      <p:sp>
        <p:nvSpPr>
          <p:cNvPr id="3" name="Marcador de contenido 2"/>
          <p:cNvSpPr>
            <a:spLocks noGrp="1"/>
          </p:cNvSpPr>
          <p:nvPr>
            <p:ph idx="1"/>
          </p:nvPr>
        </p:nvSpPr>
        <p:spPr/>
        <p:txBody>
          <a:bodyPr/>
          <a:lstStyle/>
          <a:p>
            <a:r>
              <a:rPr lang="es-MX" dirty="0"/>
              <a:t>Uno de los indicadores más representativos en este Programa de Salud es la cobertura de vacunación con esquemas completos en niños de un año de edad, cabe señalar que desde el 2009 con los cambios de la plataforma informática sectorial que genera trimestralmente esta cobertura y a hasta la fecha, los diversos problemas técnicos no han permitido mostrar las coberturas reales alcanzadas. Sin embargo, el comportamiento epidemiológico de las enfermedades inmunoprevenibles, así como el monitoreo de las acciones de vacunación realizadas, fundamentan la estimación de que la cobertura con esquemas completos en niños derechohabientes de un año es de 95.0%.</a:t>
            </a:r>
          </a:p>
          <a:p>
            <a:endParaRPr lang="es-ES" dirty="0"/>
          </a:p>
        </p:txBody>
      </p:sp>
    </p:spTree>
    <p:extLst>
      <p:ext uri="{BB962C8B-B14F-4D97-AF65-F5344CB8AC3E}">
        <p14:creationId xmlns:p14="http://schemas.microsoft.com/office/powerpoint/2010/main" val="2383113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solidFill>
                  <a:srgbClr val="000000"/>
                </a:solidFill>
              </a:rPr>
              <a:t>Problem</a:t>
            </a:r>
            <a:r>
              <a:rPr lang="es-ES" dirty="0" smtClean="0">
                <a:solidFill>
                  <a:srgbClr val="000000"/>
                </a:solidFill>
              </a:rPr>
              <a:t>ática en el Programa</a:t>
            </a:r>
            <a:endParaRPr lang="es-ES" dirty="0">
              <a:solidFill>
                <a:srgbClr val="000000"/>
              </a:solidFill>
            </a:endParaRPr>
          </a:p>
        </p:txBody>
      </p:sp>
      <p:sp>
        <p:nvSpPr>
          <p:cNvPr id="3" name="Marcador de contenido 2"/>
          <p:cNvSpPr>
            <a:spLocks noGrp="1"/>
          </p:cNvSpPr>
          <p:nvPr>
            <p:ph idx="1"/>
          </p:nvPr>
        </p:nvSpPr>
        <p:spPr/>
        <p:txBody>
          <a:bodyPr/>
          <a:lstStyle/>
          <a:p>
            <a:r>
              <a:rPr lang="es-ES" dirty="0"/>
              <a:t>La creciente demanda de servicios como consecuencia de la transición demográfica y epidemiológica implica un gran reto para el IMSS. En este sentido, alineado con el objetivo 2.3 del PND 2013-2018 y con los objetivos del PROSESA, se implementarán estrategias y acciones orientadas modernizar el modelo de atención médica en el Instituto, para hacer más eficientes los procesos, reforzar la atención primaria, proteger la seguridad de los pacientes y mejorar la atención con calidad y eficiencia.</a:t>
            </a:r>
            <a:endParaRPr lang="es-MX" dirty="0"/>
          </a:p>
          <a:p>
            <a:endParaRPr lang="es-ES" dirty="0"/>
          </a:p>
        </p:txBody>
      </p:sp>
    </p:spTree>
    <p:extLst>
      <p:ext uri="{BB962C8B-B14F-4D97-AF65-F5344CB8AC3E}">
        <p14:creationId xmlns:p14="http://schemas.microsoft.com/office/powerpoint/2010/main" val="21862099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solidFill>
                  <a:srgbClr val="000000"/>
                </a:solidFill>
              </a:rPr>
              <a:t>Estrategias de Evaluaci</a:t>
            </a:r>
            <a:r>
              <a:rPr lang="es-ES" dirty="0" smtClean="0">
                <a:solidFill>
                  <a:srgbClr val="000000"/>
                </a:solidFill>
              </a:rPr>
              <a:t>ón y Acción</a:t>
            </a:r>
            <a:endParaRPr lang="es-ES" dirty="0">
              <a:solidFill>
                <a:srgbClr val="000000"/>
              </a:solidFill>
            </a:endParaRPr>
          </a:p>
        </p:txBody>
      </p:sp>
      <p:sp>
        <p:nvSpPr>
          <p:cNvPr id="3" name="Marcador de contenido 2"/>
          <p:cNvSpPr>
            <a:spLocks noGrp="1"/>
          </p:cNvSpPr>
          <p:nvPr>
            <p:ph idx="1"/>
          </p:nvPr>
        </p:nvSpPr>
        <p:spPr/>
        <p:txBody>
          <a:bodyPr>
            <a:normAutofit fontScale="92500" lnSpcReduction="20000"/>
          </a:bodyPr>
          <a:lstStyle/>
          <a:p>
            <a:r>
              <a:rPr lang="es-ES" dirty="0"/>
              <a:t>-	Reimplantar la emisión, análisis y evaluación de los informes de Coberturas y Prevalencias del SIAIS (bajo responsabilidad de la Coordinación de Información y Análisis Estratégico), realizar el análisis que apoye la toma de decisiones a su Personal Directivo y en el Comité PREVENIMSS y enviar a la Coordinación de Prevención y Atención a la Salud de forma trimestral.</a:t>
            </a:r>
            <a:endParaRPr lang="es-MX" dirty="0"/>
          </a:p>
          <a:p>
            <a:r>
              <a:rPr lang="es-ES" dirty="0"/>
              <a:t>-	Verificar que el personal médico y de enfermería de su unidad tenga acceso a la red local de consulta, para revisar y analizar las coberturas PREVENIMSS de su población adscrita  (bajo responsabilidad de la Coordinación de Información y Análisis Estratégico). De no ser posible a través de su ARIMAC, deberá entregar a cada Médico Familiar el informe de coberturas y prevalencias por escrito. En ambos casos es de su responsabilidad y/o del su Jefe de Servicio de Medicina Familiar verificar que el Médico Familiar utilice estos informes para evaluar el proceso de atención integral a la salud de su  población adscrita.</a:t>
            </a:r>
            <a:endParaRPr lang="es-MX" dirty="0"/>
          </a:p>
          <a:p>
            <a:endParaRPr lang="es-ES" dirty="0"/>
          </a:p>
        </p:txBody>
      </p:sp>
    </p:spTree>
    <p:extLst>
      <p:ext uri="{BB962C8B-B14F-4D97-AF65-F5344CB8AC3E}">
        <p14:creationId xmlns:p14="http://schemas.microsoft.com/office/powerpoint/2010/main" val="2643318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solidFill>
                  <a:srgbClr val="000000"/>
                </a:solidFill>
              </a:rPr>
              <a:t>Unidad Encargada de Supervisi</a:t>
            </a:r>
            <a:r>
              <a:rPr lang="es-ES" dirty="0" smtClean="0">
                <a:solidFill>
                  <a:srgbClr val="000000"/>
                </a:solidFill>
              </a:rPr>
              <a:t>ón</a:t>
            </a:r>
            <a:endParaRPr lang="es-ES" dirty="0">
              <a:solidFill>
                <a:srgbClr val="000000"/>
              </a:solidFill>
            </a:endParaRPr>
          </a:p>
        </p:txBody>
      </p:sp>
      <p:sp>
        <p:nvSpPr>
          <p:cNvPr id="3" name="Marcador de contenido 2"/>
          <p:cNvSpPr>
            <a:spLocks noGrp="1"/>
          </p:cNvSpPr>
          <p:nvPr>
            <p:ph idx="1"/>
          </p:nvPr>
        </p:nvSpPr>
        <p:spPr/>
        <p:txBody>
          <a:bodyPr>
            <a:normAutofit fontScale="92500" lnSpcReduction="10000"/>
          </a:bodyPr>
          <a:lstStyle/>
          <a:p>
            <a:r>
              <a:rPr lang="es-ES" dirty="0"/>
              <a:t>La Coordinación de Información y Análisis Estratégico es la responsable de “Dar seguimiento a los indicadores de evaluación de los Programas Integrados de Salud (PREVENIMSS)”.</a:t>
            </a:r>
            <a:endParaRPr lang="es-MX" dirty="0"/>
          </a:p>
          <a:p>
            <a:r>
              <a:rPr lang="es-ES" dirty="0"/>
              <a:t>Esta misma coordinación deberá:</a:t>
            </a:r>
            <a:endParaRPr lang="es-MX" dirty="0"/>
          </a:p>
          <a:p>
            <a:r>
              <a:rPr lang="es-ES" dirty="0"/>
              <a:t>•	Integrar el diagnóstico situacional de la delegación con base en el análisis epidemiológico y estratégico de la información estadística en salud.</a:t>
            </a:r>
            <a:endParaRPr lang="es-MX" dirty="0"/>
          </a:p>
          <a:p>
            <a:r>
              <a:rPr lang="es-ES" dirty="0"/>
              <a:t>•	Integrar y validar la información de los indicadores de Programas Integrados de Salud en forma conjunta con la Coordinación de Prevención y Atención a la Salud e informar a las autoridades correspondientes el avance y los resultados.</a:t>
            </a:r>
            <a:endParaRPr lang="es-MX" dirty="0"/>
          </a:p>
          <a:p>
            <a:endParaRPr lang="es-ES" dirty="0"/>
          </a:p>
        </p:txBody>
      </p:sp>
    </p:spTree>
    <p:extLst>
      <p:ext uri="{BB962C8B-B14F-4D97-AF65-F5344CB8AC3E}">
        <p14:creationId xmlns:p14="http://schemas.microsoft.com/office/powerpoint/2010/main" val="4101690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solidFill>
                  <a:srgbClr val="000000"/>
                </a:solidFill>
              </a:rPr>
              <a:t>Conclusiones</a:t>
            </a:r>
            <a:endParaRPr lang="es-ES" dirty="0">
              <a:solidFill>
                <a:srgbClr val="000000"/>
              </a:solidFill>
            </a:endParaRPr>
          </a:p>
        </p:txBody>
      </p:sp>
      <p:sp>
        <p:nvSpPr>
          <p:cNvPr id="3" name="Marcador de contenido 2"/>
          <p:cNvSpPr>
            <a:spLocks noGrp="1"/>
          </p:cNvSpPr>
          <p:nvPr>
            <p:ph idx="1"/>
          </p:nvPr>
        </p:nvSpPr>
        <p:spPr>
          <a:xfrm>
            <a:off x="415925" y="2599765"/>
            <a:ext cx="8308975" cy="3917910"/>
          </a:xfrm>
        </p:spPr>
        <p:txBody>
          <a:bodyPr>
            <a:normAutofit fontScale="85000" lnSpcReduction="20000"/>
          </a:bodyPr>
          <a:lstStyle/>
          <a:p>
            <a:r>
              <a:rPr lang="es-ES" dirty="0" smtClean="0"/>
              <a:t>A pesar que la Nueva Gerencia Pública es producto de estrategias a lo largo de décadas de transformación a partir de países desarrollados, su implementación a nivel mundial ha sido de lento impacto puesto que su estudio resulta demandante en tiempo. Una gestión pública basada en resultados, puede reflejar resultados esperados en mínimo cinco años de producción y trabajo continuo.</a:t>
            </a:r>
          </a:p>
          <a:p>
            <a:r>
              <a:rPr lang="es-ES" dirty="0" smtClean="0"/>
              <a:t>Sin embargo, en países Latinoamericanos ha sido reciente su conocimiento y aplicación, anteriormente se utilizaba constantemente una metodología basada en proyectos, promesas y estudios que no arrojaban una consecuencia esperada, sino que por lo contrario la administración resultaba más entorpecida.</a:t>
            </a:r>
          </a:p>
          <a:p>
            <a:r>
              <a:rPr lang="es-ES" dirty="0" smtClean="0"/>
              <a:t>No obstante de ello, una gestión basada en resultados por calidad obtenido, por solvencia de problema en su totalidad, es una gerencia que se fundamenta y gana la legitimidad de la ciudadanía. Esta gerencia es lograda a través de un poder legislativo participativo con la ciudadanía y viceversa, para que de esta forma los órganos conducentes y ejecutores, estén en posibilidad de ser evaluados constantemente. Que dichas evaluaciones no sirvan únicamente para señalar las deficiencias del sistema, sino para coadyuvar en la solvencia de la problemática original.</a:t>
            </a:r>
            <a:endParaRPr lang="es-ES" dirty="0"/>
          </a:p>
        </p:txBody>
      </p:sp>
    </p:spTree>
    <p:extLst>
      <p:ext uri="{BB962C8B-B14F-4D97-AF65-F5344CB8AC3E}">
        <p14:creationId xmlns:p14="http://schemas.microsoft.com/office/powerpoint/2010/main" val="85447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solidFill>
                  <a:schemeClr val="tx1"/>
                </a:solidFill>
              </a:rPr>
              <a:t>Antecedentes</a:t>
            </a:r>
            <a:endParaRPr lang="es-ES" dirty="0">
              <a:solidFill>
                <a:schemeClr val="tx1"/>
              </a:solidFill>
            </a:endParaRPr>
          </a:p>
        </p:txBody>
      </p:sp>
      <p:sp>
        <p:nvSpPr>
          <p:cNvPr id="3" name="Marcador de contenido 2"/>
          <p:cNvSpPr>
            <a:spLocks noGrp="1"/>
          </p:cNvSpPr>
          <p:nvPr>
            <p:ph idx="1"/>
          </p:nvPr>
        </p:nvSpPr>
        <p:spPr/>
        <p:txBody>
          <a:bodyPr/>
          <a:lstStyle/>
          <a:p>
            <a:r>
              <a:rPr lang="es-ES_tradnl" dirty="0"/>
              <a:t>La gestión pública para resultados en el desarrollo tiene un surgimiento en la década de los setenta en países anglosajones, emergiendo como gestión para resultados con el objetivo de clarificar a la ciudadanía las actividades que el Estado. El gestión de resultados para el desarrollo está orientado a un incremento socioeconómico para solventar problemas actuales en el país, planteando una administración de corte burocrático en pro de la resolución de problemas típicos.</a:t>
            </a:r>
            <a:endParaRPr lang="es-MX" dirty="0"/>
          </a:p>
          <a:p>
            <a:endParaRPr lang="es-ES" dirty="0"/>
          </a:p>
        </p:txBody>
      </p:sp>
    </p:spTree>
    <p:extLst>
      <p:ext uri="{BB962C8B-B14F-4D97-AF65-F5344CB8AC3E}">
        <p14:creationId xmlns:p14="http://schemas.microsoft.com/office/powerpoint/2010/main" val="230054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solidFill>
                  <a:srgbClr val="000000"/>
                </a:solidFill>
              </a:rPr>
              <a:t>Gestión pública para el Desarrollo</a:t>
            </a:r>
            <a:endParaRPr lang="es-ES" dirty="0">
              <a:solidFill>
                <a:srgbClr val="000000"/>
              </a:solidFill>
            </a:endParaRPr>
          </a:p>
        </p:txBody>
      </p:sp>
      <p:sp>
        <p:nvSpPr>
          <p:cNvPr id="3" name="Marcador de contenido 2"/>
          <p:cNvSpPr>
            <a:spLocks noGrp="1"/>
          </p:cNvSpPr>
          <p:nvPr>
            <p:ph idx="1"/>
          </p:nvPr>
        </p:nvSpPr>
        <p:spPr/>
        <p:txBody>
          <a:bodyPr/>
          <a:lstStyle/>
          <a:p>
            <a:r>
              <a:rPr lang="es-ES_tradnl" dirty="0"/>
              <a:t>Diversos países han tratado de implementar estrategia para la evaluación y por ende establecer una gestión de resultados de manera adecuada.</a:t>
            </a:r>
            <a:endParaRPr lang="es-MX" dirty="0"/>
          </a:p>
          <a:p>
            <a:r>
              <a:rPr lang="es-ES_tradnl" dirty="0"/>
              <a:t>La gestión para resultados en países y sistemas resulta como un modelo de gestión de servicios públicos del origen gubernamental, con la finalidad de lograr orden y bienestar en los ciudadanos.</a:t>
            </a:r>
            <a:endParaRPr lang="es-MX" dirty="0"/>
          </a:p>
          <a:p>
            <a:r>
              <a:rPr lang="es-ES_tradnl" dirty="0"/>
              <a:t>La ciudadanía activa es la base para la gestión para resultados, toda vez que está centrado en el Estado y las actividades que este conlleva.</a:t>
            </a:r>
            <a:endParaRPr lang="es-MX" dirty="0"/>
          </a:p>
          <a:p>
            <a:endParaRPr lang="es-ES" dirty="0"/>
          </a:p>
        </p:txBody>
      </p:sp>
    </p:spTree>
    <p:extLst>
      <p:ext uri="{BB962C8B-B14F-4D97-AF65-F5344CB8AC3E}">
        <p14:creationId xmlns:p14="http://schemas.microsoft.com/office/powerpoint/2010/main" val="3196935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solidFill>
                  <a:srgbClr val="000000"/>
                </a:solidFill>
              </a:rPr>
              <a:t>Problemática principal</a:t>
            </a:r>
            <a:endParaRPr lang="es-ES" dirty="0">
              <a:solidFill>
                <a:srgbClr val="000000"/>
              </a:solidFill>
            </a:endParaRPr>
          </a:p>
        </p:txBody>
      </p:sp>
      <p:sp>
        <p:nvSpPr>
          <p:cNvPr id="3" name="Marcador de contenido 2"/>
          <p:cNvSpPr>
            <a:spLocks noGrp="1"/>
          </p:cNvSpPr>
          <p:nvPr>
            <p:ph idx="1"/>
          </p:nvPr>
        </p:nvSpPr>
        <p:spPr/>
        <p:txBody>
          <a:bodyPr>
            <a:normAutofit fontScale="92500" lnSpcReduction="10000"/>
          </a:bodyPr>
          <a:lstStyle/>
          <a:p>
            <a:r>
              <a:rPr lang="es-ES_tradnl" dirty="0"/>
              <a:t>Los problemas que se plantean son en materia de superación de pobreza, crecimiento económico sostenible, mejoramiento de la calidad de vida, incremento de la calidad de vida, incremento de la escolaridad y disminución de los costos de gobierno. En adición a lo anterior, evaluación y seguimiento en materia de resultados.</a:t>
            </a:r>
            <a:endParaRPr lang="es-MX" dirty="0"/>
          </a:p>
          <a:p>
            <a:r>
              <a:rPr lang="es-ES_tradnl" dirty="0"/>
              <a:t>Para superar la pobreza hay que incrementar un desarrollo sostenible, se tiene que establecer una medición completa de cuántos hogares de pobreza se han superado completamente. Los resultados se basan en cómo lograr la superación permanente en hogares de pobreza.</a:t>
            </a:r>
            <a:endParaRPr lang="es-MX" dirty="0"/>
          </a:p>
          <a:p>
            <a:r>
              <a:rPr lang="es-ES_tradnl" dirty="0"/>
              <a:t>Lo anterior se tendría que medir en hogares pobres, municipios, hogares a nivel estatal, etc.</a:t>
            </a:r>
            <a:endParaRPr lang="es-MX" dirty="0"/>
          </a:p>
          <a:p>
            <a:endParaRPr lang="es-ES" dirty="0"/>
          </a:p>
        </p:txBody>
      </p:sp>
    </p:spTree>
    <p:extLst>
      <p:ext uri="{BB962C8B-B14F-4D97-AF65-F5344CB8AC3E}">
        <p14:creationId xmlns:p14="http://schemas.microsoft.com/office/powerpoint/2010/main" val="705324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solidFill>
                  <a:srgbClr val="000000"/>
                </a:solidFill>
              </a:rPr>
              <a:t>Objetivos de la Gestión para Resultados</a:t>
            </a:r>
            <a:endParaRPr lang="es-ES" dirty="0">
              <a:solidFill>
                <a:srgbClr val="000000"/>
              </a:solidFill>
            </a:endParaRPr>
          </a:p>
        </p:txBody>
      </p:sp>
      <p:sp>
        <p:nvSpPr>
          <p:cNvPr id="3" name="Marcador de contenido 2"/>
          <p:cNvSpPr>
            <a:spLocks noGrp="1"/>
          </p:cNvSpPr>
          <p:nvPr>
            <p:ph idx="1"/>
          </p:nvPr>
        </p:nvSpPr>
        <p:spPr/>
        <p:txBody>
          <a:bodyPr>
            <a:normAutofit lnSpcReduction="10000"/>
          </a:bodyPr>
          <a:lstStyle/>
          <a:p>
            <a:r>
              <a:rPr lang="es-ES_tradnl" dirty="0"/>
              <a:t>La gestión para resultados nace en países desarrollados y es para salir de un estado bajo para subir de nivel. Posterior a la guerra, se implementó el modelo económico de sustitución de importaciones protegiendo a la producción nacional. </a:t>
            </a:r>
            <a:endParaRPr lang="es-MX" dirty="0"/>
          </a:p>
          <a:p>
            <a:r>
              <a:rPr lang="es-ES_tradnl" dirty="0"/>
              <a:t>La gestión de resultados debe medirse de acuerdo y en función de la calidad que el servicio público y que el Estado proporcione, esto se logra únicamente a través de la gestión de resultados para el desarrollo como bien se ha comentado.</a:t>
            </a:r>
            <a:endParaRPr lang="es-MX" dirty="0"/>
          </a:p>
          <a:p>
            <a:r>
              <a:rPr lang="es-ES_tradnl" dirty="0"/>
              <a:t>Los Estados hoy día, reclama bienes y servicios de buena calidad, esto es una necesidad en una gran mayoría de los países latinoamericanos.</a:t>
            </a:r>
            <a:endParaRPr lang="es-MX" dirty="0"/>
          </a:p>
          <a:p>
            <a:endParaRPr lang="es-ES" dirty="0"/>
          </a:p>
        </p:txBody>
      </p:sp>
    </p:spTree>
    <p:extLst>
      <p:ext uri="{BB962C8B-B14F-4D97-AF65-F5344CB8AC3E}">
        <p14:creationId xmlns:p14="http://schemas.microsoft.com/office/powerpoint/2010/main" val="61346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solidFill>
                  <a:srgbClr val="000000"/>
                </a:solidFill>
              </a:rPr>
              <a:t>Evolución de la </a:t>
            </a:r>
            <a:r>
              <a:rPr lang="es-ES" dirty="0" err="1" smtClean="0">
                <a:solidFill>
                  <a:srgbClr val="000000"/>
                </a:solidFill>
              </a:rPr>
              <a:t>GPRyD</a:t>
            </a:r>
            <a:endParaRPr lang="es-ES" dirty="0">
              <a:solidFill>
                <a:srgbClr val="000000"/>
              </a:solidFill>
            </a:endParaRPr>
          </a:p>
        </p:txBody>
      </p:sp>
      <p:sp>
        <p:nvSpPr>
          <p:cNvPr id="3" name="Marcador de contenido 2"/>
          <p:cNvSpPr>
            <a:spLocks noGrp="1"/>
          </p:cNvSpPr>
          <p:nvPr>
            <p:ph idx="1"/>
          </p:nvPr>
        </p:nvSpPr>
        <p:spPr/>
        <p:txBody>
          <a:bodyPr/>
          <a:lstStyle/>
          <a:p>
            <a:r>
              <a:rPr lang="es-ES_tradnl" dirty="0"/>
              <a:t>El estado y la sociedad deben convertirse en órganos competitivos para salir del subdesarrollo y pasar a una siguiente etapa. La gestión de resultados no es una aparición de normas espontánea, no basta con cambiar un marco normativo sino de cultura y constante.</a:t>
            </a:r>
            <a:endParaRPr lang="es-MX" dirty="0"/>
          </a:p>
          <a:p>
            <a:r>
              <a:rPr lang="es-ES_tradnl" dirty="0"/>
              <a:t>La sociedad actual se encuentra en un acumulamiento de capital que demanda una estructura mayormente eficaz y desarrollada, capaz de sustentar las necesidades y atenciones crecientes. Sin embargo cada uno de los ciudadanos e individuos parte de un Estado debe adoptar una medida consciente de demanda, es decir evolucionar la mentalidad de trabajo para adaptarse a los nuevos procesos y nuevos desarrollos.</a:t>
            </a:r>
            <a:endParaRPr lang="es-MX" dirty="0"/>
          </a:p>
          <a:p>
            <a:endParaRPr lang="es-ES" dirty="0"/>
          </a:p>
        </p:txBody>
      </p:sp>
    </p:spTree>
    <p:extLst>
      <p:ext uri="{BB962C8B-B14F-4D97-AF65-F5344CB8AC3E}">
        <p14:creationId xmlns:p14="http://schemas.microsoft.com/office/powerpoint/2010/main" val="2129452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solidFill>
                  <a:srgbClr val="000000"/>
                </a:solidFill>
              </a:rPr>
              <a:t>Un nuevo enfoque en la Gerencia Pública</a:t>
            </a:r>
            <a:endParaRPr lang="es-ES" dirty="0">
              <a:solidFill>
                <a:srgbClr val="000000"/>
              </a:solidFill>
            </a:endParaRPr>
          </a:p>
        </p:txBody>
      </p:sp>
      <p:sp>
        <p:nvSpPr>
          <p:cNvPr id="3" name="Marcador de contenido 2"/>
          <p:cNvSpPr>
            <a:spLocks noGrp="1"/>
          </p:cNvSpPr>
          <p:nvPr>
            <p:ph idx="1"/>
          </p:nvPr>
        </p:nvSpPr>
        <p:spPr/>
        <p:txBody>
          <a:bodyPr/>
          <a:lstStyle/>
          <a:p>
            <a:r>
              <a:rPr lang="es-ES_tradnl" dirty="0"/>
              <a:t>El gran reto se encuentra en las nuevas necesidades, obligadamente deben reestructurar programas y políticas que permitan satisfacer de nueva cuenta a las nuevas necesidades.</a:t>
            </a:r>
            <a:endParaRPr lang="es-MX" dirty="0"/>
          </a:p>
          <a:p>
            <a:r>
              <a:rPr lang="es-ES_tradnl" dirty="0"/>
              <a:t>La nueva gerencia pública se basa en que el gobierno aparece como algo más que un ente de administración, sino de una institución participativa en el sector público para ofrecer de nueva cuenta resultados evaluados a partir de sistemas programados desde el interior hacia el exterior, estableciendo alianzas con dependencias generadas para coadyuvar en la consecución de este fin.</a:t>
            </a:r>
            <a:endParaRPr lang="es-MX" dirty="0"/>
          </a:p>
          <a:p>
            <a:endParaRPr lang="es-ES" dirty="0"/>
          </a:p>
        </p:txBody>
      </p:sp>
    </p:spTree>
    <p:extLst>
      <p:ext uri="{BB962C8B-B14F-4D97-AF65-F5344CB8AC3E}">
        <p14:creationId xmlns:p14="http://schemas.microsoft.com/office/powerpoint/2010/main" val="759953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solidFill>
                  <a:srgbClr val="000000"/>
                </a:solidFill>
              </a:rPr>
              <a:t>Perspectivas de Gestión</a:t>
            </a:r>
            <a:endParaRPr lang="es-ES" dirty="0">
              <a:solidFill>
                <a:srgbClr val="000000"/>
              </a:solidFill>
            </a:endParaRPr>
          </a:p>
        </p:txBody>
      </p:sp>
      <p:sp>
        <p:nvSpPr>
          <p:cNvPr id="3" name="Marcador de contenido 2"/>
          <p:cNvSpPr>
            <a:spLocks noGrp="1"/>
          </p:cNvSpPr>
          <p:nvPr>
            <p:ph idx="1"/>
          </p:nvPr>
        </p:nvSpPr>
        <p:spPr/>
        <p:txBody>
          <a:bodyPr>
            <a:normAutofit lnSpcReduction="10000"/>
          </a:bodyPr>
          <a:lstStyle/>
          <a:p>
            <a:r>
              <a:rPr lang="es-ES_tradnl" dirty="0"/>
              <a:t>Existen maneras diferentes para regular la vida de las personas, depende el enfoque que se le otorgue a la administración, por un lado un enfoque tradicional para ajustar servicios permanentes independientemente del gobierno, justicia y la seguridad, resultando en programas que corresponden a la misión particular del gobernante. Asimismo órganos capaces de desarrollar proyectos y establecer mecanismos de evaluación para observar los logros que hayan transformado.</a:t>
            </a:r>
            <a:endParaRPr lang="es-MX" dirty="0"/>
          </a:p>
          <a:p>
            <a:r>
              <a:rPr lang="es-ES_tradnl" dirty="0"/>
              <a:t>Gestión por políticas, que a través de diversas gestiones se logren fines comunes de bienestar. Este concepto parte de un manejo de recursos públicos y no únicamente se origina de la burocracia, sino que la ciudadanía participa en esto.</a:t>
            </a:r>
            <a:endParaRPr lang="es-MX" dirty="0"/>
          </a:p>
          <a:p>
            <a:endParaRPr lang="es-ES" dirty="0"/>
          </a:p>
        </p:txBody>
      </p:sp>
    </p:spTree>
    <p:extLst>
      <p:ext uri="{BB962C8B-B14F-4D97-AF65-F5344CB8AC3E}">
        <p14:creationId xmlns:p14="http://schemas.microsoft.com/office/powerpoint/2010/main" val="2175974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solidFill>
                  <a:srgbClr val="000000"/>
                </a:solidFill>
              </a:rPr>
              <a:t>Valor Público</a:t>
            </a:r>
            <a:endParaRPr lang="es-ES" dirty="0">
              <a:solidFill>
                <a:srgbClr val="000000"/>
              </a:solidFill>
            </a:endParaRPr>
          </a:p>
        </p:txBody>
      </p:sp>
      <p:sp>
        <p:nvSpPr>
          <p:cNvPr id="3" name="Marcador de contenido 2"/>
          <p:cNvSpPr>
            <a:spLocks noGrp="1"/>
          </p:cNvSpPr>
          <p:nvPr>
            <p:ph idx="1"/>
          </p:nvPr>
        </p:nvSpPr>
        <p:spPr/>
        <p:txBody>
          <a:bodyPr/>
          <a:lstStyle/>
          <a:p>
            <a:r>
              <a:rPr lang="es-ES_tradnl" dirty="0"/>
              <a:t>El valor público se refiere a la respuesta efectiva a los problemas y necesidades y demandas de la ciudadanía, otorgando respuestas adecuadas y precisas en acuerdo de una gobernanza con capacidad de gestión. Buenos gerentes no construyen valor público, requieren de una ciudadanía participativa que conformen alianzas entre instituciones como universidades, academias. Esto se logra estableciendo redes de comunicación entre el estado con toda esa gama de entes.</a:t>
            </a:r>
            <a:endParaRPr lang="es-MX" dirty="0"/>
          </a:p>
          <a:p>
            <a:r>
              <a:rPr lang="es-ES_tradnl" dirty="0"/>
              <a:t>El valor público modifica aspecto sensibles de la sociedad cambiando la forma de vida dentro de la misma, y empieza a ser efectiva toda vez que se perciba el cambio.</a:t>
            </a:r>
            <a:endParaRPr lang="es-MX" dirty="0"/>
          </a:p>
          <a:p>
            <a:endParaRPr lang="es-ES" dirty="0"/>
          </a:p>
        </p:txBody>
      </p:sp>
    </p:spTree>
    <p:extLst>
      <p:ext uri="{BB962C8B-B14F-4D97-AF65-F5344CB8AC3E}">
        <p14:creationId xmlns:p14="http://schemas.microsoft.com/office/powerpoint/2010/main" val="28606436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po">
  <a:themeElements>
    <a:clrScheme name="Aventura">
      <a:dk1>
        <a:sysClr val="windowText" lastClr="000000"/>
      </a:dk1>
      <a:lt1>
        <a:sysClr val="window" lastClr="FFFFFF"/>
      </a:lt1>
      <a:dk2>
        <a:srgbClr val="738450"/>
      </a:dk2>
      <a:lt2>
        <a:srgbClr val="E8E9D1"/>
      </a:lt2>
      <a:accent1>
        <a:srgbClr val="9EB060"/>
      </a:accent1>
      <a:accent2>
        <a:srgbClr val="D09A08"/>
      </a:accent2>
      <a:accent3>
        <a:srgbClr val="F2EC86"/>
      </a:accent3>
      <a:accent4>
        <a:srgbClr val="824F1C"/>
      </a:accent4>
      <a:accent5>
        <a:srgbClr val="511818"/>
      </a:accent5>
      <a:accent6>
        <a:srgbClr val="553876"/>
      </a:accent6>
      <a:hlink>
        <a:srgbClr val="929547"/>
      </a:hlink>
      <a:folHlink>
        <a:srgbClr val="56633C"/>
      </a:folHlink>
    </a:clrScheme>
    <a:fontScheme name="Expo">
      <a:majorFont>
        <a:latin typeface="Calibri"/>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Expo">
      <a:fillStyleLst>
        <a:solidFill>
          <a:schemeClr val="phClr"/>
        </a:solidFill>
        <a:gradFill rotWithShape="1">
          <a:gsLst>
            <a:gs pos="0">
              <a:schemeClr val="phClr">
                <a:tint val="100000"/>
                <a:satMod val="130000"/>
              </a:schemeClr>
            </a:gs>
            <a:gs pos="100000">
              <a:schemeClr val="phClr">
                <a:tint val="50000"/>
                <a:satMod val="150000"/>
              </a:schemeClr>
            </a:gs>
          </a:gsLst>
          <a:lin ang="16200000" scaled="1"/>
        </a:gradFill>
        <a:gradFill rotWithShape="1">
          <a:gsLst>
            <a:gs pos="0">
              <a:schemeClr val="phClr">
                <a:shade val="93000"/>
                <a:satMod val="130000"/>
              </a:schemeClr>
            </a:gs>
            <a:gs pos="60000">
              <a:schemeClr val="phClr">
                <a:tint val="80000"/>
                <a:shade val="93000"/>
                <a:satMod val="130000"/>
              </a:schemeClr>
            </a:gs>
            <a:gs pos="100000">
              <a:schemeClr val="phClr">
                <a:tint val="50000"/>
                <a:shade val="94000"/>
                <a:alpha val="100000"/>
                <a:satMod val="135000"/>
              </a:schemeClr>
            </a:gs>
          </a:gsLst>
          <a:lin ang="16200000" scaled="0"/>
        </a:gra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34925" cap="flat" cmpd="sng" algn="ctr">
          <a:gradFill>
            <a:gsLst>
              <a:gs pos="0">
                <a:schemeClr val="accent1">
                  <a:lumMod val="40000"/>
                  <a:lumOff val="60000"/>
                </a:schemeClr>
              </a:gs>
              <a:gs pos="50000">
                <a:schemeClr val="accent1"/>
              </a:gs>
              <a:gs pos="100000">
                <a:schemeClr val="accent1">
                  <a:lumMod val="50000"/>
                </a:schemeClr>
              </a:gs>
            </a:gsLst>
            <a:lin ang="18600000" scaled="0"/>
          </a:gradFill>
          <a:prstDash val="solid"/>
        </a:ln>
      </a:lnStyleLst>
      <a:effectStyleLst>
        <a:effectStyle>
          <a:effectLst/>
        </a:effectStyle>
        <a:effectStyle>
          <a:effectLst>
            <a:innerShdw blurRad="50800" dist="25400" dir="13500000">
              <a:srgbClr val="C0C0C0">
                <a:alpha val="75000"/>
              </a:srgbClr>
            </a:innerShdw>
            <a:outerShdw blurRad="63500" dist="38100" dir="5400000" sx="105000" sy="105000" algn="br" rotWithShape="0">
              <a:srgbClr val="000000">
                <a:alpha val="30000"/>
              </a:srgbClr>
            </a:outerShdw>
          </a:effectLst>
        </a:effectStyle>
        <a:effectStyle>
          <a:effectLst>
            <a:innerShdw blurRad="50800" dist="25400" dir="16200000">
              <a:srgbClr val="C0C0C0">
                <a:alpha val="75000"/>
              </a:srgbClr>
            </a:innerShdw>
            <a:reflection blurRad="63500" stA="40000" endPos="50000" dist="127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a:blip xmlns:r="http://schemas.openxmlformats.org/officeDocument/2006/relationships" r:embed="rId1"/>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Expo.thmx</Template>
  <TotalTime>1697</TotalTime>
  <Words>1770</Words>
  <Application>Microsoft Macintosh PowerPoint</Application>
  <PresentationFormat>Presentación en pantalla (4:3)</PresentationFormat>
  <Paragraphs>69</Paragraphs>
  <Slides>18</Slides>
  <Notes>0</Notes>
  <HiddenSlides>0</HiddenSlides>
  <MMClips>0</MMClips>
  <ScaleCrop>false</ScaleCrop>
  <HeadingPairs>
    <vt:vector size="4" baseType="variant">
      <vt:variant>
        <vt:lpstr>Tema</vt:lpstr>
      </vt:variant>
      <vt:variant>
        <vt:i4>1</vt:i4>
      </vt:variant>
      <vt:variant>
        <vt:lpstr>Títulos de diapositiva</vt:lpstr>
      </vt:variant>
      <vt:variant>
        <vt:i4>18</vt:i4>
      </vt:variant>
    </vt:vector>
  </HeadingPairs>
  <TitlesOfParts>
    <vt:vector size="19" baseType="lpstr">
      <vt:lpstr>Expo</vt:lpstr>
      <vt:lpstr>Presentación de PowerPoint</vt:lpstr>
      <vt:lpstr>Antecedentes</vt:lpstr>
      <vt:lpstr>Gestión pública para el Desarrollo</vt:lpstr>
      <vt:lpstr>Problemática principal</vt:lpstr>
      <vt:lpstr>Objetivos de la Gestión para Resultados</vt:lpstr>
      <vt:lpstr>Evolución de la GPRyD</vt:lpstr>
      <vt:lpstr>Un nuevo enfoque en la Gerencia Pública</vt:lpstr>
      <vt:lpstr>Perspectivas de Gestión</vt:lpstr>
      <vt:lpstr>Valor Público</vt:lpstr>
      <vt:lpstr>Valor Público</vt:lpstr>
      <vt:lpstr>Formación de Valores</vt:lpstr>
      <vt:lpstr>Indicadores operacionales</vt:lpstr>
      <vt:lpstr>Programas de Gobierno en Sector Salud</vt:lpstr>
      <vt:lpstr>Indicadores Operacionales del Programa</vt:lpstr>
      <vt:lpstr>Problemática en el Programa</vt:lpstr>
      <vt:lpstr>Estrategias de Evaluación y Acción</vt:lpstr>
      <vt:lpstr>Unidad Encargada de Supervisión</vt:lpstr>
      <vt:lpstr>Conclusiones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Ernesto Quiyono</dc:creator>
  <cp:lastModifiedBy>Ernesto Quiyono</cp:lastModifiedBy>
  <cp:revision>9</cp:revision>
  <dcterms:created xsi:type="dcterms:W3CDTF">2016-03-15T22:18:12Z</dcterms:created>
  <dcterms:modified xsi:type="dcterms:W3CDTF">2016-03-17T02:40:40Z</dcterms:modified>
</cp:coreProperties>
</file>