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BDCEC-6A77-4701-87DE-9A1754DF5413}" type="datetimeFigureOut">
              <a:rPr lang="es-MX" smtClean="0"/>
              <a:t>16/03/2016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F2760-F51D-42AC-9B11-60713142CE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41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3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15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7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78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5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0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660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264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92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81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61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18FA2-14C0-48ED-8909-46B596A43C72}" type="datetimeFigureOut">
              <a:rPr lang="es-MX" smtClean="0"/>
              <a:t>16/03/2016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9819-37D1-480F-B879-8DF7D3992D4F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http://iapchiapas.org.mx/wp-content/uploads/2013/07/logopng21-300x11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119363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683568" y="1340768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MAESTRÍA:  </a:t>
            </a:r>
            <a:r>
              <a:rPr lang="es-MX" b="1" dirty="0" smtClean="0"/>
              <a:t>	EN </a:t>
            </a:r>
            <a:r>
              <a:rPr lang="es-MX" b="1" dirty="0"/>
              <a:t>ADMINISTRACIÓN Y POLÍTICAS </a:t>
            </a:r>
            <a:endParaRPr lang="es-MX" dirty="0"/>
          </a:p>
          <a:p>
            <a:r>
              <a:rPr lang="es-MX" b="1" dirty="0"/>
              <a:t>                      </a:t>
            </a:r>
            <a:r>
              <a:rPr lang="es-MX" b="1" dirty="0" smtClean="0"/>
              <a:t>	PÚBLICAS</a:t>
            </a:r>
            <a:endParaRPr lang="es-MX" dirty="0"/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GRUPO:        </a:t>
            </a:r>
            <a:r>
              <a:rPr lang="es-MX" b="1" dirty="0" smtClean="0"/>
              <a:t>	EN </a:t>
            </a:r>
            <a:r>
              <a:rPr lang="es-MX" b="1" dirty="0"/>
              <a:t>LÍNEA.</a:t>
            </a:r>
            <a:endParaRPr lang="es-MX" dirty="0"/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ASESOR</a:t>
            </a:r>
            <a:r>
              <a:rPr lang="es-MX" b="1" dirty="0" smtClean="0"/>
              <a:t>:		MTRA. MAGDA ELIZABETH JAN ARGÜELLO.  </a:t>
            </a:r>
            <a:endParaRPr lang="es-MX" dirty="0"/>
          </a:p>
          <a:p>
            <a:r>
              <a:rPr lang="es-MX" b="1" dirty="0"/>
              <a:t>                      </a:t>
            </a:r>
            <a:endParaRPr lang="es-MX" dirty="0"/>
          </a:p>
          <a:p>
            <a:r>
              <a:rPr lang="es-MX" b="1" dirty="0" smtClean="0"/>
              <a:t>MATERIA: 	GESTIÓN PARA RESULTADOS.</a:t>
            </a:r>
          </a:p>
          <a:p>
            <a:endParaRPr lang="es-MX" b="1" dirty="0" smtClean="0"/>
          </a:p>
          <a:p>
            <a:r>
              <a:rPr lang="es-MX" b="1" dirty="0" smtClean="0"/>
              <a:t>MATRÍCULA</a:t>
            </a:r>
            <a:r>
              <a:rPr lang="es-MX" b="1" dirty="0"/>
              <a:t>: </a:t>
            </a:r>
            <a:r>
              <a:rPr lang="es-MX" b="1" dirty="0" smtClean="0"/>
              <a:t>	20150791</a:t>
            </a:r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ALUMNO:      </a:t>
            </a:r>
            <a:r>
              <a:rPr lang="es-MX" b="1" dirty="0" smtClean="0"/>
              <a:t>	DANIEL </a:t>
            </a:r>
            <a:r>
              <a:rPr lang="es-MX" b="1" dirty="0"/>
              <a:t>SÁNCHEZ RODRÍGUEZ.</a:t>
            </a:r>
            <a:endParaRPr lang="es-MX" dirty="0"/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ACTIVIDAD </a:t>
            </a:r>
            <a:r>
              <a:rPr lang="es-MX" b="1" dirty="0"/>
              <a:t>6</a:t>
            </a:r>
            <a:r>
              <a:rPr lang="es-MX" b="1" dirty="0" smtClean="0"/>
              <a:t>: </a:t>
            </a:r>
            <a:r>
              <a:rPr lang="es-MX" b="1" dirty="0" smtClean="0"/>
              <a:t>	</a:t>
            </a:r>
            <a:r>
              <a:rPr lang="es-MX" b="1" dirty="0" smtClean="0"/>
              <a:t>ANÁLISIS DE UN PROGRAMA. </a:t>
            </a:r>
            <a:endParaRPr lang="es-MX" dirty="0"/>
          </a:p>
          <a:p>
            <a:r>
              <a:rPr lang="es-MX" b="1" dirty="0"/>
              <a:t> </a:t>
            </a:r>
            <a:endParaRPr lang="es-MX" dirty="0"/>
          </a:p>
          <a:p>
            <a:r>
              <a:rPr lang="es-MX" b="1" dirty="0"/>
              <a:t>FECHA: 	</a:t>
            </a:r>
            <a:r>
              <a:rPr lang="es-MX" b="1" dirty="0" smtClean="0"/>
              <a:t>	</a:t>
            </a:r>
            <a:r>
              <a:rPr lang="es-MX" b="1" dirty="0" smtClean="0"/>
              <a:t>16 </a:t>
            </a:r>
            <a:r>
              <a:rPr lang="es-MX" b="1" dirty="0"/>
              <a:t>DE </a:t>
            </a:r>
            <a:r>
              <a:rPr lang="es-MX" b="1" dirty="0" smtClean="0"/>
              <a:t>MARZO </a:t>
            </a:r>
            <a:r>
              <a:rPr lang="es-MX" b="1" dirty="0"/>
              <a:t>DE </a:t>
            </a:r>
            <a:r>
              <a:rPr lang="es-MX" b="1" dirty="0" smtClean="0"/>
              <a:t>2016.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5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do de imagen para SEDESOL PP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" name="AutoShape 4" descr="Resultado de imagen para SEDESOL PP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" name="AutoShape 6" descr="Resultado de imagen para SEDESOL PP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pic>
        <p:nvPicPr>
          <p:cNvPr id="1032" name="Picture 8" descr="Resultado de imagen para SEDESOL PP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138"/>
            <a:ext cx="32004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65175" y="1768444"/>
            <a:ext cx="7839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PROGRAMA PENSIÓN PARA ADULTOS MAYORES </a:t>
            </a:r>
            <a:endParaRPr lang="es-MX" b="1" dirty="0" smtClean="0"/>
          </a:p>
          <a:p>
            <a:endParaRPr lang="es-MX" b="1" dirty="0"/>
          </a:p>
          <a:p>
            <a:pPr algn="just"/>
            <a:r>
              <a:rPr lang="es-MX" dirty="0" smtClean="0"/>
              <a:t>Este </a:t>
            </a:r>
            <a:r>
              <a:rPr lang="es-MX" dirty="0"/>
              <a:t>programa atiende a nivel nacional a las personas adultas mayores de 65 años en adelante, otorgándoles apoyos económicos y de protección social, algunos de ellos la participación en grupos de crecimiento y jornadas informativas sobre temas de salud, facilidades para acceder a servicios y apoyos de instituciones como el INAPAM, además de aquellas que ofrecen actividades productivas y ocupacionales.</a:t>
            </a:r>
          </a:p>
          <a:p>
            <a:pPr algn="just"/>
            <a:r>
              <a:rPr lang="es-MX" dirty="0"/>
              <a:t>Beneficia a personas mexicanas por nacimiento o con un mínimo de 25 años de residencia en el país. Otorga apoyos mensuales por el importe de $580.00 (quinientos ochenta pesos) los cuales se entregan de manera bimestral, contempla un pago de marcha en caso de que el beneficiario llegue a faltar se entrega a su beneficiario por defunción el importe de $1160.00 (un mil ciento sesenta pesos)</a:t>
            </a:r>
          </a:p>
        </p:txBody>
      </p:sp>
    </p:spTree>
    <p:extLst>
      <p:ext uri="{BB962C8B-B14F-4D97-AF65-F5344CB8AC3E}">
        <p14:creationId xmlns:p14="http://schemas.microsoft.com/office/powerpoint/2010/main" val="29142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33055" y="645305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Así también este programa contempla acciones tendientes a aminorar el deterioro de la salud física y mental que engloba actividades relacionadas con promoción de los derechos humanos, desarrollo personal, cuidados de la salud, cuidado del medio ambiente, desarrollo de comités comunitarios.</a:t>
            </a:r>
          </a:p>
          <a:p>
            <a:pPr algn="just"/>
            <a:r>
              <a:rPr lang="es-MX" dirty="0"/>
              <a:t>El programa PPAM constituye como tal una pensión para quienes no reciben este concepto de seguridad social, sin embargo, recientemente ha sufrido una reingeniería que permite apoyar a personas de la tercera edad que reciben menos de $1092.00 por este concepto o por el de jubilación. Está íntimamente ligado con el resto de los programas de la propia Secretaría, permitiendo al adulto mayor incorporarse a PROSPERA, Seguro de Vida para Jefas de Familia, entre otros.</a:t>
            </a:r>
          </a:p>
          <a:p>
            <a:pPr algn="just"/>
            <a:r>
              <a:rPr lang="es-MX" dirty="0"/>
              <a:t>PPAM tiene una mecánica operativa definida con una estructura que comienza con un Coordinador, Subcoordinador, pequeño Staff de recursos humanos y servicios administrativos, responsables de atención en ventanilla, promotores permanentes y enlaces de </a:t>
            </a:r>
            <a:r>
              <a:rPr lang="es-MX" dirty="0" smtClean="0"/>
              <a:t>micro planeación. </a:t>
            </a:r>
            <a:r>
              <a:rPr lang="es-MX" dirty="0"/>
              <a:t>Un sistema informático mediante la plataforma denominada ARGOS permite calendarizar acciones, dar seguimiento al cumplimiento del mismo, evaluar rendimiento del personal de campo e inclusive </a:t>
            </a:r>
            <a:r>
              <a:rPr lang="es-MX" dirty="0" smtClean="0"/>
              <a:t>renquearlos, </a:t>
            </a:r>
            <a:r>
              <a:rPr lang="es-MX" dirty="0"/>
              <a:t>programar rutas con los vehículos oficiales, comprometer combustible, </a:t>
            </a:r>
            <a:r>
              <a:rPr lang="es-MX" dirty="0" smtClean="0"/>
              <a:t>etc. </a:t>
            </a:r>
            <a:r>
              <a:rPr lang="es-MX" dirty="0"/>
              <a:t>para </a:t>
            </a:r>
            <a:r>
              <a:rPr lang="es-MX" dirty="0"/>
              <a:t>eficientizar</a:t>
            </a:r>
            <a:r>
              <a:rPr lang="es-MX" dirty="0"/>
              <a:t> la operatividad.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93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755576" y="476672"/>
            <a:ext cx="74168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programa del que parte el presente ensayo, resuelve directamente problemas de:</a:t>
            </a:r>
          </a:p>
          <a:p>
            <a:pPr lvl="0" algn="just"/>
            <a:r>
              <a:rPr lang="es-MX" dirty="0" smtClean="0"/>
              <a:t>1.Superación </a:t>
            </a:r>
            <a:r>
              <a:rPr lang="es-MX" dirty="0"/>
              <a:t>de pobreza. </a:t>
            </a:r>
          </a:p>
          <a:p>
            <a:pPr lvl="0" algn="just"/>
            <a:r>
              <a:rPr lang="es-MX" dirty="0" smtClean="0"/>
              <a:t>2.Mejoramiento </a:t>
            </a:r>
            <a:r>
              <a:rPr lang="es-MX" dirty="0"/>
              <a:t>de calidad de vida</a:t>
            </a:r>
          </a:p>
          <a:p>
            <a:pPr lvl="0" algn="just"/>
            <a:r>
              <a:rPr lang="es-MX" dirty="0" smtClean="0"/>
              <a:t>3.Incremento </a:t>
            </a:r>
            <a:r>
              <a:rPr lang="es-MX" dirty="0"/>
              <a:t>de esperanza de vida</a:t>
            </a:r>
          </a:p>
          <a:p>
            <a:pPr lvl="0" algn="just"/>
            <a:r>
              <a:rPr lang="es-MX" dirty="0"/>
              <a:t>Mejoramiento en medición de desarrollo</a:t>
            </a:r>
          </a:p>
          <a:p>
            <a:pPr algn="just"/>
            <a:r>
              <a:rPr lang="es-MX" dirty="0"/>
              <a:t>Y de manera indirecta por los planteamientos hechos en líneas que anteceden:</a:t>
            </a:r>
          </a:p>
          <a:p>
            <a:pPr lvl="0" algn="just"/>
            <a:r>
              <a:rPr lang="es-MX" dirty="0" smtClean="0"/>
              <a:t>4.Aumento </a:t>
            </a:r>
            <a:r>
              <a:rPr lang="es-MX" dirty="0"/>
              <a:t>de promedios de escolaridad</a:t>
            </a:r>
          </a:p>
          <a:p>
            <a:pPr lvl="0" algn="just"/>
            <a:r>
              <a:rPr lang="es-MX" dirty="0" smtClean="0"/>
              <a:t>5.Disminución </a:t>
            </a:r>
            <a:r>
              <a:rPr lang="es-MX" dirty="0"/>
              <a:t>de costo operacional de los gobiernos</a:t>
            </a:r>
          </a:p>
          <a:p>
            <a:pPr lvl="0" algn="just"/>
            <a:r>
              <a:rPr lang="es-MX" dirty="0" smtClean="0"/>
              <a:t>6.Crecimiento </a:t>
            </a:r>
            <a:r>
              <a:rPr lang="es-MX" dirty="0"/>
              <a:t>económico sostenible</a:t>
            </a:r>
          </a:p>
          <a:p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Plan Nacional De Desarrollo contempla un México Incluyente y Próspero, por lo que se ha establecido la estrategia de Inclusión Social que coordina la Secretaría de Desarrollo Social, a través del Sistema de Focalización de Desarrollo que permite identificar las necesidades por cada una de las familias. Es a través de este sistema que se ha logrado desagregar ya no solo a nivel comunidad, barrio, colonia o ejido, si no a nivel familia la información de las carencias para poder aterrizar los recursos en donde se requieran verdaderamente.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71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98072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seis carencias identificadas que se evaluarán son: acceso a alimentación, ingreso, rezago educativo, vivienda, servicios básicos a la vivienda y seguridad social.</a:t>
            </a:r>
          </a:p>
          <a:p>
            <a:r>
              <a:rPr lang="es-MX" dirty="0"/>
              <a:t>Es en el marco de esta misma estrategia que todas las dependencias deberán priorizar comprometer sus recursos con base al padrón ya definidos por la inminente evaluación del CONEVAL que se realizará a partir del día 15 de agosto del año en curso y que permitirá conocer los alcances de la Cruzada Nacional Contra el Hambre, estrategia en la que se encuentran integradas todas las dependencias federales con sus respectivos programas y componentes.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44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692696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CONCLUSIÓN.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El </a:t>
            </a:r>
            <a:r>
              <a:rPr lang="es-MX" dirty="0"/>
              <a:t>programa PPAM está considerado como efectivo para abatir la carencia de ingreso, </a:t>
            </a:r>
            <a:r>
              <a:rPr lang="es-MX" dirty="0" smtClean="0"/>
              <a:t>permitir </a:t>
            </a:r>
            <a:r>
              <a:rPr lang="es-MX" dirty="0"/>
              <a:t>el acceso a seguridad social puesto que se trata de una pensión, </a:t>
            </a:r>
            <a:r>
              <a:rPr lang="es-MX" dirty="0" smtClean="0"/>
              <a:t>brindar </a:t>
            </a:r>
            <a:r>
              <a:rPr lang="es-MX" dirty="0"/>
              <a:t>acceso a salud, toda vez que incorpora el derecho de afiliación al seguro popular, va tendiente al desarrollo social, sus resultados son medibles, puesto que es la función que realiza CONEVAL, se realiza </a:t>
            </a:r>
            <a:r>
              <a:rPr lang="es-MX" dirty="0" smtClean="0"/>
              <a:t>evaluación de desempeño, </a:t>
            </a:r>
            <a:r>
              <a:rPr lang="es-MX" dirty="0"/>
              <a:t>control y seguimiento para mejorar la </a:t>
            </a:r>
            <a:r>
              <a:rPr lang="es-MX" dirty="0" smtClean="0"/>
              <a:t>gestión; contempla </a:t>
            </a:r>
            <a:r>
              <a:rPr lang="es-MX" dirty="0"/>
              <a:t>capacitación del </a:t>
            </a:r>
            <a:r>
              <a:rPr lang="es-MX" dirty="0" smtClean="0"/>
              <a:t>personal.</a:t>
            </a:r>
          </a:p>
          <a:p>
            <a:r>
              <a:rPr lang="es-MX" dirty="0" smtClean="0"/>
              <a:t>El presupuesto se basa en resultados, atiende al principio de publicidad, procurando la transparencia, cuenta con contraloría social de la propia ciudadanía </a:t>
            </a:r>
            <a:r>
              <a:rPr lang="es-MX" dirty="0"/>
              <a:t>y tiene el plus de ser un programa de la SEDESOL que es la que coordina los esfuerzos de la Cruzada Nacional contra el Hambre, lo cual permite a través de las ferias de Servicios de la Cruzada el acercar las demás dependencias con sus respectivos programas a la comunidad  para que puedan obtener información e incorporarse a los mismos y atacar a la par otras carencias.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67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83568" y="83671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FUENTES CONSULTADAS.</a:t>
            </a:r>
          </a:p>
          <a:p>
            <a:endParaRPr lang="es-MX" dirty="0" smtClean="0"/>
          </a:p>
          <a:p>
            <a:endParaRPr lang="es-MX" b="1" dirty="0"/>
          </a:p>
          <a:p>
            <a:r>
              <a:rPr lang="es-MX" dirty="0"/>
              <a:t>1. </a:t>
            </a:r>
            <a:r>
              <a:rPr lang="es-MX" dirty="0" smtClean="0"/>
              <a:t>www.sedesol.gob.mx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2. GONZÁLEZ ARREOLA, ALEJANDRO. 2008. ¿GOBERNAR POR RESULTADOS? IMPLICACIONES DE LA POLÍTICA DE EVALUACIÓN DEL DESEMPEÑO DEL GOBIERNO MEXICANO.GESOC, A.C. MÉXICO.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5921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838</Words>
  <Application>Microsoft Office PowerPoint</Application>
  <PresentationFormat>Presentación en pantalla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SUBDELEGADO</dc:creator>
  <cp:lastModifiedBy>SUBDELEGADO</cp:lastModifiedBy>
  <cp:revision>4</cp:revision>
  <dcterms:created xsi:type="dcterms:W3CDTF">2016-03-17T03:20:37Z</dcterms:created>
  <dcterms:modified xsi:type="dcterms:W3CDTF">2016-03-17T04:17:22Z</dcterms:modified>
</cp:coreProperties>
</file>