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66" r:id="rId3"/>
    <p:sldId id="288" r:id="rId4"/>
    <p:sldId id="289" r:id="rId5"/>
    <p:sldId id="290" r:id="rId6"/>
    <p:sldId id="291" r:id="rId7"/>
    <p:sldId id="293" r:id="rId8"/>
    <p:sldId id="292" r:id="rId9"/>
    <p:sldId id="294" r:id="rId10"/>
    <p:sldId id="295" r:id="rId11"/>
    <p:sldId id="296" r:id="rId12"/>
    <p:sldId id="297" r:id="rId1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15987" autoAdjust="0"/>
    <p:restoredTop sz="94660"/>
  </p:normalViewPr>
  <p:slideViewPr>
    <p:cSldViewPr snapToGrid="0">
      <p:cViewPr>
        <p:scale>
          <a:sx n="75" d="100"/>
          <a:sy n="75" d="100"/>
        </p:scale>
        <p:origin x="-984"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5" name="Footer Placeholder 4"/>
          <p:cNvSpPr>
            <a:spLocks noGrp="1"/>
          </p:cNvSpPr>
          <p:nvPr>
            <p:ph type="ftr" sz="quarter" idx="11"/>
          </p:nvPr>
        </p:nvSpPr>
        <p:spPr/>
        <p:txBody>
          <a:bodyPr/>
          <a:lstStyle/>
          <a:p>
            <a:endParaRPr lang="es-MX"/>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2095430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324664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5" name="Footer Placeholder 4"/>
          <p:cNvSpPr>
            <a:spLocks noGrp="1"/>
          </p:cNvSpPr>
          <p:nvPr>
            <p:ph type="ftr" sz="quarter" idx="11"/>
          </p:nvPr>
        </p:nvSpPr>
        <p:spPr/>
        <p:txBody>
          <a:bodyPr/>
          <a:lstStyle/>
          <a:p>
            <a:endParaRPr lang="es-MX"/>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CF6816-501D-4738-B440-6124163675B1}" type="slidenum">
              <a:rPr lang="es-MX" smtClean="0"/>
              <a:pPr/>
              <a:t>‹Nº›</a:t>
            </a:fld>
            <a:endParaRPr lang="es-MX"/>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56994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3747209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6" name="Footer Placeholder 5"/>
          <p:cNvSpPr>
            <a:spLocks noGrp="1"/>
          </p:cNvSpPr>
          <p:nvPr>
            <p:ph type="ftr" sz="quarter" idx="11"/>
          </p:nvPr>
        </p:nvSpPr>
        <p:spPr/>
        <p:txBody>
          <a:bodyPr/>
          <a:lstStyle/>
          <a:p>
            <a:endParaRPr lang="es-MX"/>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F6816-501D-4738-B440-6124163675B1}" type="slidenum">
              <a:rPr lang="es-MX" smtClean="0"/>
              <a:pPr/>
              <a:t>‹Nº›</a:t>
            </a:fld>
            <a:endParaRPr lang="es-MX"/>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047431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smtClean="0"/>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smtClean="0"/>
              <a:t>Haga clic para modificar el estilo de texto del patrón</a:t>
            </a:r>
          </a:p>
        </p:txBody>
      </p:sp>
      <p:sp>
        <p:nvSpPr>
          <p:cNvPr id="5" name="Date Placeholder 4"/>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23032437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3609191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2067452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5" name="Footer Placeholder 4"/>
          <p:cNvSpPr>
            <a:spLocks noGrp="1"/>
          </p:cNvSpPr>
          <p:nvPr>
            <p:ph type="ftr" sz="quarter" idx="11"/>
          </p:nvPr>
        </p:nvSpPr>
        <p:spPr/>
        <p:txBody>
          <a:bodyPr/>
          <a:lstStyle/>
          <a:p>
            <a:endParaRPr lang="es-MX"/>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264396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5" name="Footer Placeholder 4"/>
          <p:cNvSpPr>
            <a:spLocks noGrp="1"/>
          </p:cNvSpPr>
          <p:nvPr>
            <p:ph type="ftr" sz="quarter" idx="11"/>
          </p:nvPr>
        </p:nvSpPr>
        <p:spPr/>
        <p:txBody>
          <a:bodyPr/>
          <a:lstStyle/>
          <a:p>
            <a:endParaRPr lang="es-MX"/>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464921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6" name="Footer Placeholder 5"/>
          <p:cNvSpPr>
            <a:spLocks noGrp="1"/>
          </p:cNvSpPr>
          <p:nvPr>
            <p:ph type="ftr" sz="quarter" idx="11"/>
          </p:nvPr>
        </p:nvSpPr>
        <p:spPr/>
        <p:txBody>
          <a:bodyPr/>
          <a:lstStyle/>
          <a:p>
            <a:endParaRPr lang="es-MX"/>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405032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8" name="Footer Placeholder 7"/>
          <p:cNvSpPr>
            <a:spLocks noGrp="1"/>
          </p:cNvSpPr>
          <p:nvPr>
            <p:ph type="ftr" sz="quarter" idx="11"/>
          </p:nvPr>
        </p:nvSpPr>
        <p:spPr/>
        <p:txBody>
          <a:bodyPr/>
          <a:lstStyle/>
          <a:p>
            <a:endParaRPr lang="es-MX"/>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2642373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4" name="Footer Placeholder 3"/>
          <p:cNvSpPr>
            <a:spLocks noGrp="1"/>
          </p:cNvSpPr>
          <p:nvPr>
            <p:ph type="ftr" sz="quarter" idx="11"/>
          </p:nvPr>
        </p:nvSpPr>
        <p:spPr/>
        <p:txBody>
          <a:bodyPr/>
          <a:lstStyle/>
          <a:p>
            <a:endParaRPr lang="es-MX"/>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142435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3" name="Footer Placeholder 2"/>
          <p:cNvSpPr>
            <a:spLocks noGrp="1"/>
          </p:cNvSpPr>
          <p:nvPr>
            <p:ph type="ftr" sz="quarter" idx="11"/>
          </p:nvPr>
        </p:nvSpPr>
        <p:spPr/>
        <p:txBody>
          <a:bodyPr/>
          <a:lstStyle/>
          <a:p>
            <a:endParaRPr lang="es-MX"/>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68826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426814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F3EF1499-3E86-43F9-B621-E26C1CFDE7B8}" type="datetimeFigureOut">
              <a:rPr lang="es-MX" smtClean="0"/>
              <a:pPr/>
              <a:t>16/03/2016</a:t>
            </a:fld>
            <a:endParaRPr lang="es-MX"/>
          </a:p>
        </p:txBody>
      </p:sp>
      <p:sp>
        <p:nvSpPr>
          <p:cNvPr id="6" name="Footer Placeholder 5"/>
          <p:cNvSpPr>
            <a:spLocks noGrp="1"/>
          </p:cNvSpPr>
          <p:nvPr>
            <p:ph type="ftr" sz="quarter" idx="11"/>
          </p:nvPr>
        </p:nvSpPr>
        <p:spPr/>
        <p:txBody>
          <a:bodyPr/>
          <a:lstStyle/>
          <a:p>
            <a:endParaRPr lang="es-MX"/>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2CF6816-501D-4738-B440-6124163675B1}" type="slidenum">
              <a:rPr lang="es-MX" smtClean="0"/>
              <a:pPr/>
              <a:t>‹Nº›</a:t>
            </a:fld>
            <a:endParaRPr lang="es-MX"/>
          </a:p>
        </p:txBody>
      </p:sp>
    </p:spTree>
    <p:extLst>
      <p:ext uri="{BB962C8B-B14F-4D97-AF65-F5344CB8AC3E}">
        <p14:creationId xmlns:p14="http://schemas.microsoft.com/office/powerpoint/2010/main" val="115865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3EF1499-3E86-43F9-B621-E26C1CFDE7B8}" type="datetimeFigureOut">
              <a:rPr lang="es-MX" smtClean="0"/>
              <a:pPr/>
              <a:t>16/03/2016</a:t>
            </a:fld>
            <a:endParaRPr lang="es-MX"/>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2CF6816-501D-4738-B440-6124163675B1}" type="slidenum">
              <a:rPr lang="es-MX" smtClean="0"/>
              <a:pPr/>
              <a:t>‹Nº›</a:t>
            </a:fld>
            <a:endParaRPr lang="es-MX"/>
          </a:p>
        </p:txBody>
      </p:sp>
    </p:spTree>
    <p:extLst>
      <p:ext uri="{BB962C8B-B14F-4D97-AF65-F5344CB8AC3E}">
        <p14:creationId xmlns:p14="http://schemas.microsoft.com/office/powerpoint/2010/main" val="2267906633"/>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6113" y="3265714"/>
            <a:ext cx="12308113" cy="1608832"/>
          </a:xfrm>
        </p:spPr>
        <p:txBody>
          <a:bodyPr>
            <a:normAutofit/>
          </a:bodyPr>
          <a:lstStyle/>
          <a:p>
            <a:pPr algn="ctr"/>
            <a:r>
              <a:rPr lang="es-MX" sz="4000" dirty="0" smtClean="0"/>
              <a:t>Análisis de Gobernar por Resultados</a:t>
            </a:r>
            <a:r>
              <a:rPr lang="es-MX" dirty="0" smtClean="0"/>
              <a:t/>
            </a:r>
            <a:br>
              <a:rPr lang="es-MX" dirty="0" smtClean="0"/>
            </a:br>
            <a:r>
              <a:rPr lang="es-MX" dirty="0" smtClean="0"/>
              <a:t>“Gobierno Federal”</a:t>
            </a:r>
            <a:endParaRPr lang="es-MX" dirty="0"/>
          </a:p>
        </p:txBody>
      </p:sp>
      <p:pic>
        <p:nvPicPr>
          <p:cNvPr id="8" name="7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4430486" y="1262743"/>
            <a:ext cx="4073979" cy="1872343"/>
          </a:xfrm>
          <a:prstGeom prst="rect">
            <a:avLst/>
          </a:prstGeom>
          <a:noFill/>
          <a:ln>
            <a:noFill/>
          </a:ln>
        </p:spPr>
      </p:pic>
    </p:spTree>
    <p:extLst>
      <p:ext uri="{BB962C8B-B14F-4D97-AF65-F5344CB8AC3E}">
        <p14:creationId xmlns:p14="http://schemas.microsoft.com/office/powerpoint/2010/main" val="3780948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34671" y="1560881"/>
            <a:ext cx="9106919" cy="3938219"/>
          </a:xfrm>
        </p:spPr>
        <p:txBody>
          <a:bodyPr>
            <a:normAutofit/>
          </a:bodyPr>
          <a:lstStyle/>
          <a:p>
            <a:pPr marL="0" indent="0" algn="just">
              <a:buNone/>
            </a:pPr>
            <a:r>
              <a:rPr lang="es-ES" sz="1600" b="1" dirty="0"/>
              <a:t>P</a:t>
            </a:r>
            <a:r>
              <a:rPr lang="es-ES" sz="1600" b="1" dirty="0" smtClean="0"/>
              <a:t>rincipales dependencias del gobierno federal con PBR</a:t>
            </a:r>
          </a:p>
          <a:p>
            <a:pPr marL="0" indent="0" algn="just">
              <a:buNone/>
            </a:pPr>
            <a:endParaRPr lang="es-ES" sz="1600" b="1" dirty="0" smtClean="0"/>
          </a:p>
          <a:p>
            <a:pPr algn="just"/>
            <a:r>
              <a:rPr lang="es-ES" sz="1600" b="1" dirty="0" smtClean="0"/>
              <a:t>IMSS</a:t>
            </a:r>
          </a:p>
          <a:p>
            <a:pPr algn="just"/>
            <a:r>
              <a:rPr lang="es-ES" sz="1600" b="1" dirty="0" smtClean="0"/>
              <a:t>PGR</a:t>
            </a:r>
          </a:p>
          <a:p>
            <a:pPr algn="just"/>
            <a:r>
              <a:rPr lang="es-ES" sz="1600" b="1" dirty="0" smtClean="0"/>
              <a:t>S.R.E.</a:t>
            </a:r>
          </a:p>
          <a:p>
            <a:pPr algn="just"/>
            <a:r>
              <a:rPr lang="es-ES" sz="1600" b="1" dirty="0" smtClean="0"/>
              <a:t>SEGOB</a:t>
            </a:r>
          </a:p>
          <a:p>
            <a:pPr algn="just"/>
            <a:r>
              <a:rPr lang="es-ES" sz="1600" b="1" dirty="0" smtClean="0"/>
              <a:t>SECTUR</a:t>
            </a:r>
          </a:p>
          <a:p>
            <a:pPr algn="just"/>
            <a:endParaRPr lang="es-ES" sz="1600" b="1" dirty="0" smtClean="0"/>
          </a:p>
          <a:p>
            <a:pPr algn="just">
              <a:buNone/>
            </a:pPr>
            <a:r>
              <a:rPr lang="es-ES" sz="1600" b="1" dirty="0"/>
              <a:t>	</a:t>
            </a:r>
            <a:r>
              <a:rPr lang="es-MX" sz="1600" b="1" dirty="0" smtClean="0"/>
              <a:t>Al </a:t>
            </a:r>
            <a:r>
              <a:rPr lang="es-MX" sz="1600" b="1" dirty="0"/>
              <a:t>segundo trimestre de 2014 (enero-junio), se integraron 19 informes, en los que se monitoreó el desempeño de 17 Ramos Administrativos, 3 Ramos Generales, 4 Entidades Sujetas a Control Presupuestario Directo (IMSS, ISSSTE, CFE y PEMEX).</a:t>
            </a:r>
            <a:endParaRPr lang="es-ES" sz="1600" b="1" dirty="0" smtClean="0"/>
          </a:p>
          <a:p>
            <a:pPr algn="just">
              <a:buNone/>
            </a:pP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228429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34671" y="1560881"/>
            <a:ext cx="9106919" cy="4878019"/>
          </a:xfrm>
        </p:spPr>
        <p:txBody>
          <a:bodyPr>
            <a:normAutofit/>
          </a:bodyPr>
          <a:lstStyle/>
          <a:p>
            <a:pPr algn="just">
              <a:buNone/>
            </a:pPr>
            <a:r>
              <a:rPr lang="es-ES" sz="1600" b="1" dirty="0"/>
              <a:t>	</a:t>
            </a:r>
            <a:r>
              <a:rPr lang="es-MX" sz="1600" b="1" dirty="0" smtClean="0"/>
              <a:t>Derivado </a:t>
            </a:r>
            <a:r>
              <a:rPr lang="es-MX" sz="1600" b="1" dirty="0"/>
              <a:t>del análisis realizado sobre los avances reportados en las metas en los programas presupuestarios, así como, en lo relativo a su ejecución presupuestal, se advierten elementos comunes entre los programas que inciden en su desempeño, destacando los siguientes</a:t>
            </a:r>
            <a:r>
              <a:rPr lang="es-MX" sz="1600" b="1" dirty="0" smtClean="0"/>
              <a:t>:</a:t>
            </a:r>
          </a:p>
          <a:p>
            <a:r>
              <a:rPr lang="es-MX" sz="1600" b="1" dirty="0"/>
              <a:t>Necesidad de fortalecer la vinculación programático-presupuestal de los programas.</a:t>
            </a:r>
          </a:p>
          <a:p>
            <a:r>
              <a:rPr lang="es-MX" sz="1600" b="1" dirty="0"/>
              <a:t>Debilidades en la estimación y programación de metas, así como, en la calendarización del gasto.</a:t>
            </a:r>
          </a:p>
          <a:p>
            <a:r>
              <a:rPr lang="es-MX" sz="1600" b="1" dirty="0"/>
              <a:t>Áreas de oportunidad para mejorar la estructura de las MIR en su lógica vertical, a efecto de incrementar la congruencia entre las MIR y la operación de los programas presupuestarios.</a:t>
            </a:r>
          </a:p>
          <a:p>
            <a:r>
              <a:rPr lang="es-MX" sz="1600" b="1" dirty="0"/>
              <a:t>Necesidad de fortalecer el papel estratégico de las MIR en la planeación institucional de las Dependencias y Entidades.</a:t>
            </a:r>
          </a:p>
          <a:p>
            <a:r>
              <a:rPr lang="es-MX" sz="1600" b="1" dirty="0"/>
              <a:t>Incrementar la oportunidad con la cual se genera la información de los avances en metas.</a:t>
            </a:r>
          </a:p>
          <a:p>
            <a:r>
              <a:rPr lang="es-MX" sz="1600" b="1" dirty="0"/>
              <a:t>Diferencias entre la estructuración de los programas presupuestarios en sus MIR y lo establecido en sus reglas de operación.</a:t>
            </a:r>
          </a:p>
          <a:p>
            <a:pPr algn="just">
              <a:buNone/>
            </a:pP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350345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Marcador de contenido"/>
          <p:cNvSpPr>
            <a:spLocks noGrp="1"/>
          </p:cNvSpPr>
          <p:nvPr>
            <p:ph idx="1"/>
          </p:nvPr>
        </p:nvSpPr>
        <p:spPr>
          <a:xfrm>
            <a:off x="1234671" y="1560881"/>
            <a:ext cx="9106919" cy="2122119"/>
          </a:xfrm>
        </p:spPr>
        <p:txBody>
          <a:bodyPr>
            <a:normAutofit/>
          </a:bodyPr>
          <a:lstStyle/>
          <a:p>
            <a:pPr algn="just">
              <a:buNone/>
            </a:pPr>
            <a:r>
              <a:rPr lang="es-ES" sz="1600" b="1" dirty="0"/>
              <a:t>	</a:t>
            </a:r>
            <a:r>
              <a:rPr lang="es-ES" sz="1600" b="1" dirty="0" smtClean="0"/>
              <a:t>	</a:t>
            </a:r>
            <a:r>
              <a:rPr lang="es-MX" sz="1600" b="1" dirty="0" smtClean="0"/>
              <a:t>Celso Humberto Nijenda Ocaña   </a:t>
            </a:r>
          </a:p>
          <a:p>
            <a:pPr algn="just">
              <a:buNone/>
            </a:pPr>
            <a:r>
              <a:rPr lang="es-MX" sz="1600" b="1" dirty="0" smtClean="0"/>
              <a:t>		Usuario: 20150792</a:t>
            </a: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3622470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891173" y="497277"/>
            <a:ext cx="5129997" cy="731021"/>
          </a:xfrm>
        </p:spPr>
        <p:txBody>
          <a:bodyPr>
            <a:noAutofit/>
          </a:bodyPr>
          <a:lstStyle/>
          <a:p>
            <a:r>
              <a:rPr lang="es-MX" sz="4200" dirty="0" smtClean="0"/>
              <a:t>Introducción</a:t>
            </a:r>
            <a:endParaRPr lang="es-MX" sz="4200" dirty="0"/>
          </a:p>
        </p:txBody>
      </p:sp>
      <p:sp>
        <p:nvSpPr>
          <p:cNvPr id="12" name="11 Marcador de contenido"/>
          <p:cNvSpPr>
            <a:spLocks noGrp="1"/>
          </p:cNvSpPr>
          <p:nvPr>
            <p:ph idx="1"/>
          </p:nvPr>
        </p:nvSpPr>
        <p:spPr>
          <a:xfrm>
            <a:off x="1234671" y="1560881"/>
            <a:ext cx="9106919" cy="3777622"/>
          </a:xfrm>
        </p:spPr>
        <p:txBody>
          <a:bodyPr>
            <a:normAutofit/>
          </a:bodyPr>
          <a:lstStyle/>
          <a:p>
            <a:pPr algn="just"/>
            <a:r>
              <a:rPr lang="es-ES" sz="1600" b="1" dirty="0" smtClean="0"/>
              <a:t>La demanda de la población por un sistema transparente y efectivo en la ejecución del gasto público ha motivado un esfuerzo por parte de los gobiernos de un buen numero de países para mejorar la eficacia y eficiencia con la que prestan los servicios a la población.</a:t>
            </a:r>
          </a:p>
          <a:p>
            <a:pPr algn="just"/>
            <a:r>
              <a:rPr lang="es-ES" sz="1600" b="1" dirty="0" smtClean="0"/>
              <a:t>Esta tendencia se ha materializado en la introducción del Presupuesto basado en Resultados (PBR), particularmente los países pertenecientes a la Organización para la Cooperación y el Desarrollo Económico (OCDE). Este modelo surge como el medio para mejorar la manera mediante la que los gobiernos gestionan sus recursos, con el fin de consolidar su desarrollo social y económico y proveer de mejores servicios a la población.</a:t>
            </a:r>
          </a:p>
          <a:p>
            <a:pPr algn="just"/>
            <a:r>
              <a:rPr lang="es-ES" sz="1600" b="1" dirty="0" smtClean="0"/>
              <a:t>El PBR es una manifestación más de la Nueva Gestión Pública (NGP), y tiene como uno de sus fines generar información que permita a los gobiernos tomar decisiones eficientes y acertadas en materia de gasto, así como ofrecer la información que demanda la sociedad.</a:t>
            </a:r>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12501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Operación del PBR</a:t>
            </a:r>
            <a:endParaRPr lang="es-MX" sz="4200" dirty="0"/>
          </a:p>
        </p:txBody>
      </p:sp>
      <p:sp>
        <p:nvSpPr>
          <p:cNvPr id="12" name="11 Marcador de contenido"/>
          <p:cNvSpPr>
            <a:spLocks noGrp="1"/>
          </p:cNvSpPr>
          <p:nvPr>
            <p:ph idx="1"/>
          </p:nvPr>
        </p:nvSpPr>
        <p:spPr>
          <a:xfrm>
            <a:off x="1234671" y="1560881"/>
            <a:ext cx="9106919" cy="3777622"/>
          </a:xfrm>
        </p:spPr>
        <p:txBody>
          <a:bodyPr>
            <a:normAutofit/>
          </a:bodyPr>
          <a:lstStyle/>
          <a:p>
            <a:pPr algn="just"/>
            <a:r>
              <a:rPr lang="es-ES" sz="1600" b="1" dirty="0" smtClean="0"/>
              <a:t>Mientras que los presupuestos tradicionales miden los recursos consumidos, el PBR mide la producción de bienes y servicios y el impacto que estos generan a la sociedad, tomando en cuenta los objetivos y metas, para lo que resulta importante construir un adecuado sistema de evaluación de desempeño.</a:t>
            </a:r>
          </a:p>
          <a:p>
            <a:pPr algn="just"/>
            <a:r>
              <a:rPr lang="es-ES" sz="1600" b="1" dirty="0" smtClean="0"/>
              <a:t>Para una implementación, consolidación y operación adecuada del PBR se debe considerar la totalidad de sus factores. Dentro de ellos, el más relevante es la evaluación del desempeño de las políticas públicas y los programas presupuestarios, que hace posible que se genere la información que permita a los gobiernos tomar decisiones acertadas y eficientes, respectos a las prioridades y distribuciones del gasto.</a:t>
            </a:r>
          </a:p>
          <a:p>
            <a:pPr algn="just"/>
            <a:r>
              <a:rPr lang="es-ES" sz="1600" b="1" dirty="0" smtClean="0"/>
              <a:t>La evaluación de desempeño ha sido unos de los factores con un impacto positivo en la gestión del gasto público. Dicha evaluación genera información sobre la actuación de los ejecutores del gasto con relación al cumplimiento de metas y objetivos.</a:t>
            </a:r>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12501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34671" y="1560881"/>
            <a:ext cx="9106919" cy="3777622"/>
          </a:xfrm>
        </p:spPr>
        <p:txBody>
          <a:bodyPr>
            <a:normAutofit/>
          </a:bodyPr>
          <a:lstStyle/>
          <a:p>
            <a:pPr algn="just"/>
            <a:r>
              <a:rPr lang="es-ES" sz="1600" b="1" dirty="0" smtClean="0"/>
              <a:t>El inicio de la evaluación de resultados en México, ha permitido impulsar  medidas para lograr un mejor aprovechamiento de los recursos públicos. Así se determino no sólo la necesidad de mejorar el nivel de ingresos en el sector público, sino también de utilizar mejor los recursos con los que ya cuenta el gobierno.</a:t>
            </a:r>
          </a:p>
          <a:p>
            <a:pPr algn="just"/>
            <a:r>
              <a:rPr lang="es-ES" sz="1600" b="1" dirty="0" smtClean="0"/>
              <a:t>A inicios del año 2006, se introdujeron cambios sustantivos en el país; se establecieron obligaciones para evaluar los resultados de los programas sociales y los logros obtenidos por las entidades federativas y los municipios con recursos federales. Desde entonces, se ha trabajado intensamente para que el PBR se convierta en una realidad en la Administración Pública Federal (APF).</a:t>
            </a:r>
          </a:p>
          <a:p>
            <a:pPr algn="just"/>
            <a:r>
              <a:rPr lang="es-ES" sz="1600" b="1" dirty="0" smtClean="0"/>
              <a:t>En este contexto, fue necesario alinear los objetivos y las metas de los programas federales con el Plan Nacional de Desarrollo, el cual determina las prioridades del país en cada periodo presidencial.</a:t>
            </a:r>
          </a:p>
          <a:p>
            <a:pPr algn="just"/>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12501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34671" y="1560881"/>
            <a:ext cx="9106919" cy="3777622"/>
          </a:xfrm>
        </p:spPr>
        <p:txBody>
          <a:bodyPr>
            <a:normAutofit/>
          </a:bodyPr>
          <a:lstStyle/>
          <a:p>
            <a:pPr algn="just"/>
            <a:r>
              <a:rPr lang="es-ES" sz="1600" b="1" dirty="0" smtClean="0"/>
              <a:t>En la actualidad el PBR busca orientar eficientemente la cantidad provista de bienes y servicios públicos mediante la asignación de recursos a los programas que sean pertinentes y estratégicos para obtener los resultados esperados. Para ello el PBR:</a:t>
            </a:r>
          </a:p>
          <a:p>
            <a:pPr algn="just">
              <a:buNone/>
            </a:pPr>
            <a:endParaRPr lang="es-ES" sz="1600" b="1" dirty="0" smtClean="0"/>
          </a:p>
          <a:p>
            <a:pPr algn="just">
              <a:buNone/>
            </a:pPr>
            <a:r>
              <a:rPr lang="es-ES" sz="1600" b="1" dirty="0" smtClean="0"/>
              <a:t>	1.- Conduce el proceso presupuestario</a:t>
            </a:r>
          </a:p>
          <a:p>
            <a:pPr algn="just">
              <a:buNone/>
            </a:pPr>
            <a:r>
              <a:rPr lang="es-ES" sz="1600" b="1" dirty="0" smtClean="0"/>
              <a:t>	2.- Considera indicadores de desempeño</a:t>
            </a:r>
          </a:p>
          <a:p>
            <a:pPr algn="just">
              <a:buNone/>
            </a:pPr>
            <a:r>
              <a:rPr lang="es-ES" sz="1600" b="1" dirty="0" smtClean="0"/>
              <a:t>	3.- Provee información y datos sobre el desempeño</a:t>
            </a:r>
          </a:p>
          <a:p>
            <a:pPr algn="just">
              <a:buNone/>
            </a:pPr>
            <a:r>
              <a:rPr lang="es-ES" sz="1600" b="1" dirty="0" smtClean="0"/>
              <a:t>	4.- Propicia un nuevo modelo para la asignación de los recursos</a:t>
            </a:r>
          </a:p>
          <a:p>
            <a:pPr algn="just">
              <a:buNone/>
            </a:pPr>
            <a:r>
              <a:rPr lang="es-ES" sz="1600" b="1" dirty="0" smtClean="0"/>
              <a:t>	5.- Lleva acabo evaluaciones regulares o especiales</a:t>
            </a:r>
          </a:p>
          <a:p>
            <a:pPr algn="just">
              <a:buNone/>
            </a:pP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12501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47371" y="1294181"/>
            <a:ext cx="9106919" cy="3735019"/>
          </a:xfrm>
        </p:spPr>
        <p:txBody>
          <a:bodyPr>
            <a:noAutofit/>
          </a:bodyPr>
          <a:lstStyle/>
          <a:p>
            <a:pPr algn="just"/>
            <a:r>
              <a:rPr lang="es-ES" sz="1600" b="1" dirty="0" smtClean="0"/>
              <a:t>Desde los primeros días de la presenta administración , la Presidencia de la república, la Secretaría de la Función Pública, la Secretaría de Hacienda y Crédito Público y el Consejo Nacional de Evaluación de la Política y Desarrollo Social (CONEVAL), coordinaron la alineación de los objetivos del PND, los programas sectoriales y el presupuesto. Con base en esos ejes, se determinaron los objetivos nacionales, las metas y las estrategias que rigen la acción del gobierno.</a:t>
            </a:r>
          </a:p>
          <a:p>
            <a:pPr algn="just"/>
            <a:r>
              <a:rPr lang="es-ES" sz="1600" b="1" dirty="0" smtClean="0"/>
              <a:t>El punto e partido del PBR es el PND y más particularmente sus ejes y objetivos, pero la parte estructural del PBR es el Sistema de Evaluación de Desempeño (SED).</a:t>
            </a:r>
          </a:p>
          <a:p>
            <a:pPr algn="just"/>
            <a:r>
              <a:rPr lang="es-ES" sz="1600" b="1" dirty="0"/>
              <a:t>El PBR ,  por lo tanto encaja en la estrategia de la Gestión para Resultados ya que analiza  que se hace,, que se logra y cual es su impacto en el bienestar de la población, </a:t>
            </a:r>
          </a:p>
          <a:p>
            <a:pPr algn="just"/>
            <a:endParaRPr lang="es-ES" sz="1600" b="1" dirty="0" smtClean="0"/>
          </a:p>
          <a:p>
            <a:pPr algn="just"/>
            <a:endParaRPr lang="es-ES" sz="1600" b="1" dirty="0" smtClean="0"/>
          </a:p>
          <a:p>
            <a:pPr marL="0" indent="0" algn="just">
              <a:buNone/>
            </a:pPr>
            <a:endParaRPr lang="es-ES" sz="1600" b="1" dirty="0"/>
          </a:p>
          <a:p>
            <a:pPr marL="0" indent="0" algn="just">
              <a:buNone/>
            </a:pPr>
            <a:endParaRPr lang="es-ES" sz="1600" b="1" dirty="0"/>
          </a:p>
          <a:p>
            <a:pPr algn="just">
              <a:buNone/>
            </a:pPr>
            <a:endParaRPr lang="es-ES" sz="1600" b="1" dirty="0" smtClean="0"/>
          </a:p>
          <a:p>
            <a:pPr algn="just">
              <a:spcBef>
                <a:spcPts val="0"/>
              </a:spcBef>
              <a:buFont typeface="Wingdings" pitchFamily="2" charset="2"/>
              <a:buChar char="q"/>
            </a:pPr>
            <a:endParaRPr lang="es-ES" sz="1600" b="1" dirty="0" smtClean="0"/>
          </a:p>
          <a:p>
            <a:pPr algn="just">
              <a:buNone/>
            </a:pPr>
            <a:endParaRPr lang="es-ES" sz="1600" b="1" dirty="0" smtClean="0"/>
          </a:p>
          <a:p>
            <a:pPr algn="just">
              <a:buNone/>
            </a:pP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12501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34671" y="1560880"/>
            <a:ext cx="9106919" cy="4954219"/>
          </a:xfrm>
        </p:spPr>
        <p:txBody>
          <a:bodyPr>
            <a:normAutofit/>
          </a:bodyPr>
          <a:lstStyle/>
          <a:p>
            <a:pPr algn="just"/>
            <a:endParaRPr lang="es-ES" sz="1600" b="1" dirty="0" smtClean="0"/>
          </a:p>
          <a:p>
            <a:pPr marL="0" indent="0" algn="just">
              <a:buNone/>
            </a:pPr>
            <a:r>
              <a:rPr lang="es-ES" sz="1600" b="1" dirty="0"/>
              <a:t>El SED es el elemento  fundamental PBR ,pues esta compuesto por un conjunto de procesos mediante los que se realiza el seguimiento y evaluación de las políticas públicas y los programas de las entidades y dependencias de la APF</a:t>
            </a:r>
            <a:r>
              <a:rPr lang="es-ES" sz="1600" b="1" dirty="0" smtClean="0"/>
              <a:t>.</a:t>
            </a:r>
          </a:p>
          <a:p>
            <a:pPr marL="0" indent="0" algn="just">
              <a:buNone/>
            </a:pPr>
            <a:r>
              <a:rPr lang="es-ES" sz="1600" b="1" dirty="0"/>
              <a:t>En el marco del SED, el PAE (Programa anual de evaluación) surge a la necesidad de planear y controlar el proceso de evaluación, asegurando que los programas a evaluar se seleccionen estratégicamente</a:t>
            </a:r>
            <a:r>
              <a:rPr lang="es-ES" sz="1600" b="1" dirty="0" smtClean="0"/>
              <a:t>.</a:t>
            </a:r>
            <a:endParaRPr lang="es-ES" sz="1600" b="1" dirty="0"/>
          </a:p>
          <a:p>
            <a:pPr algn="just"/>
            <a:r>
              <a:rPr lang="es-ES" sz="1600" b="1" dirty="0" smtClean="0"/>
              <a:t>Desde </a:t>
            </a:r>
            <a:r>
              <a:rPr lang="es-ES" sz="1600" b="1" dirty="0"/>
              <a:t>los primeros días de la presenta administración , la Presidencia de la república, la Secretaría de la Función Pública, la Secretaría de Hacienda y Crédito Público y el Consejo Nacional de Evaluación de la Política y Desarrollo Social (CONEVAL), coordinaron la alineación de los objetivos del PND, los programas sectoriales y el presupuesto. Con base en esos ejes, se determinaron los objetivos nacionales, las metas y las estrategias que rigen la acción del gobierno.</a:t>
            </a:r>
          </a:p>
          <a:p>
            <a:pPr algn="just"/>
            <a:endParaRPr lang="es-ES" sz="1600" b="1" dirty="0" smtClean="0"/>
          </a:p>
          <a:p>
            <a:pPr algn="just"/>
            <a:r>
              <a:rPr lang="es-ES" sz="1600" b="1" dirty="0" smtClean="0"/>
              <a:t>El punto e partido del PBR es el PND y más particularmente sus ejes y objetivos, pero la parte estructural del PBR es el Sistema de Evaluación de Desempeño (SED).</a:t>
            </a:r>
          </a:p>
          <a:p>
            <a:pPr algn="just"/>
            <a:endParaRPr lang="es-ES" sz="1600" b="1" dirty="0" smtClean="0"/>
          </a:p>
          <a:p>
            <a:pPr algn="just">
              <a:buNone/>
            </a:pPr>
            <a:endParaRPr lang="es-ES" sz="1600" b="1" dirty="0" smtClean="0"/>
          </a:p>
          <a:p>
            <a:pPr algn="just">
              <a:spcBef>
                <a:spcPts val="0"/>
              </a:spcBef>
              <a:buFont typeface="Wingdings" pitchFamily="2" charset="2"/>
              <a:buChar char="q"/>
            </a:pPr>
            <a:endParaRPr lang="es-ES" sz="1600" b="1" dirty="0" smtClean="0"/>
          </a:p>
          <a:p>
            <a:pPr algn="just">
              <a:buNone/>
            </a:pPr>
            <a:endParaRPr lang="es-ES" sz="1600" b="1" dirty="0" smtClean="0"/>
          </a:p>
          <a:p>
            <a:pPr algn="just">
              <a:buNone/>
            </a:pP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Tree>
    <p:extLst>
      <p:ext uri="{BB962C8B-B14F-4D97-AF65-F5344CB8AC3E}">
        <p14:creationId xmlns:p14="http://schemas.microsoft.com/office/powerpoint/2010/main" val="12501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34671" y="1560881"/>
            <a:ext cx="9106919" cy="2532148"/>
          </a:xfrm>
        </p:spPr>
        <p:txBody>
          <a:bodyPr>
            <a:normAutofit/>
          </a:bodyPr>
          <a:lstStyle/>
          <a:p>
            <a:pPr algn="just"/>
            <a:r>
              <a:rPr lang="es-ES" sz="1600" b="1" dirty="0" smtClean="0"/>
              <a:t>Las series de reformas obligan al gobierno federal, estatal y municipal, también se adecuen al nuevo marco legal, de tal forma que ellos deban:</a:t>
            </a:r>
          </a:p>
          <a:p>
            <a:pPr algn="just">
              <a:buNone/>
            </a:pPr>
            <a:endParaRPr lang="es-ES" sz="1600" b="1" dirty="0" smtClean="0"/>
          </a:p>
          <a:p>
            <a:pPr algn="just">
              <a:spcBef>
                <a:spcPts val="0"/>
              </a:spcBef>
              <a:buFont typeface="Wingdings" pitchFamily="2" charset="2"/>
              <a:buChar char="q"/>
            </a:pPr>
            <a:r>
              <a:rPr lang="es-ES" sz="1600" b="1" dirty="0" smtClean="0"/>
              <a:t>	Administrar los recursos públicos</a:t>
            </a:r>
          </a:p>
          <a:p>
            <a:pPr algn="just">
              <a:spcBef>
                <a:spcPts val="0"/>
              </a:spcBef>
              <a:buFont typeface="Wingdings" pitchFamily="2" charset="2"/>
              <a:buChar char="q"/>
            </a:pPr>
            <a:r>
              <a:rPr lang="es-ES" sz="1600" b="1" dirty="0" smtClean="0"/>
              <a:t>	Evaluar los resultados de los ejercicios</a:t>
            </a:r>
          </a:p>
          <a:p>
            <a:pPr algn="just">
              <a:spcBef>
                <a:spcPts val="0"/>
              </a:spcBef>
              <a:buFont typeface="Wingdings" pitchFamily="2" charset="2"/>
              <a:buChar char="q"/>
            </a:pPr>
            <a:r>
              <a:rPr lang="es-ES" sz="1600" b="1" dirty="0" smtClean="0"/>
              <a:t>	Contar con sus propias instancias de evaluación</a:t>
            </a:r>
          </a:p>
          <a:p>
            <a:pPr algn="just">
              <a:spcBef>
                <a:spcPts val="0"/>
              </a:spcBef>
              <a:buFont typeface="Wingdings" pitchFamily="2" charset="2"/>
              <a:buChar char="q"/>
            </a:pPr>
            <a:r>
              <a:rPr lang="es-ES" sz="1600" b="1" dirty="0" smtClean="0"/>
              <a:t>	Evaluar el gasto federalizado</a:t>
            </a:r>
          </a:p>
          <a:p>
            <a:pPr algn="just">
              <a:spcBef>
                <a:spcPts val="0"/>
              </a:spcBef>
              <a:buFont typeface="Wingdings" pitchFamily="2" charset="2"/>
              <a:buChar char="q"/>
            </a:pPr>
            <a:r>
              <a:rPr lang="es-ES" sz="1600" b="1" dirty="0" smtClean="0"/>
              <a:t>	Armonizar la contabilidad gubernamental</a:t>
            </a:r>
          </a:p>
          <a:p>
            <a:pPr algn="just">
              <a:spcBef>
                <a:spcPts val="0"/>
              </a:spcBef>
              <a:buFont typeface="Wingdings" pitchFamily="2" charset="2"/>
              <a:buChar char="q"/>
            </a:pPr>
            <a:r>
              <a:rPr lang="es-ES" sz="1600" b="1" dirty="0" smtClean="0"/>
              <a:t>	Realizar las reformas y ajustes necesarios</a:t>
            </a:r>
          </a:p>
          <a:p>
            <a:pPr algn="just">
              <a:buNone/>
            </a:pPr>
            <a:endParaRPr lang="es-ES" sz="1600" b="1" dirty="0" smtClean="0"/>
          </a:p>
          <a:p>
            <a:pPr algn="just">
              <a:buNone/>
            </a:pPr>
            <a:endParaRPr lang="es-ES" sz="1600" b="1" dirty="0" smtClean="0"/>
          </a:p>
          <a:p>
            <a:pPr algn="just">
              <a:buNone/>
            </a:pP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
        <p:nvSpPr>
          <p:cNvPr id="5" name="11 Marcador de contenido"/>
          <p:cNvSpPr txBox="1">
            <a:spLocks/>
          </p:cNvSpPr>
          <p:nvPr/>
        </p:nvSpPr>
        <p:spPr>
          <a:xfrm>
            <a:off x="1365299" y="4325852"/>
            <a:ext cx="9106919" cy="1900777"/>
          </a:xfrm>
          <a:prstGeom prst="rect">
            <a:avLst/>
          </a:prstGeom>
        </p:spPr>
        <p:txBody>
          <a:bodyPr vert="horz" lIns="91440" tIns="45720" rIns="91440" bIns="45720" rtlCol="0">
            <a:normAutofit/>
          </a:bodyPr>
          <a:lstStyle/>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Char char=""/>
              <a:tabLst/>
              <a:defRPr/>
            </a:pPr>
            <a:r>
              <a:rPr kumimoji="0" lang="es-ES"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En este sentido,</a:t>
            </a:r>
            <a:r>
              <a:rPr kumimoji="0" lang="es-ES" sz="1600" b="1" i="0" u="none" strike="noStrike" kern="1200" cap="none" spc="0" normalizeH="0" noProof="0" dirty="0" smtClean="0">
                <a:ln>
                  <a:noFill/>
                </a:ln>
                <a:solidFill>
                  <a:schemeClr val="tx1">
                    <a:lumMod val="75000"/>
                    <a:lumOff val="25000"/>
                  </a:schemeClr>
                </a:solidFill>
                <a:effectLst/>
                <a:uLnTx/>
                <a:uFillTx/>
                <a:latin typeface="+mn-lt"/>
                <a:ea typeface="+mn-ea"/>
                <a:cs typeface="+mn-cs"/>
              </a:rPr>
              <a:t> en el PND se ha convertido en una pieza fundamental  de la planificación y la programación de nuestro país, por lo que, para que el PBR funcione, debe existir coherencia entre los procesos presupuestarios y la estructura programática.</a:t>
            </a:r>
            <a:endParaRPr kumimoji="0" lang="es-ES"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s-ES"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0"/>
              </a:spcBef>
              <a:spcAft>
                <a:spcPts val="0"/>
              </a:spcAft>
              <a:buClr>
                <a:schemeClr val="accent1"/>
              </a:buClr>
              <a:buSzTx/>
              <a:buFont typeface="Wingdings" pitchFamily="2" charset="2"/>
              <a:buChar char="q"/>
              <a:tabLst/>
              <a:defRPr/>
            </a:pPr>
            <a:endParaRPr kumimoji="0" lang="es-ES"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s-ES"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None/>
              <a:tabLst/>
              <a:defRPr/>
            </a:pPr>
            <a:endParaRPr kumimoji="0" lang="es-ES"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a:p>
            <a:pPr marL="342900" marR="0" lvl="0" indent="-342900" algn="just" defTabSz="457200" rtl="0" eaLnBrk="1" fontAlgn="auto" latinLnBrk="0" hangingPunct="1">
              <a:lnSpc>
                <a:spcPct val="100000"/>
              </a:lnSpc>
              <a:spcBef>
                <a:spcPts val="1000"/>
              </a:spcBef>
              <a:spcAft>
                <a:spcPts val="0"/>
              </a:spcAft>
              <a:buClr>
                <a:schemeClr val="accent1"/>
              </a:buClr>
              <a:buSzTx/>
              <a:buFont typeface="Wingdings 3" charset="2"/>
              <a:buChar char=""/>
              <a:tabLst/>
              <a:defRPr/>
            </a:pPr>
            <a:endParaRPr kumimoji="0" lang="es-ES" sz="1600" b="1" i="0" u="none" strike="noStrike" kern="1200" cap="none" spc="0" normalizeH="0" baseline="0" noProof="0" dirty="0" smtClean="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1250124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3542821" y="497277"/>
            <a:ext cx="5129997" cy="731021"/>
          </a:xfrm>
        </p:spPr>
        <p:txBody>
          <a:bodyPr>
            <a:noAutofit/>
          </a:bodyPr>
          <a:lstStyle/>
          <a:p>
            <a:r>
              <a:rPr lang="es-MX" sz="4200" dirty="0" smtClean="0"/>
              <a:t>PBR en México</a:t>
            </a:r>
            <a:endParaRPr lang="es-MX" sz="4200" dirty="0"/>
          </a:p>
        </p:txBody>
      </p:sp>
      <p:sp>
        <p:nvSpPr>
          <p:cNvPr id="12" name="11 Marcador de contenido"/>
          <p:cNvSpPr>
            <a:spLocks noGrp="1"/>
          </p:cNvSpPr>
          <p:nvPr>
            <p:ph idx="1"/>
          </p:nvPr>
        </p:nvSpPr>
        <p:spPr>
          <a:xfrm>
            <a:off x="1234671" y="1560881"/>
            <a:ext cx="9106919" cy="1576019"/>
          </a:xfrm>
        </p:spPr>
        <p:txBody>
          <a:bodyPr>
            <a:normAutofit/>
          </a:bodyPr>
          <a:lstStyle/>
          <a:p>
            <a:pPr algn="just"/>
            <a:r>
              <a:rPr lang="es-ES" sz="1600" b="1" dirty="0" smtClean="0"/>
              <a:t>En el 2010 de 127 programas federales evaluados, 95 han tenido mejorías visibles con que son  resultados de una mejor administración. Estos esfuerzos han sido reconocidos por el CONEVAL.</a:t>
            </a:r>
          </a:p>
          <a:p>
            <a:pPr algn="just"/>
            <a:r>
              <a:rPr lang="es-ES" sz="1600" b="1" dirty="0" smtClean="0"/>
              <a:t>Las dependencias del Gobierno Federal que han participado en los procesos de mejora son:</a:t>
            </a:r>
          </a:p>
          <a:p>
            <a:pPr algn="just">
              <a:buNone/>
            </a:pPr>
            <a:endParaRPr lang="es-ES" sz="1600" b="1" dirty="0" smtClean="0"/>
          </a:p>
          <a:p>
            <a:pPr algn="just">
              <a:buNone/>
            </a:pPr>
            <a:endParaRPr lang="es-ES" sz="1600" b="1" dirty="0" smtClean="0"/>
          </a:p>
          <a:p>
            <a:pPr algn="just"/>
            <a:endParaRPr lang="es-ES" sz="1600" b="1" dirty="0" smtClean="0"/>
          </a:p>
        </p:txBody>
      </p:sp>
      <p:pic>
        <p:nvPicPr>
          <p:cNvPr id="6" name="5 Imagen" descr="http://iapchiapas.org.mx/wp-content/uploads/2013/07/logopng21-300x112.png"/>
          <p:cNvPicPr/>
          <p:nvPr/>
        </p:nvPicPr>
        <p:blipFill>
          <a:blip r:embed="rId2">
            <a:extLst>
              <a:ext uri="{28A0092B-C50C-407E-A947-70E740481C1C}">
                <a14:useLocalDpi xmlns:a14="http://schemas.microsoft.com/office/drawing/2010/main" val="0"/>
              </a:ext>
            </a:extLst>
          </a:blip>
          <a:srcRect/>
          <a:stretch>
            <a:fillRect/>
          </a:stretch>
        </p:blipFill>
        <p:spPr bwMode="auto">
          <a:xfrm>
            <a:off x="10036629" y="381000"/>
            <a:ext cx="1777094" cy="762001"/>
          </a:xfrm>
          <a:prstGeom prst="rect">
            <a:avLst/>
          </a:prstGeom>
          <a:noFill/>
          <a:ln>
            <a:noFill/>
          </a:ln>
        </p:spPr>
      </p:pic>
      <p:sp>
        <p:nvSpPr>
          <p:cNvPr id="7" name="11 Marcador de contenido"/>
          <p:cNvSpPr txBox="1">
            <a:spLocks/>
          </p:cNvSpPr>
          <p:nvPr/>
        </p:nvSpPr>
        <p:spPr>
          <a:xfrm>
            <a:off x="1387070" y="3491281"/>
            <a:ext cx="9106919" cy="1576019"/>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just">
              <a:buFont typeface="+mj-lt"/>
              <a:buAutoNum type="arabicPeriod"/>
            </a:pPr>
            <a:r>
              <a:rPr lang="es-ES" sz="1600" b="1" dirty="0" smtClean="0"/>
              <a:t>SHCP</a:t>
            </a:r>
          </a:p>
          <a:p>
            <a:pPr algn="just">
              <a:buFont typeface="+mj-lt"/>
              <a:buAutoNum type="arabicPeriod"/>
            </a:pPr>
            <a:r>
              <a:rPr lang="es-ES" sz="1600" b="1" dirty="0" smtClean="0"/>
              <a:t>SFP</a:t>
            </a:r>
          </a:p>
          <a:p>
            <a:pPr algn="just">
              <a:buFont typeface="+mj-lt"/>
              <a:buAutoNum type="arabicPeriod"/>
            </a:pPr>
            <a:r>
              <a:rPr lang="es-ES" sz="1600" b="1" dirty="0" smtClean="0"/>
              <a:t>CONEVAL</a:t>
            </a:r>
          </a:p>
          <a:p>
            <a:pPr algn="just">
              <a:buFont typeface="+mj-lt"/>
              <a:buAutoNum type="arabicPeriod"/>
            </a:pPr>
            <a:r>
              <a:rPr lang="es-ES" sz="1600" b="1" dirty="0" smtClean="0"/>
              <a:t>INMUJERES</a:t>
            </a:r>
          </a:p>
          <a:p>
            <a:pPr algn="just">
              <a:buFont typeface="Wingdings 3" charset="2"/>
              <a:buNone/>
            </a:pPr>
            <a:endParaRPr lang="es-ES" sz="1600" b="1" dirty="0" smtClean="0"/>
          </a:p>
          <a:p>
            <a:pPr algn="just">
              <a:buFont typeface="Wingdings 3" charset="2"/>
              <a:buNone/>
            </a:pPr>
            <a:endParaRPr lang="es-ES" sz="1600" b="1" dirty="0" smtClean="0"/>
          </a:p>
          <a:p>
            <a:pPr algn="just"/>
            <a:endParaRPr lang="es-ES" sz="1600" b="1" dirty="0" smtClean="0"/>
          </a:p>
        </p:txBody>
      </p:sp>
    </p:spTree>
    <p:extLst>
      <p:ext uri="{BB962C8B-B14F-4D97-AF65-F5344CB8AC3E}">
        <p14:creationId xmlns:p14="http://schemas.microsoft.com/office/powerpoint/2010/main" val="190185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Espiral">
  <a:themeElements>
    <a:clrScheme name="Verde amarill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Espiral">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1072</TotalTime>
  <Words>1044</Words>
  <Application>Microsoft Office PowerPoint</Application>
  <PresentationFormat>Personalizado</PresentationFormat>
  <Paragraphs>87</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Espiral</vt:lpstr>
      <vt:lpstr>Análisis de Gobernar por Resultados “Gobierno Federal”</vt:lpstr>
      <vt:lpstr>Introducción</vt:lpstr>
      <vt:lpstr>Operación del PBR</vt:lpstr>
      <vt:lpstr>PBR en México</vt:lpstr>
      <vt:lpstr>PBR en México</vt:lpstr>
      <vt:lpstr>PBR en México</vt:lpstr>
      <vt:lpstr>PBR en México</vt:lpstr>
      <vt:lpstr>PBR en México</vt:lpstr>
      <vt:lpstr>PBR en México</vt:lpstr>
      <vt:lpstr>PBR en México</vt:lpstr>
      <vt:lpstr>PBR en México</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Siap</dc:title>
  <dc:creator>Rigoberto Pérez Ovando</dc:creator>
  <cp:lastModifiedBy>Ing. Celso Nijenda</cp:lastModifiedBy>
  <cp:revision>80</cp:revision>
  <dcterms:created xsi:type="dcterms:W3CDTF">2015-10-27T16:54:51Z</dcterms:created>
  <dcterms:modified xsi:type="dcterms:W3CDTF">2016-03-17T05:48:08Z</dcterms:modified>
</cp:coreProperties>
</file>