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7" r:id="rId14"/>
    <p:sldId id="270" r:id="rId15"/>
    <p:sldId id="271" r:id="rId16"/>
    <p:sldId id="258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B553D-2B85-4D6A-A72E-5EB8500AC2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BA4D9B4-98EE-42DE-AD9C-31210FCB2CAA}">
      <dgm:prSet phldrT="[Texto]"/>
      <dgm:spPr/>
      <dgm:t>
        <a:bodyPr/>
        <a:lstStyle/>
        <a:p>
          <a:r>
            <a:rPr lang="es-MX" dirty="0" smtClean="0"/>
            <a:t>Fijar metas y acordar objetivos</a:t>
          </a:r>
          <a:endParaRPr lang="es-ES" dirty="0"/>
        </a:p>
      </dgm:t>
    </dgm:pt>
    <dgm:pt modelId="{8ED5592D-9564-4F25-BCA9-4036BA7E7A71}" type="parTrans" cxnId="{B9C31D69-ECC4-48B3-8B5E-A6572B33BB90}">
      <dgm:prSet/>
      <dgm:spPr/>
      <dgm:t>
        <a:bodyPr/>
        <a:lstStyle/>
        <a:p>
          <a:endParaRPr lang="es-ES"/>
        </a:p>
      </dgm:t>
    </dgm:pt>
    <dgm:pt modelId="{C2E2D4CC-06F6-4872-A2FC-023079DBF638}" type="sibTrans" cxnId="{B9C31D69-ECC4-48B3-8B5E-A6572B33BB90}">
      <dgm:prSet/>
      <dgm:spPr/>
      <dgm:t>
        <a:bodyPr/>
        <a:lstStyle/>
        <a:p>
          <a:endParaRPr lang="es-ES"/>
        </a:p>
      </dgm:t>
    </dgm:pt>
    <dgm:pt modelId="{D417E9C4-850A-493B-90D4-ABACD5053D45}">
      <dgm:prSet phldrT="[Texto]"/>
      <dgm:spPr/>
      <dgm:t>
        <a:bodyPr/>
        <a:lstStyle/>
        <a:p>
          <a:r>
            <a:rPr lang="es-MX" dirty="0" smtClean="0"/>
            <a:t>Asignar recursos</a:t>
          </a:r>
          <a:endParaRPr lang="es-ES" dirty="0"/>
        </a:p>
      </dgm:t>
    </dgm:pt>
    <dgm:pt modelId="{9AA4378A-57AD-45D4-A560-4FD314E06EA6}" type="parTrans" cxnId="{06DAB59B-69F5-42AF-971F-89FAE253A4E3}">
      <dgm:prSet/>
      <dgm:spPr/>
      <dgm:t>
        <a:bodyPr/>
        <a:lstStyle/>
        <a:p>
          <a:endParaRPr lang="es-ES"/>
        </a:p>
      </dgm:t>
    </dgm:pt>
    <dgm:pt modelId="{4510FAFA-0120-4EE5-9292-2146D494888B}" type="sibTrans" cxnId="{06DAB59B-69F5-42AF-971F-89FAE253A4E3}">
      <dgm:prSet/>
      <dgm:spPr/>
      <dgm:t>
        <a:bodyPr/>
        <a:lstStyle/>
        <a:p>
          <a:endParaRPr lang="es-ES"/>
        </a:p>
      </dgm:t>
    </dgm:pt>
    <dgm:pt modelId="{6CD59E4E-1254-43C4-A9CF-E3C02CAFB8C8}">
      <dgm:prSet phldrT="[Texto]"/>
      <dgm:spPr/>
      <dgm:t>
        <a:bodyPr/>
        <a:lstStyle/>
        <a:p>
          <a:r>
            <a:rPr lang="es-MX" dirty="0" smtClean="0"/>
            <a:t>Monitorear y evaluar recursos</a:t>
          </a:r>
          <a:endParaRPr lang="es-ES" dirty="0"/>
        </a:p>
      </dgm:t>
    </dgm:pt>
    <dgm:pt modelId="{F1C0A987-3A79-48A6-86DA-EB3A9EE55014}" type="parTrans" cxnId="{6188E6FA-7E65-4BA7-9690-9749C5A06A02}">
      <dgm:prSet/>
      <dgm:spPr/>
      <dgm:t>
        <a:bodyPr/>
        <a:lstStyle/>
        <a:p>
          <a:endParaRPr lang="es-ES"/>
        </a:p>
      </dgm:t>
    </dgm:pt>
    <dgm:pt modelId="{F3011518-194B-412C-8CBB-67E0FB97ED78}" type="sibTrans" cxnId="{6188E6FA-7E65-4BA7-9690-9749C5A06A02}">
      <dgm:prSet/>
      <dgm:spPr/>
      <dgm:t>
        <a:bodyPr/>
        <a:lstStyle/>
        <a:p>
          <a:endParaRPr lang="es-ES"/>
        </a:p>
      </dgm:t>
    </dgm:pt>
    <dgm:pt modelId="{4656E57B-3FC6-4AD4-96AF-A51F985BD43B}">
      <dgm:prSet phldrT="[Texto]"/>
      <dgm:spPr/>
      <dgm:t>
        <a:bodyPr/>
        <a:lstStyle/>
        <a:p>
          <a:r>
            <a:rPr lang="es-MX" dirty="0" smtClean="0"/>
            <a:t>Informar al público</a:t>
          </a:r>
          <a:endParaRPr lang="es-ES" dirty="0"/>
        </a:p>
      </dgm:t>
    </dgm:pt>
    <dgm:pt modelId="{EBD99543-D3C0-4086-8C73-920A07316B55}" type="parTrans" cxnId="{D94BFD96-B9A1-4837-8F02-EB1512AE784A}">
      <dgm:prSet/>
      <dgm:spPr/>
      <dgm:t>
        <a:bodyPr/>
        <a:lstStyle/>
        <a:p>
          <a:endParaRPr lang="es-ES"/>
        </a:p>
      </dgm:t>
    </dgm:pt>
    <dgm:pt modelId="{EDA2C7A3-BEA8-4DE0-B327-DB2E85656EEB}" type="sibTrans" cxnId="{D94BFD96-B9A1-4837-8F02-EB1512AE784A}">
      <dgm:prSet/>
      <dgm:spPr/>
      <dgm:t>
        <a:bodyPr/>
        <a:lstStyle/>
        <a:p>
          <a:endParaRPr lang="es-ES"/>
        </a:p>
      </dgm:t>
    </dgm:pt>
    <dgm:pt modelId="{350F392E-BFF7-45E7-AEB6-CB89C2AD2FA4}">
      <dgm:prSet phldrT="[Texto]"/>
      <dgm:spPr/>
      <dgm:t>
        <a:bodyPr/>
        <a:lstStyle/>
        <a:p>
          <a:r>
            <a:rPr lang="es-MX" dirty="0" smtClean="0"/>
            <a:t>retroalimentar</a:t>
          </a:r>
          <a:endParaRPr lang="es-ES" dirty="0"/>
        </a:p>
      </dgm:t>
    </dgm:pt>
    <dgm:pt modelId="{31CE8818-E388-4C40-B5C9-7A3239F74179}" type="parTrans" cxnId="{853DE8FE-5D32-4788-A15D-661B3F30EAF1}">
      <dgm:prSet/>
      <dgm:spPr/>
      <dgm:t>
        <a:bodyPr/>
        <a:lstStyle/>
        <a:p>
          <a:endParaRPr lang="es-ES"/>
        </a:p>
      </dgm:t>
    </dgm:pt>
    <dgm:pt modelId="{1C2FF92D-6087-430B-93CC-05E6BB0B2AD3}" type="sibTrans" cxnId="{853DE8FE-5D32-4788-A15D-661B3F30EAF1}">
      <dgm:prSet/>
      <dgm:spPr/>
      <dgm:t>
        <a:bodyPr/>
        <a:lstStyle/>
        <a:p>
          <a:endParaRPr lang="es-ES"/>
        </a:p>
      </dgm:t>
    </dgm:pt>
    <dgm:pt modelId="{2957E99B-C160-49E0-BB60-733FE31FCB13}" type="pres">
      <dgm:prSet presAssocID="{29FB553D-2B85-4D6A-A72E-5EB8500AC263}" presName="diagram" presStyleCnt="0">
        <dgm:presLayoutVars>
          <dgm:dir/>
          <dgm:resizeHandles val="exact"/>
        </dgm:presLayoutVars>
      </dgm:prSet>
      <dgm:spPr/>
    </dgm:pt>
    <dgm:pt modelId="{A42CA060-F2FF-4886-ADDF-089D68120229}" type="pres">
      <dgm:prSet presAssocID="{7BA4D9B4-98EE-42DE-AD9C-31210FCB2CAA}" presName="node" presStyleLbl="node1" presStyleIdx="0" presStyleCnt="5">
        <dgm:presLayoutVars>
          <dgm:bulletEnabled val="1"/>
        </dgm:presLayoutVars>
      </dgm:prSet>
      <dgm:spPr/>
    </dgm:pt>
    <dgm:pt modelId="{60A68289-FD51-4A25-A867-A9A9D0425C2B}" type="pres">
      <dgm:prSet presAssocID="{C2E2D4CC-06F6-4872-A2FC-023079DBF638}" presName="sibTrans" presStyleCnt="0"/>
      <dgm:spPr/>
    </dgm:pt>
    <dgm:pt modelId="{3C153431-2001-4491-82B1-EE32DB535F38}" type="pres">
      <dgm:prSet presAssocID="{D417E9C4-850A-493B-90D4-ABACD5053D45}" presName="node" presStyleLbl="node1" presStyleIdx="1" presStyleCnt="5">
        <dgm:presLayoutVars>
          <dgm:bulletEnabled val="1"/>
        </dgm:presLayoutVars>
      </dgm:prSet>
      <dgm:spPr/>
    </dgm:pt>
    <dgm:pt modelId="{6F36102D-0E02-4FD9-A250-FFDA7706A31E}" type="pres">
      <dgm:prSet presAssocID="{4510FAFA-0120-4EE5-9292-2146D494888B}" presName="sibTrans" presStyleCnt="0"/>
      <dgm:spPr/>
    </dgm:pt>
    <dgm:pt modelId="{93F08236-9847-4599-AABE-6AA25FEF6F9C}" type="pres">
      <dgm:prSet presAssocID="{6CD59E4E-1254-43C4-A9CF-E3C02CAFB8C8}" presName="node" presStyleLbl="node1" presStyleIdx="2" presStyleCnt="5">
        <dgm:presLayoutVars>
          <dgm:bulletEnabled val="1"/>
        </dgm:presLayoutVars>
      </dgm:prSet>
      <dgm:spPr/>
    </dgm:pt>
    <dgm:pt modelId="{CB45D329-852C-4BE5-A53F-DC4BB6A53071}" type="pres">
      <dgm:prSet presAssocID="{F3011518-194B-412C-8CBB-67E0FB97ED78}" presName="sibTrans" presStyleCnt="0"/>
      <dgm:spPr/>
    </dgm:pt>
    <dgm:pt modelId="{DF6CD8DA-56F0-4BBC-925C-F3BDF4BB9DFB}" type="pres">
      <dgm:prSet presAssocID="{4656E57B-3FC6-4AD4-96AF-A51F985BD43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BCF0C0-865E-4066-882C-19E0FB91DFB5}" type="pres">
      <dgm:prSet presAssocID="{EDA2C7A3-BEA8-4DE0-B327-DB2E85656EEB}" presName="sibTrans" presStyleCnt="0"/>
      <dgm:spPr/>
    </dgm:pt>
    <dgm:pt modelId="{B27F4A37-0930-494B-8C32-A7573E0BB8BD}" type="pres">
      <dgm:prSet presAssocID="{350F392E-BFF7-45E7-AEB6-CB89C2AD2FA4}" presName="node" presStyleLbl="node1" presStyleIdx="4" presStyleCnt="5">
        <dgm:presLayoutVars>
          <dgm:bulletEnabled val="1"/>
        </dgm:presLayoutVars>
      </dgm:prSet>
      <dgm:spPr/>
    </dgm:pt>
  </dgm:ptLst>
  <dgm:cxnLst>
    <dgm:cxn modelId="{F79BDFD7-495D-4288-A18D-D1973F14127D}" type="presOf" srcId="{7BA4D9B4-98EE-42DE-AD9C-31210FCB2CAA}" destId="{A42CA060-F2FF-4886-ADDF-089D68120229}" srcOrd="0" destOrd="0" presId="urn:microsoft.com/office/officeart/2005/8/layout/default"/>
    <dgm:cxn modelId="{C3094B43-E264-43EA-97F0-4910CA00C9BA}" type="presOf" srcId="{29FB553D-2B85-4D6A-A72E-5EB8500AC263}" destId="{2957E99B-C160-49E0-BB60-733FE31FCB13}" srcOrd="0" destOrd="0" presId="urn:microsoft.com/office/officeart/2005/8/layout/default"/>
    <dgm:cxn modelId="{853DE8FE-5D32-4788-A15D-661B3F30EAF1}" srcId="{29FB553D-2B85-4D6A-A72E-5EB8500AC263}" destId="{350F392E-BFF7-45E7-AEB6-CB89C2AD2FA4}" srcOrd="4" destOrd="0" parTransId="{31CE8818-E388-4C40-B5C9-7A3239F74179}" sibTransId="{1C2FF92D-6087-430B-93CC-05E6BB0B2AD3}"/>
    <dgm:cxn modelId="{062CDD07-53DA-4970-89B8-A6A280A5FDCE}" type="presOf" srcId="{6CD59E4E-1254-43C4-A9CF-E3C02CAFB8C8}" destId="{93F08236-9847-4599-AABE-6AA25FEF6F9C}" srcOrd="0" destOrd="0" presId="urn:microsoft.com/office/officeart/2005/8/layout/default"/>
    <dgm:cxn modelId="{5F27003D-387C-4B00-B03B-FCEE4E0EC5B7}" type="presOf" srcId="{4656E57B-3FC6-4AD4-96AF-A51F985BD43B}" destId="{DF6CD8DA-56F0-4BBC-925C-F3BDF4BB9DFB}" srcOrd="0" destOrd="0" presId="urn:microsoft.com/office/officeart/2005/8/layout/default"/>
    <dgm:cxn modelId="{6393D73F-5014-4B7D-85D1-1DE06A7CA576}" type="presOf" srcId="{350F392E-BFF7-45E7-AEB6-CB89C2AD2FA4}" destId="{B27F4A37-0930-494B-8C32-A7573E0BB8BD}" srcOrd="0" destOrd="0" presId="urn:microsoft.com/office/officeart/2005/8/layout/default"/>
    <dgm:cxn modelId="{D94BFD96-B9A1-4837-8F02-EB1512AE784A}" srcId="{29FB553D-2B85-4D6A-A72E-5EB8500AC263}" destId="{4656E57B-3FC6-4AD4-96AF-A51F985BD43B}" srcOrd="3" destOrd="0" parTransId="{EBD99543-D3C0-4086-8C73-920A07316B55}" sibTransId="{EDA2C7A3-BEA8-4DE0-B327-DB2E85656EEB}"/>
    <dgm:cxn modelId="{06DAB59B-69F5-42AF-971F-89FAE253A4E3}" srcId="{29FB553D-2B85-4D6A-A72E-5EB8500AC263}" destId="{D417E9C4-850A-493B-90D4-ABACD5053D45}" srcOrd="1" destOrd="0" parTransId="{9AA4378A-57AD-45D4-A560-4FD314E06EA6}" sibTransId="{4510FAFA-0120-4EE5-9292-2146D494888B}"/>
    <dgm:cxn modelId="{1CE9885A-00F1-4A13-B5F3-4DDA41D2553C}" type="presOf" srcId="{D417E9C4-850A-493B-90D4-ABACD5053D45}" destId="{3C153431-2001-4491-82B1-EE32DB535F38}" srcOrd="0" destOrd="0" presId="urn:microsoft.com/office/officeart/2005/8/layout/default"/>
    <dgm:cxn modelId="{B9C31D69-ECC4-48B3-8B5E-A6572B33BB90}" srcId="{29FB553D-2B85-4D6A-A72E-5EB8500AC263}" destId="{7BA4D9B4-98EE-42DE-AD9C-31210FCB2CAA}" srcOrd="0" destOrd="0" parTransId="{8ED5592D-9564-4F25-BCA9-4036BA7E7A71}" sibTransId="{C2E2D4CC-06F6-4872-A2FC-023079DBF638}"/>
    <dgm:cxn modelId="{6188E6FA-7E65-4BA7-9690-9749C5A06A02}" srcId="{29FB553D-2B85-4D6A-A72E-5EB8500AC263}" destId="{6CD59E4E-1254-43C4-A9CF-E3C02CAFB8C8}" srcOrd="2" destOrd="0" parTransId="{F1C0A987-3A79-48A6-86DA-EB3A9EE55014}" sibTransId="{F3011518-194B-412C-8CBB-67E0FB97ED78}"/>
    <dgm:cxn modelId="{F0987A0E-46C1-4BC1-98DF-92AE82E37A4E}" type="presParOf" srcId="{2957E99B-C160-49E0-BB60-733FE31FCB13}" destId="{A42CA060-F2FF-4886-ADDF-089D68120229}" srcOrd="0" destOrd="0" presId="urn:microsoft.com/office/officeart/2005/8/layout/default"/>
    <dgm:cxn modelId="{AD056834-2C09-44BE-BE37-2513C8E7B4AA}" type="presParOf" srcId="{2957E99B-C160-49E0-BB60-733FE31FCB13}" destId="{60A68289-FD51-4A25-A867-A9A9D0425C2B}" srcOrd="1" destOrd="0" presId="urn:microsoft.com/office/officeart/2005/8/layout/default"/>
    <dgm:cxn modelId="{A5A0E2DE-9E6E-49B1-963D-C06EFA5AFB6F}" type="presParOf" srcId="{2957E99B-C160-49E0-BB60-733FE31FCB13}" destId="{3C153431-2001-4491-82B1-EE32DB535F38}" srcOrd="2" destOrd="0" presId="urn:microsoft.com/office/officeart/2005/8/layout/default"/>
    <dgm:cxn modelId="{D9833732-4256-4434-9D9E-E5CC987F4DD1}" type="presParOf" srcId="{2957E99B-C160-49E0-BB60-733FE31FCB13}" destId="{6F36102D-0E02-4FD9-A250-FFDA7706A31E}" srcOrd="3" destOrd="0" presId="urn:microsoft.com/office/officeart/2005/8/layout/default"/>
    <dgm:cxn modelId="{587067B4-6167-4C14-B279-679C6B25A7C3}" type="presParOf" srcId="{2957E99B-C160-49E0-BB60-733FE31FCB13}" destId="{93F08236-9847-4599-AABE-6AA25FEF6F9C}" srcOrd="4" destOrd="0" presId="urn:microsoft.com/office/officeart/2005/8/layout/default"/>
    <dgm:cxn modelId="{453AF527-37A1-41B3-A153-D40C49013BCD}" type="presParOf" srcId="{2957E99B-C160-49E0-BB60-733FE31FCB13}" destId="{CB45D329-852C-4BE5-A53F-DC4BB6A53071}" srcOrd="5" destOrd="0" presId="urn:microsoft.com/office/officeart/2005/8/layout/default"/>
    <dgm:cxn modelId="{09200466-2D04-49BE-ADFF-E9FFD96F202F}" type="presParOf" srcId="{2957E99B-C160-49E0-BB60-733FE31FCB13}" destId="{DF6CD8DA-56F0-4BBC-925C-F3BDF4BB9DFB}" srcOrd="6" destOrd="0" presId="urn:microsoft.com/office/officeart/2005/8/layout/default"/>
    <dgm:cxn modelId="{09EA57FE-C6AC-435E-B2C4-FE9FCD984EED}" type="presParOf" srcId="{2957E99B-C160-49E0-BB60-733FE31FCB13}" destId="{BABCF0C0-865E-4066-882C-19E0FB91DFB5}" srcOrd="7" destOrd="0" presId="urn:microsoft.com/office/officeart/2005/8/layout/default"/>
    <dgm:cxn modelId="{FDFF4A11-4886-4A93-8FCB-0137275D2244}" type="presParOf" srcId="{2957E99B-C160-49E0-BB60-733FE31FCB13}" destId="{B27F4A37-0930-494B-8C32-A7573E0BB8B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CA060-F2FF-4886-ADDF-089D68120229}">
      <dsp:nvSpPr>
        <dsp:cNvPr id="0" name=""/>
        <dsp:cNvSpPr/>
      </dsp:nvSpPr>
      <dsp:spPr>
        <a:xfrm>
          <a:off x="1231277" y="1826"/>
          <a:ext cx="2398473" cy="1439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Fijar metas y acordar objetivos</a:t>
          </a:r>
          <a:endParaRPr lang="es-ES" sz="2900" kern="1200" dirty="0"/>
        </a:p>
      </dsp:txBody>
      <dsp:txXfrm>
        <a:off x="1231277" y="1826"/>
        <a:ext cx="2398473" cy="1439084"/>
      </dsp:txXfrm>
    </dsp:sp>
    <dsp:sp modelId="{3C153431-2001-4491-82B1-EE32DB535F38}">
      <dsp:nvSpPr>
        <dsp:cNvPr id="0" name=""/>
        <dsp:cNvSpPr/>
      </dsp:nvSpPr>
      <dsp:spPr>
        <a:xfrm>
          <a:off x="3869598" y="1826"/>
          <a:ext cx="2398473" cy="1439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Asignar recursos</a:t>
          </a:r>
          <a:endParaRPr lang="es-ES" sz="2900" kern="1200" dirty="0"/>
        </a:p>
      </dsp:txBody>
      <dsp:txXfrm>
        <a:off x="3869598" y="1826"/>
        <a:ext cx="2398473" cy="1439084"/>
      </dsp:txXfrm>
    </dsp:sp>
    <dsp:sp modelId="{93F08236-9847-4599-AABE-6AA25FEF6F9C}">
      <dsp:nvSpPr>
        <dsp:cNvPr id="0" name=""/>
        <dsp:cNvSpPr/>
      </dsp:nvSpPr>
      <dsp:spPr>
        <a:xfrm>
          <a:off x="1231277" y="1680757"/>
          <a:ext cx="2398473" cy="1439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Monitorear y evaluar recursos</a:t>
          </a:r>
          <a:endParaRPr lang="es-ES" sz="2900" kern="1200" dirty="0"/>
        </a:p>
      </dsp:txBody>
      <dsp:txXfrm>
        <a:off x="1231277" y="1680757"/>
        <a:ext cx="2398473" cy="1439084"/>
      </dsp:txXfrm>
    </dsp:sp>
    <dsp:sp modelId="{DF6CD8DA-56F0-4BBC-925C-F3BDF4BB9DFB}">
      <dsp:nvSpPr>
        <dsp:cNvPr id="0" name=""/>
        <dsp:cNvSpPr/>
      </dsp:nvSpPr>
      <dsp:spPr>
        <a:xfrm>
          <a:off x="3869598" y="1680757"/>
          <a:ext cx="2398473" cy="1439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Informar al público</a:t>
          </a:r>
          <a:endParaRPr lang="es-ES" sz="2900" kern="1200" dirty="0"/>
        </a:p>
      </dsp:txBody>
      <dsp:txXfrm>
        <a:off x="3869598" y="1680757"/>
        <a:ext cx="2398473" cy="1439084"/>
      </dsp:txXfrm>
    </dsp:sp>
    <dsp:sp modelId="{B27F4A37-0930-494B-8C32-A7573E0BB8BD}">
      <dsp:nvSpPr>
        <dsp:cNvPr id="0" name=""/>
        <dsp:cNvSpPr/>
      </dsp:nvSpPr>
      <dsp:spPr>
        <a:xfrm>
          <a:off x="2550438" y="3359689"/>
          <a:ext cx="2398473" cy="1439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900" kern="1200" dirty="0" smtClean="0"/>
            <a:t>retroalimentar</a:t>
          </a:r>
          <a:endParaRPr lang="es-ES" sz="2900" kern="1200" dirty="0"/>
        </a:p>
      </dsp:txBody>
      <dsp:txXfrm>
        <a:off x="2550438" y="3359689"/>
        <a:ext cx="2398473" cy="1439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F4AD4FB-63CA-45C3-B5DC-603DDFE540F3}" type="datetimeFigureOut">
              <a:rPr lang="es-ES" smtClean="0"/>
              <a:t>18/03/2016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F24DDA-A8EB-45EF-BED0-9AF0BD6A51D2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m.mx/url?url=https://mx.linkedin.com/pub/iap-chiapas/6b/8a4/712&amp;rct=j&amp;frm=1&amp;q=&amp;esrc=s&amp;sa=U&amp;ved=0CBsQwW4wA2oVChMI5Pb4nI37yAIVQTUmCh1_mQUE&amp;usg=AFQjCNErBXt33D1FZ2bX_kNaOW-cjpgRu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7649" name="Imagen 1" descr="Resultado de imagen para iap chiapa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32656"/>
            <a:ext cx="2952328" cy="2952328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115616" y="3701930"/>
            <a:ext cx="76328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Lic. Daniel Antonio Castillo Ordo</a:t>
            </a:r>
            <a:r>
              <a:rPr kumimoji="0" 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ñ</a:t>
            </a:r>
            <a:r>
              <a:rPr kumimoji="0" 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ez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Matrícula 20150795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2800" b="1" dirty="0" smtClean="0">
                <a:latin typeface="Arial" pitchFamily="34" charset="0"/>
                <a:cs typeface="Arial" pitchFamily="34" charset="0"/>
              </a:rPr>
              <a:t>Producto Integrador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Materia:</a:t>
            </a:r>
            <a:r>
              <a:rPr kumimoji="0" lang="es-MX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Gestión Para Resultados</a:t>
            </a:r>
            <a:endParaRPr kumimoji="0" 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Prevenimss</a:t>
            </a:r>
            <a:r>
              <a:rPr lang="es-MX" dirty="0" smtClean="0"/>
              <a:t> 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331640" y="1916832"/>
            <a:ext cx="7498080" cy="3133328"/>
          </a:xfrm>
        </p:spPr>
        <p:txBody>
          <a:bodyPr/>
          <a:lstStyle/>
          <a:p>
            <a:r>
              <a:rPr lang="es-MX" b="1" dirty="0" smtClean="0"/>
              <a:t>Estrategia de prestación de </a:t>
            </a:r>
            <a:r>
              <a:rPr lang="es-MX" b="1" dirty="0" smtClean="0"/>
              <a:t>servicios, sistemática </a:t>
            </a:r>
            <a:r>
              <a:rPr lang="es-MX" b="1" dirty="0" smtClean="0"/>
              <a:t>y ordenada, que </a:t>
            </a:r>
            <a:r>
              <a:rPr lang="es-MX" b="1" dirty="0" smtClean="0"/>
              <a:t>comprende acciones </a:t>
            </a:r>
            <a:r>
              <a:rPr lang="es-MX" b="1" dirty="0" smtClean="0"/>
              <a:t>de promoción y protección </a:t>
            </a:r>
            <a:r>
              <a:rPr lang="es-MX" b="1" dirty="0" smtClean="0"/>
              <a:t>de </a:t>
            </a:r>
            <a:r>
              <a:rPr lang="es-ES" b="1" dirty="0" smtClean="0"/>
              <a:t>la </a:t>
            </a:r>
            <a:r>
              <a:rPr lang="es-ES" b="1" dirty="0" smtClean="0"/>
              <a:t>salud</a:t>
            </a:r>
            <a:endParaRPr lang="es-ES" dirty="0"/>
          </a:p>
        </p:txBody>
      </p:sp>
      <p:pic>
        <p:nvPicPr>
          <p:cNvPr id="5122" name="Picture 2" descr="http://tse2.mm.bing.net/th?id=OIP.Ma7d5941e7386c882f16d1f69b695b1ddo0&amp;pid=15.1&amp;P=0&amp;w=300&amp;h=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005064"/>
            <a:ext cx="3577580" cy="24208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1988840"/>
            <a:ext cx="7498080" cy="3024336"/>
          </a:xfrm>
        </p:spPr>
        <p:txBody>
          <a:bodyPr/>
          <a:lstStyle/>
          <a:p>
            <a:r>
              <a:rPr lang="es-MX" b="1" dirty="0" smtClean="0"/>
              <a:t>Contribuir a mejorar la calidad de la atención en las unidades medicas familiares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Específicos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412776"/>
            <a:ext cx="4936592" cy="4800600"/>
          </a:xfrm>
        </p:spPr>
        <p:txBody>
          <a:bodyPr>
            <a:normAutofit fontScale="85000" lnSpcReduction="20000"/>
          </a:bodyPr>
          <a:lstStyle/>
          <a:p>
            <a:r>
              <a:rPr lang="es-MX" b="1" dirty="0" smtClean="0"/>
              <a:t>Mejorar </a:t>
            </a:r>
            <a:r>
              <a:rPr lang="es-MX" b="1" dirty="0" smtClean="0"/>
              <a:t>la satisfacción de los derechohabientes </a:t>
            </a:r>
            <a:endParaRPr lang="es-MX" b="1" dirty="0" smtClean="0"/>
          </a:p>
          <a:p>
            <a:pPr>
              <a:buNone/>
            </a:pPr>
            <a:endParaRPr lang="es-MX" b="1" dirty="0" smtClean="0"/>
          </a:p>
          <a:p>
            <a:r>
              <a:rPr lang="es-MX" dirty="0" smtClean="0"/>
              <a:t> </a:t>
            </a:r>
            <a:r>
              <a:rPr lang="es-MX" b="1" dirty="0" smtClean="0"/>
              <a:t>Facilitar las tareas de los equipos de salud </a:t>
            </a:r>
            <a:endParaRPr lang="es-MX" b="1" dirty="0" smtClean="0"/>
          </a:p>
          <a:p>
            <a:pPr>
              <a:buNone/>
            </a:pPr>
            <a:endParaRPr lang="es-MX" b="1" dirty="0" smtClean="0"/>
          </a:p>
          <a:p>
            <a:r>
              <a:rPr lang="es-MX" b="1" dirty="0" smtClean="0"/>
              <a:t>Mejorar la u</a:t>
            </a:r>
            <a:r>
              <a:rPr lang="es-ES" b="1" dirty="0" smtClean="0"/>
              <a:t>utilización </a:t>
            </a:r>
            <a:r>
              <a:rPr lang="es-ES" b="1" dirty="0" smtClean="0"/>
              <a:t>de los </a:t>
            </a:r>
            <a:r>
              <a:rPr lang="es-ES" b="1" dirty="0" smtClean="0"/>
              <a:t>recursos</a:t>
            </a:r>
          </a:p>
          <a:p>
            <a:pPr>
              <a:buNone/>
            </a:pPr>
            <a:endParaRPr lang="es-ES" b="1" dirty="0" smtClean="0"/>
          </a:p>
          <a:p>
            <a:r>
              <a:rPr lang="es-MX" b="1" dirty="0" smtClean="0"/>
              <a:t>Elevar </a:t>
            </a:r>
            <a:r>
              <a:rPr lang="es-MX" b="1" dirty="0" smtClean="0"/>
              <a:t>la cobertura y el impacto de los programas de salud</a:t>
            </a:r>
            <a:endParaRPr lang="es-ES" dirty="0"/>
          </a:p>
        </p:txBody>
      </p:sp>
      <p:pic>
        <p:nvPicPr>
          <p:cNvPr id="3074" name="Picture 2" descr="http://tse4.mm.bing.net/th?id=OIP.Ma74aba12339647e81b9c1eb48b51a81co0&amp;pid=15.1&amp;P=0&amp;w=300&amp;h=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636912"/>
            <a:ext cx="2857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SALUD DEL NIÑO</a:t>
            </a:r>
          </a:p>
          <a:p>
            <a:pPr>
              <a:buNone/>
            </a:pPr>
            <a:r>
              <a:rPr lang="es-ES" b="1" dirty="0" smtClean="0"/>
              <a:t>(MENORES DE 10 AÑOS</a:t>
            </a:r>
            <a:r>
              <a:rPr lang="es-ES" b="1" dirty="0" smtClean="0"/>
              <a:t>)</a:t>
            </a:r>
          </a:p>
          <a:p>
            <a:pPr>
              <a:buNone/>
            </a:pPr>
            <a:endParaRPr lang="es-ES" b="1" dirty="0" smtClean="0"/>
          </a:p>
          <a:p>
            <a:r>
              <a:rPr lang="es-ES" b="1" dirty="0" smtClean="0"/>
              <a:t>SALUD DE LA MUJER</a:t>
            </a:r>
          </a:p>
          <a:p>
            <a:pPr>
              <a:buNone/>
            </a:pPr>
            <a:r>
              <a:rPr lang="es-ES" b="1" dirty="0" smtClean="0"/>
              <a:t>(20 A 59 AÑOS</a:t>
            </a:r>
            <a:r>
              <a:rPr lang="es-ES" b="1" dirty="0" smtClean="0"/>
              <a:t>)</a:t>
            </a:r>
          </a:p>
          <a:p>
            <a:pPr>
              <a:buNone/>
            </a:pPr>
            <a:endParaRPr lang="es-ES" b="1" dirty="0" smtClean="0"/>
          </a:p>
          <a:p>
            <a:r>
              <a:rPr lang="es-ES" b="1" dirty="0" smtClean="0"/>
              <a:t>SALUD DEL HOMBRE</a:t>
            </a:r>
          </a:p>
          <a:p>
            <a:pPr>
              <a:buNone/>
            </a:pPr>
            <a:r>
              <a:rPr lang="es-ES" b="1" dirty="0" smtClean="0"/>
              <a:t>(20 A 59 AÑOS</a:t>
            </a:r>
            <a:r>
              <a:rPr lang="es-ES" b="1" dirty="0" smtClean="0"/>
              <a:t>)</a:t>
            </a:r>
          </a:p>
          <a:p>
            <a:pPr>
              <a:buNone/>
            </a:pPr>
            <a:endParaRPr lang="es-ES" b="1" dirty="0" smtClean="0"/>
          </a:p>
          <a:p>
            <a:r>
              <a:rPr lang="es-ES" b="1" dirty="0" smtClean="0"/>
              <a:t>SALUD DEL ADULTO MAYOR</a:t>
            </a:r>
          </a:p>
          <a:p>
            <a:pPr>
              <a:buNone/>
            </a:pPr>
            <a:r>
              <a:rPr lang="es-ES" b="1" dirty="0" smtClean="0"/>
              <a:t>(60 Y MAS </a:t>
            </a:r>
            <a:r>
              <a:rPr lang="es-ES" b="1" dirty="0" smtClean="0"/>
              <a:t> AÑOS</a:t>
            </a:r>
            <a:r>
              <a:rPr lang="es-ES" b="1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447800"/>
            <a:ext cx="5296632" cy="4800600"/>
          </a:xfrm>
        </p:spPr>
        <p:txBody>
          <a:bodyPr/>
          <a:lstStyle/>
          <a:p>
            <a:r>
              <a:rPr lang="es-ES" b="1" dirty="0" smtClean="0"/>
              <a:t>Promoción de la Salud</a:t>
            </a:r>
          </a:p>
          <a:p>
            <a:r>
              <a:rPr lang="es-ES" b="1" dirty="0" smtClean="0"/>
              <a:t>Nutrición</a:t>
            </a:r>
          </a:p>
          <a:p>
            <a:r>
              <a:rPr lang="es-ES" b="1" dirty="0" smtClean="0"/>
              <a:t>Prevención y Control de</a:t>
            </a:r>
          </a:p>
          <a:p>
            <a:r>
              <a:rPr lang="es-ES" b="1" dirty="0" smtClean="0"/>
              <a:t>Enfermedades</a:t>
            </a:r>
          </a:p>
          <a:p>
            <a:r>
              <a:rPr lang="es-ES" b="1" dirty="0" smtClean="0"/>
              <a:t>Detección de Enfermedades</a:t>
            </a:r>
          </a:p>
          <a:p>
            <a:r>
              <a:rPr lang="es-ES" b="1" dirty="0" smtClean="0"/>
              <a:t>Salud Reproductiva</a:t>
            </a:r>
            <a:endParaRPr lang="es-ES" dirty="0"/>
          </a:p>
        </p:txBody>
      </p:sp>
      <p:pic>
        <p:nvPicPr>
          <p:cNvPr id="2050" name="Picture 2" descr="Destaca PrevenIMSS la confiabilidad de la cartilla médica"/>
          <p:cNvPicPr>
            <a:picLocks noChangeAspect="1" noChangeArrowheads="1"/>
          </p:cNvPicPr>
          <p:nvPr/>
        </p:nvPicPr>
        <p:blipFill>
          <a:blip r:embed="rId2" cstate="print"/>
          <a:srcRect l="20160" r="16841"/>
          <a:stretch>
            <a:fillRect/>
          </a:stretch>
        </p:blipFill>
        <p:spPr bwMode="auto">
          <a:xfrm>
            <a:off x="6372200" y="1844824"/>
            <a:ext cx="2448272" cy="323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Nueva Gestión Pública busca </a:t>
            </a:r>
            <a:r>
              <a:rPr lang="es-ES" dirty="0" smtClean="0"/>
              <a:t>modificar </a:t>
            </a:r>
            <a:r>
              <a:rPr lang="es-ES" dirty="0" smtClean="0"/>
              <a:t>ciertas lógicas organizacionales sustituyéndolas por un nuevo enfoque centrado en el desempeño</a:t>
            </a:r>
            <a:r>
              <a:rPr lang="es-ES" dirty="0" smtClean="0"/>
              <a:t>.</a:t>
            </a:r>
          </a:p>
          <a:p>
            <a:r>
              <a:rPr lang="es-MX" dirty="0" smtClean="0"/>
              <a:t>Orientado al cumplimiento de objetivos en función del bienestar social.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PbR</a:t>
            </a:r>
            <a:r>
              <a:rPr lang="es-MX" dirty="0" smtClean="0"/>
              <a:t> como </a:t>
            </a:r>
            <a:r>
              <a:rPr lang="es-MX" dirty="0" smtClean="0"/>
              <a:t>un instrumento </a:t>
            </a:r>
            <a:r>
              <a:rPr lang="es-MX" dirty="0" smtClean="0"/>
              <a:t>permite </a:t>
            </a:r>
            <a:r>
              <a:rPr lang="es-MX" dirty="0" smtClean="0"/>
              <a:t>que las decisiones que involucran el presupuesto incorporen los resultados obtenidos y esperados de la aplicación de los recursos públicos. Esto con la finalidad de motivar a las dependencias a mejorar la calidad del gasto  público.</a:t>
            </a:r>
            <a:endParaRPr lang="es-ES" dirty="0" smtClean="0"/>
          </a:p>
          <a:p>
            <a:r>
              <a:rPr lang="es-MX" dirty="0" smtClean="0"/>
              <a:t>P</a:t>
            </a:r>
            <a:r>
              <a:rPr lang="es-MX" dirty="0" smtClean="0"/>
              <a:t>retende </a:t>
            </a:r>
            <a:r>
              <a:rPr lang="es-MX" dirty="0" smtClean="0"/>
              <a:t>que los programas se deriven de un proceso en secuencia que vaya de la mano con la planeación y programación, para establecer objetivos, metas e indicadores en esta lógica, con la finalidad de hacer eficiente la asignación de recursos, tomando en cuenta una evaluación de los resultados alcanzados y la manera en que las dependencias y entidades ejercen los recursos públicos.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Gestión Para 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Gestión para Resultados </a:t>
            </a:r>
            <a:r>
              <a:rPr lang="es-MX" dirty="0" smtClean="0"/>
              <a:t>centra </a:t>
            </a:r>
            <a:r>
              <a:rPr lang="es-MX" dirty="0" smtClean="0"/>
              <a:t>su atención en responsabilizar a las agencias internacionales, gobiernos e individuos hacia la entrega de resultados que pretendan ayudar a la ciudadanía</a:t>
            </a:r>
            <a:r>
              <a:rPr lang="es-MX" dirty="0" smtClean="0"/>
              <a:t>.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Capaz de transformar valores, basado en resultados.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CICLO DE LA </a:t>
            </a:r>
            <a:r>
              <a:rPr lang="es-MX" dirty="0" err="1" smtClean="0"/>
              <a:t>GpR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7 Conector recto de flecha"/>
          <p:cNvCxnSpPr/>
          <p:nvPr/>
        </p:nvCxnSpPr>
        <p:spPr>
          <a:xfrm>
            <a:off x="5076056" y="22048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660232" y="27809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5076056" y="393305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987824" y="4581128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 la </a:t>
            </a:r>
            <a:r>
              <a:rPr lang="es-MX" dirty="0" err="1" smtClean="0"/>
              <a:t>GpR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5080608" cy="4800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Buen gobierno</a:t>
            </a:r>
          </a:p>
          <a:p>
            <a:pPr>
              <a:buNone/>
            </a:pPr>
            <a:endParaRPr lang="es-ES" dirty="0" smtClean="0"/>
          </a:p>
          <a:p>
            <a:r>
              <a:rPr lang="es-MX" dirty="0" smtClean="0"/>
              <a:t>Objetivos claros</a:t>
            </a:r>
          </a:p>
          <a:p>
            <a:pPr>
              <a:buNone/>
            </a:pPr>
            <a:endParaRPr lang="es-ES" dirty="0" smtClean="0"/>
          </a:p>
          <a:p>
            <a:r>
              <a:rPr lang="es-MX" dirty="0" smtClean="0"/>
              <a:t>Toma </a:t>
            </a:r>
            <a:r>
              <a:rPr lang="es-MX" dirty="0" smtClean="0"/>
              <a:t>de decisiones basada en información </a:t>
            </a:r>
            <a:r>
              <a:rPr lang="es-MX" dirty="0" smtClean="0"/>
              <a:t>disponible</a:t>
            </a:r>
          </a:p>
          <a:p>
            <a:pPr>
              <a:buNone/>
            </a:pPr>
            <a:endParaRPr lang="es-ES" dirty="0" smtClean="0"/>
          </a:p>
          <a:p>
            <a:r>
              <a:rPr lang="es-MX" dirty="0" smtClean="0"/>
              <a:t>Transparencia</a:t>
            </a:r>
            <a:r>
              <a:rPr lang="es-MX" dirty="0" smtClean="0"/>
              <a:t>, adaptación, mejoramiento continuos</a:t>
            </a: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1028" name="Picture 4" descr="http://tse1.mm.bing.net/th?id=OIP.Mcf6f209a0e9ebe6e4f6ae07f2932adc3o0&amp;pid=15.1&amp;P=0&amp;w=300&amp;h=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196752"/>
            <a:ext cx="2857500" cy="2466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Nueva Gestión Pública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Mejorar </a:t>
            </a:r>
            <a:r>
              <a:rPr lang="es-ES" dirty="0" smtClean="0"/>
              <a:t>la calidad y la </a:t>
            </a:r>
            <a:r>
              <a:rPr lang="es-ES" dirty="0" smtClean="0"/>
              <a:t>eficiencia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Dotar </a:t>
            </a:r>
            <a:r>
              <a:rPr lang="es-ES" dirty="0" smtClean="0"/>
              <a:t>de una nueva lógica y racionalidad al proceso </a:t>
            </a:r>
            <a:r>
              <a:rPr lang="es-ES" dirty="0" smtClean="0"/>
              <a:t>presupuestario</a:t>
            </a:r>
          </a:p>
          <a:p>
            <a:endParaRPr lang="es-ES" dirty="0" smtClean="0"/>
          </a:p>
          <a:p>
            <a:r>
              <a:rPr lang="es-MX" dirty="0" smtClean="0"/>
              <a:t>Presupuesto Basado en Resultados</a:t>
            </a:r>
            <a:endParaRPr lang="es-ES" dirty="0" smtClean="0"/>
          </a:p>
          <a:p>
            <a:endParaRPr lang="es-MX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Presupuesto Basado en 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Modelo </a:t>
            </a:r>
            <a:r>
              <a:rPr lang="es-ES" dirty="0" smtClean="0"/>
              <a:t>de cultura organizacional, directiva y de </a:t>
            </a:r>
            <a:r>
              <a:rPr lang="es-ES" dirty="0" smtClean="0"/>
              <a:t>gestión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Pone </a:t>
            </a:r>
            <a:r>
              <a:rPr lang="es-ES" dirty="0" smtClean="0"/>
              <a:t>énfasis en los </a:t>
            </a:r>
            <a:r>
              <a:rPr lang="es-ES" dirty="0" smtClean="0"/>
              <a:t>resultados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</a:t>
            </a:r>
            <a:r>
              <a:rPr lang="es-ES" dirty="0" smtClean="0"/>
              <a:t>nstrumento </a:t>
            </a:r>
            <a:r>
              <a:rPr lang="es-ES" dirty="0" smtClean="0"/>
              <a:t>que permite apoyar las decisiones presupuestarias en información </a:t>
            </a:r>
          </a:p>
          <a:p>
            <a:endParaRPr lang="es-MX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PbR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Incorpora consideraciones sobre los resultados del ejer­cicio de los recursos </a:t>
            </a:r>
            <a:r>
              <a:rPr lang="es-ES" dirty="0" smtClean="0"/>
              <a:t>públicos</a:t>
            </a:r>
          </a:p>
          <a:p>
            <a:endParaRPr lang="es-ES" dirty="0" smtClean="0"/>
          </a:p>
          <a:p>
            <a:r>
              <a:rPr lang="es-ES" dirty="0" smtClean="0"/>
              <a:t>Motiva </a:t>
            </a:r>
            <a:r>
              <a:rPr lang="es-ES" dirty="0" smtClean="0"/>
              <a:t>a las instituciones públicas a </a:t>
            </a:r>
            <a:r>
              <a:rPr lang="es-ES" dirty="0" smtClean="0"/>
              <a:t>lograrlos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Busca </a:t>
            </a:r>
            <a:r>
              <a:rPr lang="es-ES" dirty="0" smtClean="0"/>
              <a:t>mejorar la calidad del gasto público federal y promover una más adecuada rendición de cuentas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Programa Federal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663824"/>
            <a:ext cx="7498080" cy="13331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MX" dirty="0" smtClean="0"/>
              <a:t>PREVENIMSS</a:t>
            </a:r>
            <a:endParaRPr lang="es-ES" dirty="0"/>
          </a:p>
        </p:txBody>
      </p:sp>
      <p:pic>
        <p:nvPicPr>
          <p:cNvPr id="7170" name="Picture 2" descr="http://tse1.mm.bing.net/th?id=OIP.Mb9c02b0a96916657f957e09de0a17fb4o0&amp;pid=15.1&amp;P=0&amp;w=300&amp;h=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337359"/>
            <a:ext cx="6889948" cy="4225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Misión</a:t>
            </a:r>
          </a:p>
          <a:p>
            <a:endParaRPr lang="es-MX" dirty="0" smtClean="0"/>
          </a:p>
          <a:p>
            <a:pPr>
              <a:buNone/>
            </a:pPr>
            <a:r>
              <a:rPr lang="es-MX" dirty="0" smtClean="0"/>
              <a:t>Es ser el instrumento básico de la </a:t>
            </a:r>
            <a:r>
              <a:rPr lang="es-MX" dirty="0" smtClean="0"/>
              <a:t>seguridad social</a:t>
            </a:r>
            <a:r>
              <a:rPr lang="es-MX" dirty="0" smtClean="0"/>
              <a:t>, establecido como un servicio público de carácter nacional, para todos los trabajadores y sus familias.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6146" name="Picture 2" descr="http://tse2.mm.bing.net/th?id=OIP.M58e9e48f6d4ac0e835125e5a2e2cc29fo0&amp;pid=15.1&amp;P=0&amp;w=300&amp;h=3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32656"/>
            <a:ext cx="2857500" cy="2152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</TotalTime>
  <Words>483</Words>
  <Application>Microsoft Office PowerPoint</Application>
  <PresentationFormat>Presentación en pantalla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Solsticio</vt:lpstr>
      <vt:lpstr>Diapositiva 1</vt:lpstr>
      <vt:lpstr>Gestión Para Resultados</vt:lpstr>
      <vt:lpstr>CICLO DE LA GpR</vt:lpstr>
      <vt:lpstr>Principios de la GpR</vt:lpstr>
      <vt:lpstr>Nueva Gestión Pública</vt:lpstr>
      <vt:lpstr>Presupuesto Basado en Resultados</vt:lpstr>
      <vt:lpstr>PbR</vt:lpstr>
      <vt:lpstr>Ejemplo de Programa Federal</vt:lpstr>
      <vt:lpstr>IMSS</vt:lpstr>
      <vt:lpstr>Prevenimss </vt:lpstr>
      <vt:lpstr>Objetivo</vt:lpstr>
      <vt:lpstr>Objetivos Específicos</vt:lpstr>
      <vt:lpstr>Programas</vt:lpstr>
      <vt:lpstr>Procesos</vt:lpstr>
      <vt:lpstr>Conclusión</vt:lpstr>
      <vt:lpstr>Conclusión 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Valued Acer Customer</dc:creator>
  <cp:lastModifiedBy>Valued Acer Customer</cp:lastModifiedBy>
  <cp:revision>3</cp:revision>
  <dcterms:created xsi:type="dcterms:W3CDTF">2016-03-18T15:44:24Z</dcterms:created>
  <dcterms:modified xsi:type="dcterms:W3CDTF">2016-03-18T16:58:42Z</dcterms:modified>
</cp:coreProperties>
</file>