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2" r:id="rId1"/>
  </p:sldMasterIdLst>
  <p:notesMasterIdLst>
    <p:notesMasterId r:id="rId13"/>
  </p:notesMasterIdLst>
  <p:handoutMasterIdLst>
    <p:handoutMasterId r:id="rId14"/>
  </p:handoutMasterIdLst>
  <p:sldIdLst>
    <p:sldId id="329" r:id="rId2"/>
    <p:sldId id="336" r:id="rId3"/>
    <p:sldId id="328" r:id="rId4"/>
    <p:sldId id="330" r:id="rId5"/>
    <p:sldId id="331" r:id="rId6"/>
    <p:sldId id="332" r:id="rId7"/>
    <p:sldId id="333" r:id="rId8"/>
    <p:sldId id="335" r:id="rId9"/>
    <p:sldId id="337" r:id="rId10"/>
    <p:sldId id="339" r:id="rId11"/>
    <p:sldId id="341" r:id="rId12"/>
  </p:sldIdLst>
  <p:sldSz cx="11917363" cy="6858000"/>
  <p:notesSz cx="7077075" cy="9382125"/>
  <p:custDataLst>
    <p:tags r:id="rId15"/>
  </p:custDataLst>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2">
          <p15:clr>
            <a:srgbClr val="A4A3A4"/>
          </p15:clr>
        </p15:guide>
        <p15:guide id="2" pos="3754">
          <p15:clr>
            <a:srgbClr val="A4A3A4"/>
          </p15:clr>
        </p15:guide>
      </p15:sldGuideLst>
    </p:ext>
    <p:ext uri="{2D200454-40CA-4A62-9FC3-DE9A4176ACB9}">
      <p15:notesGuideLst xmlns:p15="http://schemas.microsoft.com/office/powerpoint/2012/main">
        <p15:guide id="1" orient="horz" pos="2955">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EAEA"/>
    <a:srgbClr val="008000"/>
    <a:srgbClr val="C0C0C0"/>
    <a:srgbClr val="B2B2B2"/>
    <a:srgbClr val="006600"/>
    <a:srgbClr val="969696"/>
    <a:srgbClr val="E4E4E4"/>
    <a:srgbClr val="808080"/>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30" autoAdjust="0"/>
    <p:restoredTop sz="99529" autoAdjust="0"/>
  </p:normalViewPr>
  <p:slideViewPr>
    <p:cSldViewPr snapToGrid="0">
      <p:cViewPr varScale="1">
        <p:scale>
          <a:sx n="76" d="100"/>
          <a:sy n="76" d="100"/>
        </p:scale>
        <p:origin x="684" y="60"/>
      </p:cViewPr>
      <p:guideLst>
        <p:guide orient="horz" pos="2792"/>
        <p:guide pos="3754"/>
      </p:guideLst>
    </p:cSldViewPr>
  </p:slideViewPr>
  <p:outlineViewPr>
    <p:cViewPr>
      <p:scale>
        <a:sx n="33" d="100"/>
        <a:sy n="33" d="100"/>
      </p:scale>
      <p:origin x="21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2" d="100"/>
          <a:sy n="52" d="100"/>
        </p:scale>
        <p:origin x="-2808" y="-84"/>
      </p:cViewPr>
      <p:guideLst>
        <p:guide orient="horz" pos="2955"/>
        <p:guide pos="2229"/>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66733" cy="469107"/>
          </a:xfrm>
          <a:prstGeom prst="rect">
            <a:avLst/>
          </a:prstGeom>
        </p:spPr>
        <p:txBody>
          <a:bodyPr vert="horz" lIns="94045" tIns="47023" rIns="94045" bIns="47023" rtlCol="0"/>
          <a:lstStyle>
            <a:lvl1pPr algn="l">
              <a:defRPr sz="1200"/>
            </a:lvl1pPr>
          </a:lstStyle>
          <a:p>
            <a:endParaRPr lang="es-ES"/>
          </a:p>
        </p:txBody>
      </p:sp>
      <p:sp>
        <p:nvSpPr>
          <p:cNvPr id="3" name="2 Marcador de fecha"/>
          <p:cNvSpPr>
            <a:spLocks noGrp="1"/>
          </p:cNvSpPr>
          <p:nvPr>
            <p:ph type="dt" sz="quarter" idx="1"/>
          </p:nvPr>
        </p:nvSpPr>
        <p:spPr>
          <a:xfrm>
            <a:off x="4008704" y="0"/>
            <a:ext cx="3066733" cy="469107"/>
          </a:xfrm>
          <a:prstGeom prst="rect">
            <a:avLst/>
          </a:prstGeom>
        </p:spPr>
        <p:txBody>
          <a:bodyPr vert="horz" lIns="94045" tIns="47023" rIns="94045" bIns="47023" rtlCol="0"/>
          <a:lstStyle>
            <a:lvl1pPr algn="r">
              <a:defRPr sz="1200"/>
            </a:lvl1pPr>
          </a:lstStyle>
          <a:p>
            <a:fld id="{0A2DCE50-0553-4518-A981-7A15D7243B95}" type="datetimeFigureOut">
              <a:rPr lang="es-ES" smtClean="0"/>
              <a:pPr/>
              <a:t>16/03/2016</a:t>
            </a:fld>
            <a:endParaRPr lang="es-ES"/>
          </a:p>
        </p:txBody>
      </p:sp>
      <p:sp>
        <p:nvSpPr>
          <p:cNvPr id="4" name="3 Marcador de pie de página"/>
          <p:cNvSpPr>
            <a:spLocks noGrp="1"/>
          </p:cNvSpPr>
          <p:nvPr>
            <p:ph type="ftr" sz="quarter" idx="2"/>
          </p:nvPr>
        </p:nvSpPr>
        <p:spPr>
          <a:xfrm>
            <a:off x="0" y="8911390"/>
            <a:ext cx="3066733" cy="469107"/>
          </a:xfrm>
          <a:prstGeom prst="rect">
            <a:avLst/>
          </a:prstGeom>
        </p:spPr>
        <p:txBody>
          <a:bodyPr vert="horz" lIns="94045" tIns="47023" rIns="94045" bIns="47023"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4008704" y="8911390"/>
            <a:ext cx="3066733" cy="469107"/>
          </a:xfrm>
          <a:prstGeom prst="rect">
            <a:avLst/>
          </a:prstGeom>
        </p:spPr>
        <p:txBody>
          <a:bodyPr vert="horz" lIns="94045" tIns="47023" rIns="94045" bIns="47023" rtlCol="0" anchor="b"/>
          <a:lstStyle>
            <a:lvl1pPr algn="r">
              <a:defRPr sz="1200"/>
            </a:lvl1pPr>
          </a:lstStyle>
          <a:p>
            <a:fld id="{DED564EC-4DDB-46BC-8931-AEB267AF0501}" type="slidenum">
              <a:rPr lang="es-ES" smtClean="0"/>
              <a:pPr/>
              <a:t>‹Nº›</a:t>
            </a:fld>
            <a:endParaRPr lang="es-ES"/>
          </a:p>
        </p:txBody>
      </p:sp>
    </p:spTree>
    <p:extLst>
      <p:ext uri="{BB962C8B-B14F-4D97-AF65-F5344CB8AC3E}">
        <p14:creationId xmlns:p14="http://schemas.microsoft.com/office/powerpoint/2010/main" val="3488056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66733" cy="469107"/>
          </a:xfrm>
          <a:prstGeom prst="rect">
            <a:avLst/>
          </a:prstGeom>
        </p:spPr>
        <p:txBody>
          <a:bodyPr vert="horz" lIns="94045" tIns="47023" rIns="94045" bIns="47023" rtlCol="0"/>
          <a:lstStyle>
            <a:lvl1pPr algn="l">
              <a:defRPr sz="1200"/>
            </a:lvl1pPr>
          </a:lstStyle>
          <a:p>
            <a:endParaRPr lang="es-ES"/>
          </a:p>
        </p:txBody>
      </p:sp>
      <p:sp>
        <p:nvSpPr>
          <p:cNvPr id="3" name="2 Marcador de fecha"/>
          <p:cNvSpPr>
            <a:spLocks noGrp="1"/>
          </p:cNvSpPr>
          <p:nvPr>
            <p:ph type="dt" idx="1"/>
          </p:nvPr>
        </p:nvSpPr>
        <p:spPr>
          <a:xfrm>
            <a:off x="4008704" y="0"/>
            <a:ext cx="3066733" cy="469107"/>
          </a:xfrm>
          <a:prstGeom prst="rect">
            <a:avLst/>
          </a:prstGeom>
        </p:spPr>
        <p:txBody>
          <a:bodyPr vert="horz" lIns="94045" tIns="47023" rIns="94045" bIns="47023" rtlCol="0"/>
          <a:lstStyle>
            <a:lvl1pPr algn="r">
              <a:defRPr sz="1200"/>
            </a:lvl1pPr>
          </a:lstStyle>
          <a:p>
            <a:fld id="{3401D6C5-3D92-4B48-8044-5042E744A7A9}" type="datetimeFigureOut">
              <a:rPr lang="es-ES" smtClean="0"/>
              <a:pPr/>
              <a:t>16/03/2016</a:t>
            </a:fld>
            <a:endParaRPr lang="es-ES"/>
          </a:p>
        </p:txBody>
      </p:sp>
      <p:sp>
        <p:nvSpPr>
          <p:cNvPr id="4" name="3 Marcador de imagen de diapositiva"/>
          <p:cNvSpPr>
            <a:spLocks noGrp="1" noRot="1" noChangeAspect="1"/>
          </p:cNvSpPr>
          <p:nvPr>
            <p:ph type="sldImg" idx="2"/>
          </p:nvPr>
        </p:nvSpPr>
        <p:spPr>
          <a:xfrm>
            <a:off x="481013" y="703263"/>
            <a:ext cx="6115050" cy="3519487"/>
          </a:xfrm>
          <a:prstGeom prst="rect">
            <a:avLst/>
          </a:prstGeom>
          <a:noFill/>
          <a:ln w="12700">
            <a:solidFill>
              <a:prstClr val="black"/>
            </a:solidFill>
          </a:ln>
        </p:spPr>
        <p:txBody>
          <a:bodyPr vert="horz" lIns="94045" tIns="47023" rIns="94045" bIns="47023" rtlCol="0" anchor="ctr"/>
          <a:lstStyle/>
          <a:p>
            <a:endParaRPr lang="es-ES"/>
          </a:p>
        </p:txBody>
      </p:sp>
      <p:sp>
        <p:nvSpPr>
          <p:cNvPr id="5" name="4 Marcador de notas"/>
          <p:cNvSpPr>
            <a:spLocks noGrp="1"/>
          </p:cNvSpPr>
          <p:nvPr>
            <p:ph type="body" sz="quarter" idx="3"/>
          </p:nvPr>
        </p:nvSpPr>
        <p:spPr>
          <a:xfrm>
            <a:off x="707708" y="4456509"/>
            <a:ext cx="5661660" cy="4221957"/>
          </a:xfrm>
          <a:prstGeom prst="rect">
            <a:avLst/>
          </a:prstGeom>
        </p:spPr>
        <p:txBody>
          <a:bodyPr vert="horz" lIns="94045" tIns="47023" rIns="94045" bIns="47023"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911390"/>
            <a:ext cx="3066733" cy="469107"/>
          </a:xfrm>
          <a:prstGeom prst="rect">
            <a:avLst/>
          </a:prstGeom>
        </p:spPr>
        <p:txBody>
          <a:bodyPr vert="horz" lIns="94045" tIns="47023" rIns="94045" bIns="47023"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4008704" y="8911390"/>
            <a:ext cx="3066733" cy="469107"/>
          </a:xfrm>
          <a:prstGeom prst="rect">
            <a:avLst/>
          </a:prstGeom>
        </p:spPr>
        <p:txBody>
          <a:bodyPr vert="horz" lIns="94045" tIns="47023" rIns="94045" bIns="47023" rtlCol="0" anchor="b"/>
          <a:lstStyle>
            <a:lvl1pPr algn="r">
              <a:defRPr sz="1200"/>
            </a:lvl1pPr>
          </a:lstStyle>
          <a:p>
            <a:fld id="{79984973-7813-47FC-BFC2-91D5519BFD66}" type="slidenum">
              <a:rPr lang="es-ES" smtClean="0"/>
              <a:pPr/>
              <a:t>‹Nº›</a:t>
            </a:fld>
            <a:endParaRPr lang="es-ES"/>
          </a:p>
        </p:txBody>
      </p:sp>
    </p:spTree>
    <p:extLst>
      <p:ext uri="{BB962C8B-B14F-4D97-AF65-F5344CB8AC3E}">
        <p14:creationId xmlns:p14="http://schemas.microsoft.com/office/powerpoint/2010/main" val="25923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0</a:t>
            </a:fld>
            <a:endParaRPr lang="es-ES" smtClean="0"/>
          </a:p>
        </p:txBody>
      </p:sp>
    </p:spTree>
    <p:extLst>
      <p:ext uri="{BB962C8B-B14F-4D97-AF65-F5344CB8AC3E}">
        <p14:creationId xmlns:p14="http://schemas.microsoft.com/office/powerpoint/2010/main" val="3278366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9</a:t>
            </a:fld>
            <a:endParaRPr lang="es-ES" smtClean="0"/>
          </a:p>
        </p:txBody>
      </p:sp>
    </p:spTree>
    <p:extLst>
      <p:ext uri="{BB962C8B-B14F-4D97-AF65-F5344CB8AC3E}">
        <p14:creationId xmlns:p14="http://schemas.microsoft.com/office/powerpoint/2010/main" val="399158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10</a:t>
            </a:fld>
            <a:endParaRPr lang="es-ES" smtClean="0"/>
          </a:p>
        </p:txBody>
      </p:sp>
    </p:spTree>
    <p:extLst>
      <p:ext uri="{BB962C8B-B14F-4D97-AF65-F5344CB8AC3E}">
        <p14:creationId xmlns:p14="http://schemas.microsoft.com/office/powerpoint/2010/main" val="172916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1</a:t>
            </a:fld>
            <a:endParaRPr lang="es-ES" smtClean="0"/>
          </a:p>
        </p:txBody>
      </p:sp>
    </p:spTree>
    <p:extLst>
      <p:ext uri="{BB962C8B-B14F-4D97-AF65-F5344CB8AC3E}">
        <p14:creationId xmlns:p14="http://schemas.microsoft.com/office/powerpoint/2010/main" val="2526966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2</a:t>
            </a:fld>
            <a:endParaRPr lang="es-ES" smtClean="0"/>
          </a:p>
        </p:txBody>
      </p:sp>
    </p:spTree>
    <p:extLst>
      <p:ext uri="{BB962C8B-B14F-4D97-AF65-F5344CB8AC3E}">
        <p14:creationId xmlns:p14="http://schemas.microsoft.com/office/powerpoint/2010/main" val="203193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3</a:t>
            </a:fld>
            <a:endParaRPr lang="es-ES" smtClean="0"/>
          </a:p>
        </p:txBody>
      </p:sp>
    </p:spTree>
    <p:extLst>
      <p:ext uri="{BB962C8B-B14F-4D97-AF65-F5344CB8AC3E}">
        <p14:creationId xmlns:p14="http://schemas.microsoft.com/office/powerpoint/2010/main" val="355857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4</a:t>
            </a:fld>
            <a:endParaRPr lang="es-ES" smtClean="0"/>
          </a:p>
        </p:txBody>
      </p:sp>
    </p:spTree>
    <p:extLst>
      <p:ext uri="{BB962C8B-B14F-4D97-AF65-F5344CB8AC3E}">
        <p14:creationId xmlns:p14="http://schemas.microsoft.com/office/powerpoint/2010/main" val="164166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5</a:t>
            </a:fld>
            <a:endParaRPr lang="es-ES" smtClean="0"/>
          </a:p>
        </p:txBody>
      </p:sp>
    </p:spTree>
    <p:extLst>
      <p:ext uri="{BB962C8B-B14F-4D97-AF65-F5344CB8AC3E}">
        <p14:creationId xmlns:p14="http://schemas.microsoft.com/office/powerpoint/2010/main" val="1752532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6</a:t>
            </a:fld>
            <a:endParaRPr lang="es-ES" smtClean="0"/>
          </a:p>
        </p:txBody>
      </p:sp>
    </p:spTree>
    <p:extLst>
      <p:ext uri="{BB962C8B-B14F-4D97-AF65-F5344CB8AC3E}">
        <p14:creationId xmlns:p14="http://schemas.microsoft.com/office/powerpoint/2010/main" val="324316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7</a:t>
            </a:fld>
            <a:endParaRPr lang="es-ES" smtClean="0"/>
          </a:p>
        </p:txBody>
      </p:sp>
    </p:spTree>
    <p:extLst>
      <p:ext uri="{BB962C8B-B14F-4D97-AF65-F5344CB8AC3E}">
        <p14:creationId xmlns:p14="http://schemas.microsoft.com/office/powerpoint/2010/main" val="3917359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1 Marcador de imagen de diapositiva"/>
          <p:cNvSpPr>
            <a:spLocks noGrp="1" noRot="1" noChangeAspect="1" noTextEdit="1"/>
          </p:cNvSpPr>
          <p:nvPr>
            <p:ph type="sldImg"/>
          </p:nvPr>
        </p:nvSpPr>
        <p:spPr>
          <a:xfrm>
            <a:off x="481013" y="703263"/>
            <a:ext cx="6115050" cy="3519487"/>
          </a:xfrm>
          <a:ln/>
        </p:spPr>
      </p:sp>
      <p:sp>
        <p:nvSpPr>
          <p:cNvPr id="60419" name="2 Marcador de notas"/>
          <p:cNvSpPr>
            <a:spLocks noGrp="1"/>
          </p:cNvSpPr>
          <p:nvPr>
            <p:ph type="body" idx="1"/>
          </p:nvPr>
        </p:nvSpPr>
        <p:spPr>
          <a:noFill/>
          <a:ln/>
        </p:spPr>
        <p:txBody>
          <a:bodyPr/>
          <a:lstStyle/>
          <a:p>
            <a:endParaRPr lang="es-ES" smtClean="0"/>
          </a:p>
        </p:txBody>
      </p:sp>
      <p:sp>
        <p:nvSpPr>
          <p:cNvPr id="60420" name="3 Marcador de número de diapositiva"/>
          <p:cNvSpPr>
            <a:spLocks noGrp="1"/>
          </p:cNvSpPr>
          <p:nvPr>
            <p:ph type="sldNum" sz="quarter" idx="5"/>
          </p:nvPr>
        </p:nvSpPr>
        <p:spPr>
          <a:noFill/>
        </p:spPr>
        <p:txBody>
          <a:bodyPr/>
          <a:lstStyle/>
          <a:p>
            <a:fld id="{1240C746-65EB-4553-B083-A9FF36F73C0C}" type="slidenum">
              <a:rPr lang="es-ES" smtClean="0"/>
              <a:pPr/>
              <a:t>8</a:t>
            </a:fld>
            <a:endParaRPr lang="es-ES" smtClean="0"/>
          </a:p>
        </p:txBody>
      </p:sp>
    </p:spTree>
    <p:extLst>
      <p:ext uri="{BB962C8B-B14F-4D97-AF65-F5344CB8AC3E}">
        <p14:creationId xmlns:p14="http://schemas.microsoft.com/office/powerpoint/2010/main" val="2762346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Diseño personalizado">
    <p:spTree>
      <p:nvGrpSpPr>
        <p:cNvPr id="1" name=""/>
        <p:cNvGrpSpPr/>
        <p:nvPr/>
      </p:nvGrpSpPr>
      <p:grpSpPr>
        <a:xfrm>
          <a:off x="0" y="0"/>
          <a:ext cx="0" cy="0"/>
          <a:chOff x="0" y="0"/>
          <a:chExt cx="0" cy="0"/>
        </a:xfrm>
      </p:grpSpPr>
      <p:sp>
        <p:nvSpPr>
          <p:cNvPr id="2" name="1 Rectángulo"/>
          <p:cNvSpPr/>
          <p:nvPr userDrawn="1"/>
        </p:nvSpPr>
        <p:spPr>
          <a:xfrm>
            <a:off x="0" y="238302"/>
            <a:ext cx="9337207" cy="700756"/>
          </a:xfrm>
          <a:prstGeom prst="rect">
            <a:avLst/>
          </a:prstGeom>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0" scaled="1"/>
            <a:tileRect/>
          </a:gradFill>
          <a:ln w="9525">
            <a:noFill/>
            <a:miter lim="800000"/>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a:solidFill>
                <a:schemeClr val="tx1"/>
              </a:solidFill>
              <a:latin typeface="+mn-lt"/>
              <a:ea typeface="+mn-ea"/>
              <a:cs typeface="+mn-cs"/>
            </a:endParaRPr>
          </a:p>
        </p:txBody>
      </p:sp>
      <p:sp>
        <p:nvSpPr>
          <p:cNvPr id="3" name="2 Rectángulo"/>
          <p:cNvSpPr/>
          <p:nvPr userDrawn="1"/>
        </p:nvSpPr>
        <p:spPr>
          <a:xfrm>
            <a:off x="9431055" y="238302"/>
            <a:ext cx="162422" cy="699472"/>
          </a:xfrm>
          <a:prstGeom prst="rect">
            <a:avLst/>
          </a:prstGeom>
          <a:solidFill>
            <a:srgbClr val="00B050"/>
          </a:solidFill>
          <a:ln w="9525">
            <a:noFill/>
            <a:round/>
            <a:headEnd/>
            <a:tailEnd/>
          </a:ln>
          <a:effectLst/>
        </p:spPr>
        <p:txBody>
          <a:bodyPr vert="horz" wrap="square" lIns="91440" tIns="45720" rIns="91440" bIns="45720" numCol="1" anchor="t" anchorCtr="0" compatLnSpc="1">
            <a:prstTxWarp prst="textNoShape">
              <a:avLst/>
            </a:prstTxWarp>
          </a:bodyPr>
          <a:lstStyle/>
          <a:p>
            <a:endParaRPr lang="es-MX" dirty="0"/>
          </a:p>
        </p:txBody>
      </p:sp>
      <p:sp>
        <p:nvSpPr>
          <p:cNvPr id="4" name="3 Rectángulo"/>
          <p:cNvSpPr/>
          <p:nvPr userDrawn="1"/>
        </p:nvSpPr>
        <p:spPr>
          <a:xfrm>
            <a:off x="9707685" y="238302"/>
            <a:ext cx="2209678" cy="700756"/>
          </a:xfrm>
          <a:prstGeom prst="rect">
            <a:avLst/>
          </a:prstGeom>
          <a:solidFill>
            <a:srgbClr val="B2B2B2"/>
          </a:solidFill>
          <a:ln w="9525">
            <a:noFill/>
            <a:miter lim="800000"/>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a:solidFill>
                <a:schemeClr val="tx1"/>
              </a:solidFill>
              <a:latin typeface="+mn-lt"/>
              <a:ea typeface="+mn-ea"/>
              <a:cs typeface="+mn-cs"/>
            </a:endParaRPr>
          </a:p>
        </p:txBody>
      </p:sp>
      <p:grpSp>
        <p:nvGrpSpPr>
          <p:cNvPr id="7" name="6 Grupo"/>
          <p:cNvGrpSpPr/>
          <p:nvPr userDrawn="1"/>
        </p:nvGrpSpPr>
        <p:grpSpPr>
          <a:xfrm>
            <a:off x="122519" y="1016951"/>
            <a:ext cx="1472463" cy="77356"/>
            <a:chOff x="6509878" y="60386"/>
            <a:chExt cx="1129797" cy="77356"/>
          </a:xfrm>
          <a:solidFill>
            <a:srgbClr val="B5B5B5"/>
          </a:solidFill>
        </p:grpSpPr>
        <p:sp>
          <p:nvSpPr>
            <p:cNvPr id="8" name="7 Rectángulo"/>
            <p:cNvSpPr/>
            <p:nvPr userDrawn="1"/>
          </p:nvSpPr>
          <p:spPr>
            <a:xfrm flipH="1">
              <a:off x="7561779"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9" name="8 Rectángulo"/>
            <p:cNvSpPr/>
            <p:nvPr userDrawn="1"/>
          </p:nvSpPr>
          <p:spPr>
            <a:xfrm flipH="1">
              <a:off x="720672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0" name="9 Rectángulo"/>
            <p:cNvSpPr/>
            <p:nvPr userDrawn="1"/>
          </p:nvSpPr>
          <p:spPr>
            <a:xfrm flipH="1">
              <a:off x="68516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1" name="10 Rectángulo"/>
            <p:cNvSpPr/>
            <p:nvPr userDrawn="1"/>
          </p:nvSpPr>
          <p:spPr>
            <a:xfrm flipH="1">
              <a:off x="7384254"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2" name="11 Rectángulo"/>
            <p:cNvSpPr/>
            <p:nvPr userDrawn="1"/>
          </p:nvSpPr>
          <p:spPr>
            <a:xfrm flipH="1">
              <a:off x="702920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3" name="12 Rectángulo"/>
            <p:cNvSpPr/>
            <p:nvPr userDrawn="1"/>
          </p:nvSpPr>
          <p:spPr>
            <a:xfrm flipH="1">
              <a:off x="667415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4" name="13 Rectángulo"/>
            <p:cNvSpPr/>
            <p:nvPr userDrawn="1"/>
          </p:nvSpPr>
          <p:spPr>
            <a:xfrm flipH="1">
              <a:off x="65098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grpSp>
      <p:sp>
        <p:nvSpPr>
          <p:cNvPr id="15" name="14 Rectángulo"/>
          <p:cNvSpPr/>
          <p:nvPr userDrawn="1"/>
        </p:nvSpPr>
        <p:spPr>
          <a:xfrm>
            <a:off x="1704073" y="1008404"/>
            <a:ext cx="10213291" cy="76913"/>
          </a:xfrm>
          <a:prstGeom prst="rect">
            <a:avLst/>
          </a:prstGeom>
          <a:gradFill flip="none" rotWithShape="1">
            <a:gsLst>
              <a:gs pos="0">
                <a:schemeClr val="bg2">
                  <a:lumMod val="50000"/>
                  <a:lumOff val="50000"/>
                  <a:shade val="30000"/>
                  <a:satMod val="115000"/>
                </a:schemeClr>
              </a:gs>
              <a:gs pos="50000">
                <a:schemeClr val="bg2">
                  <a:lumMod val="50000"/>
                  <a:lumOff val="50000"/>
                  <a:shade val="67500"/>
                  <a:satMod val="115000"/>
                </a:schemeClr>
              </a:gs>
              <a:gs pos="100000">
                <a:schemeClr val="bg2">
                  <a:lumMod val="50000"/>
                  <a:lumOff val="50000"/>
                  <a:shade val="100000"/>
                  <a:satMod val="115000"/>
                </a:schemeClr>
              </a:gs>
            </a:gsLst>
            <a:lin ang="10800000" scaled="1"/>
            <a:tileRect/>
          </a:gradFill>
          <a:ln w="9525">
            <a:noFill/>
            <a:round/>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a:solidFill>
                <a:schemeClr val="tx1"/>
              </a:solidFill>
              <a:latin typeface="+mn-lt"/>
              <a:ea typeface="+mn-ea"/>
              <a:cs typeface="+mn-cs"/>
            </a:endParaRPr>
          </a:p>
        </p:txBody>
      </p:sp>
      <p:grpSp>
        <p:nvGrpSpPr>
          <p:cNvPr id="17" name="16 Grupo"/>
          <p:cNvGrpSpPr/>
          <p:nvPr userDrawn="1"/>
        </p:nvGrpSpPr>
        <p:grpSpPr>
          <a:xfrm>
            <a:off x="10181839" y="44624"/>
            <a:ext cx="1472463" cy="77356"/>
            <a:chOff x="6509878" y="60386"/>
            <a:chExt cx="1129797" cy="77356"/>
          </a:xfrm>
          <a:solidFill>
            <a:srgbClr val="91945A"/>
          </a:solidFill>
        </p:grpSpPr>
        <p:sp>
          <p:nvSpPr>
            <p:cNvPr id="18" name="17 Rectángulo"/>
            <p:cNvSpPr/>
            <p:nvPr userDrawn="1"/>
          </p:nvSpPr>
          <p:spPr>
            <a:xfrm flipH="1">
              <a:off x="7561779"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19" name="18 Rectángulo"/>
            <p:cNvSpPr/>
            <p:nvPr userDrawn="1"/>
          </p:nvSpPr>
          <p:spPr>
            <a:xfrm flipH="1">
              <a:off x="720672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0" name="19 Rectángulo"/>
            <p:cNvSpPr/>
            <p:nvPr userDrawn="1"/>
          </p:nvSpPr>
          <p:spPr>
            <a:xfrm flipH="1">
              <a:off x="68516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1" name="20 Rectángulo"/>
            <p:cNvSpPr/>
            <p:nvPr userDrawn="1"/>
          </p:nvSpPr>
          <p:spPr>
            <a:xfrm flipH="1">
              <a:off x="7384254"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2" name="21 Rectángulo"/>
            <p:cNvSpPr/>
            <p:nvPr userDrawn="1"/>
          </p:nvSpPr>
          <p:spPr>
            <a:xfrm flipH="1">
              <a:off x="702920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3" name="22 Rectángulo"/>
            <p:cNvSpPr/>
            <p:nvPr userDrawn="1"/>
          </p:nvSpPr>
          <p:spPr>
            <a:xfrm flipH="1">
              <a:off x="6674153"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sp>
          <p:nvSpPr>
            <p:cNvPr id="24" name="23 Rectángulo"/>
            <p:cNvSpPr/>
            <p:nvPr userDrawn="1"/>
          </p:nvSpPr>
          <p:spPr>
            <a:xfrm flipH="1">
              <a:off x="6509878" y="60386"/>
              <a:ext cx="77896" cy="77356"/>
            </a:xfrm>
            <a:prstGeom prst="rect">
              <a:avLst/>
            </a:prstGeom>
            <a:grpFill/>
            <a:ln w="9525">
              <a:noFill/>
              <a:round/>
              <a:headEnd/>
              <a:tailEnd/>
            </a:ln>
            <a:effectLst/>
            <a:scene3d>
              <a:camera prst="orthographicFront">
                <a:rot lat="0" lon="0" rev="0"/>
              </a:camera>
              <a:lightRig rig="balanced" dir="t">
                <a:rot lat="0" lon="0" rev="8700000"/>
              </a:lightRig>
            </a:scene3d>
            <a:sp3d>
              <a:bevelT w="190500" h="38100"/>
            </a:sp3d>
          </p:spPr>
          <p:txBody>
            <a:bodyPr vert="horz" wrap="square" lIns="91440" tIns="45720" rIns="91440" bIns="45720" numCol="1" anchor="t" anchorCtr="0" compatLnSpc="1">
              <a:prstTxWarp prst="textNoShape">
                <a:avLst/>
              </a:prstTxWarp>
            </a:bodyPr>
            <a:lstStyle/>
            <a:p>
              <a:endParaRPr lang="es-MX"/>
            </a:p>
          </p:txBody>
        </p:sp>
      </p:grpSp>
      <p:sp>
        <p:nvSpPr>
          <p:cNvPr id="16" name="15 Rectángulo"/>
          <p:cNvSpPr/>
          <p:nvPr userDrawn="1"/>
        </p:nvSpPr>
        <p:spPr>
          <a:xfrm>
            <a:off x="-2" y="19586"/>
            <a:ext cx="11917364" cy="188640"/>
          </a:xfrm>
          <a:prstGeom prst="rect">
            <a:avLst/>
          </a:prstGeom>
          <a:gradFill flip="none" rotWithShape="1">
            <a:gsLst>
              <a:gs pos="0">
                <a:schemeClr val="bg2">
                  <a:lumMod val="50000"/>
                  <a:lumOff val="50000"/>
                  <a:shade val="30000"/>
                  <a:satMod val="115000"/>
                </a:schemeClr>
              </a:gs>
              <a:gs pos="50000">
                <a:schemeClr val="bg2">
                  <a:lumMod val="50000"/>
                  <a:lumOff val="50000"/>
                  <a:shade val="67500"/>
                  <a:satMod val="115000"/>
                </a:schemeClr>
              </a:gs>
              <a:gs pos="100000">
                <a:schemeClr val="bg2">
                  <a:lumMod val="50000"/>
                  <a:lumOff val="50000"/>
                  <a:shade val="100000"/>
                  <a:satMod val="115000"/>
                </a:schemeClr>
              </a:gs>
            </a:gsLst>
            <a:lin ang="0" scaled="1"/>
            <a:tileRect/>
          </a:gradFill>
          <a:ln w="9525">
            <a:noFill/>
            <a:round/>
            <a:headEnd/>
            <a:tailEnd/>
          </a:ln>
          <a:effectLst/>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s-MX" sz="1800" kern="1200" dirty="0">
              <a:solidFill>
                <a:schemeClr val="tx1"/>
              </a:solidFill>
              <a:latin typeface="+mn-lt"/>
              <a:ea typeface="+mn-ea"/>
              <a:cs typeface="+mn-cs"/>
            </a:endParaRPr>
          </a:p>
        </p:txBody>
      </p:sp>
      <p:pic>
        <p:nvPicPr>
          <p:cNvPr id="34" name="8 Imagen"/>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897866" y="281675"/>
            <a:ext cx="1756435" cy="642652"/>
          </a:xfrm>
          <a:prstGeom prst="rect">
            <a:avLst/>
          </a:prstGeom>
          <a:noFill/>
          <a:ln>
            <a:noFill/>
          </a:ln>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8" r:id="rId1"/>
  </p:sldLayoutIdLst>
  <p:timing>
    <p:tnLst>
      <p:par>
        <p:cTn id="1" dur="indefinite" restart="never" nodeType="tmRoot"/>
      </p:par>
    </p:tnLst>
  </p:timing>
  <p:txStyles>
    <p:titleStyle>
      <a:lvl1pPr algn="l" rtl="0" eaLnBrk="1" latinLnBrk="0" hangingPunct="1">
        <a:spcBef>
          <a:spcPct val="0"/>
        </a:spcBef>
        <a:buNone/>
        <a:defRPr kumimoji="0" sz="1800" b="1" kern="1200">
          <a:solidFill>
            <a:schemeClr val="tx1"/>
          </a:solidFill>
          <a:effectLst>
            <a:outerShdw blurRad="53975" dist="22860" dir="5400000" algn="tl" rotWithShape="0">
              <a:srgbClr val="000000">
                <a:alpha val="55000"/>
              </a:srgbClr>
            </a:outerShdw>
          </a:effectLst>
          <a:latin typeface="Arial" pitchFamily="34" charset="0"/>
          <a:ea typeface="+mj-ea"/>
          <a:cs typeface="Arial" pitchFamily="34" charset="0"/>
        </a:defRPr>
      </a:lvl1pPr>
      <a:extLst/>
    </p:titleStyle>
    <p:bodyStyle>
      <a:lvl1pPr marL="265176" indent="-265176" algn="l" rtl="0" eaLnBrk="1" latinLnBrk="0" hangingPunct="1">
        <a:spcBef>
          <a:spcPts val="250"/>
        </a:spcBef>
        <a:buClr>
          <a:schemeClr val="accent1"/>
        </a:buClr>
        <a:buSzPct val="80000"/>
        <a:buFont typeface="Wingdings 2"/>
        <a:buChar char=""/>
        <a:defRPr kumimoji="0" sz="1800" kern="1200">
          <a:solidFill>
            <a:schemeClr val="tx1"/>
          </a:solidFill>
          <a:effectLst/>
          <a:latin typeface="Arial" pitchFamily="34" charset="0"/>
          <a:ea typeface="+mn-ea"/>
          <a:cs typeface="Arial" pitchFamily="34" charset="0"/>
        </a:defRPr>
      </a:lvl1pPr>
      <a:lvl2pPr marL="548640" indent="-201168" algn="l" rtl="0" eaLnBrk="1" latinLnBrk="0" hangingPunct="1">
        <a:spcBef>
          <a:spcPts val="250"/>
        </a:spcBef>
        <a:buClr>
          <a:schemeClr val="accent1"/>
        </a:buClr>
        <a:buSzPct val="100000"/>
        <a:buFont typeface="Verdana"/>
        <a:buChar char="◦"/>
        <a:defRPr kumimoji="0" sz="1800" kern="1200">
          <a:solidFill>
            <a:schemeClr val="tx1"/>
          </a:solidFill>
          <a:latin typeface="Arial" pitchFamily="34" charset="0"/>
          <a:ea typeface="+mn-ea"/>
          <a:cs typeface="Arial" pitchFamily="34" charset="0"/>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1800" kern="1200">
          <a:solidFill>
            <a:schemeClr val="tx1"/>
          </a:solidFill>
          <a:latin typeface="Arial" pitchFamily="34" charset="0"/>
          <a:ea typeface="+mn-ea"/>
          <a:cs typeface="Arial" pitchFamily="34" charset="0"/>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800" kern="1200">
          <a:solidFill>
            <a:schemeClr val="tx1"/>
          </a:solidFill>
          <a:latin typeface="Arial" pitchFamily="34" charset="0"/>
          <a:ea typeface="+mn-ea"/>
          <a:cs typeface="Arial" pitchFamily="34" charset="0"/>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Arial" pitchFamily="34" charset="0"/>
          <a:ea typeface="+mn-ea"/>
          <a:cs typeface="Arial" pitchFamily="34" charset="0"/>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54133" y="2017588"/>
            <a:ext cx="9876747" cy="3416320"/>
          </a:xfrm>
          <a:prstGeom prst="rect">
            <a:avLst/>
          </a:prstGeom>
          <a:noFill/>
        </p:spPr>
        <p:txBody>
          <a:bodyPr wrap="square" rtlCol="0">
            <a:spAutoFit/>
          </a:bodyPr>
          <a:lstStyle/>
          <a:p>
            <a:pPr algn="just"/>
            <a:r>
              <a:rPr lang="es-MX" dirty="0"/>
              <a:t>El Programa IMSS-PROSPERA, tiene como misión cuidar y fomentar de manera integral la salud de los mexicanos que no cuentan con seguridad social y habitan en zonas rurales o urbanas marginadas en condiciones de pobreza extrema</a:t>
            </a:r>
            <a:r>
              <a:rPr lang="es-MX" dirty="0" smtClean="0"/>
              <a:t>.</a:t>
            </a:r>
          </a:p>
          <a:p>
            <a:pPr algn="just"/>
            <a:endParaRPr lang="es-MX" dirty="0"/>
          </a:p>
          <a:p>
            <a:pPr algn="just"/>
            <a:r>
              <a:rPr lang="es-MX" dirty="0"/>
              <a:t>Brinda servicios de salud con los más altos estándares de calidad y trato digno a los derechohabientes que acuden a cada una de las Unidades Médicas, mismas que cuentan con personal capacitado, equipamiento y medicamentos suficientes para cubrir de forma eficaz las necesidades de las poblaciones más desprotegidas de México</a:t>
            </a:r>
            <a:r>
              <a:rPr lang="es-MX" dirty="0" smtClean="0"/>
              <a:t>.</a:t>
            </a:r>
          </a:p>
          <a:p>
            <a:pPr algn="just"/>
            <a:endParaRPr lang="es-MX" dirty="0"/>
          </a:p>
          <a:p>
            <a:pPr algn="just"/>
            <a:r>
              <a:rPr lang="es-MX" dirty="0"/>
              <a:t>La operación de IMSS-PROSPERA se sustenta en el Modelo de Atención Integral a la Salud (</a:t>
            </a:r>
            <a:r>
              <a:rPr lang="es-MX" dirty="0" err="1"/>
              <a:t>MAIS</a:t>
            </a:r>
            <a:r>
              <a:rPr lang="es-MX" dirty="0"/>
              <a:t>) que se compone de dos vertientes primordiales: la atención médica y la acción comunitaria.</a:t>
            </a:r>
          </a:p>
        </p:txBody>
      </p:sp>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5" name="5 CuadroTexto"/>
          <p:cNvSpPr txBox="1"/>
          <p:nvPr/>
        </p:nvSpPr>
        <p:spPr>
          <a:xfrm>
            <a:off x="3707547" y="1648256"/>
            <a:ext cx="3569917" cy="369332"/>
          </a:xfrm>
          <a:prstGeom prst="rect">
            <a:avLst/>
          </a:prstGeom>
          <a:noFill/>
        </p:spPr>
        <p:txBody>
          <a:bodyPr wrap="square" rtlCol="0">
            <a:spAutoFit/>
          </a:bodyPr>
          <a:lstStyle/>
          <a:p>
            <a:pPr algn="ctr"/>
            <a:r>
              <a:rPr lang="es-MX" b="1" dirty="0" smtClean="0"/>
              <a:t>ANTECEDENTES</a:t>
            </a:r>
            <a:endParaRPr lang="es-MX" b="1" dirty="0"/>
          </a:p>
        </p:txBody>
      </p:sp>
    </p:spTree>
    <p:extLst>
      <p:ext uri="{BB962C8B-B14F-4D97-AF65-F5344CB8AC3E}">
        <p14:creationId xmlns:p14="http://schemas.microsoft.com/office/powerpoint/2010/main" val="1994068038"/>
      </p:ext>
    </p:extLst>
  </p:cSld>
  <p:clrMapOvr>
    <a:masterClrMapping/>
  </p:clrMapOvr>
  <p:transition advClick="0">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pic>
        <p:nvPicPr>
          <p:cNvPr id="6" name="Imagen 5"/>
          <p:cNvPicPr/>
          <p:nvPr/>
        </p:nvPicPr>
        <p:blipFill>
          <a:blip r:embed="rId3">
            <a:extLst>
              <a:ext uri="{28A0092B-C50C-407E-A947-70E740481C1C}">
                <a14:useLocalDpi xmlns:a14="http://schemas.microsoft.com/office/drawing/2010/main" val="0"/>
              </a:ext>
            </a:extLst>
          </a:blip>
          <a:srcRect l="3543" t="18938" r="3720" b="19591"/>
          <a:stretch>
            <a:fillRect/>
          </a:stretch>
        </p:blipFill>
        <p:spPr bwMode="auto">
          <a:xfrm>
            <a:off x="2536519" y="1402080"/>
            <a:ext cx="7936306" cy="5455920"/>
          </a:xfrm>
          <a:prstGeom prst="rect">
            <a:avLst/>
          </a:prstGeom>
          <a:noFill/>
          <a:ln>
            <a:noFill/>
          </a:ln>
          <a:effectLst/>
        </p:spPr>
      </p:pic>
    </p:spTree>
    <p:extLst>
      <p:ext uri="{BB962C8B-B14F-4D97-AF65-F5344CB8AC3E}">
        <p14:creationId xmlns:p14="http://schemas.microsoft.com/office/powerpoint/2010/main" val="438841236"/>
      </p:ext>
    </p:extLst>
  </p:cSld>
  <p:clrMapOvr>
    <a:masterClrMapping/>
  </p:clrMapOvr>
  <p:transition advClick="0">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5" name="5 CuadroTexto"/>
          <p:cNvSpPr txBox="1"/>
          <p:nvPr/>
        </p:nvSpPr>
        <p:spPr>
          <a:xfrm>
            <a:off x="2134536" y="1658034"/>
            <a:ext cx="6984412" cy="369332"/>
          </a:xfrm>
          <a:prstGeom prst="rect">
            <a:avLst/>
          </a:prstGeom>
          <a:noFill/>
        </p:spPr>
        <p:txBody>
          <a:bodyPr wrap="square" rtlCol="0">
            <a:spAutoFit/>
          </a:bodyPr>
          <a:lstStyle/>
          <a:p>
            <a:pPr algn="ctr"/>
            <a:r>
              <a:rPr lang="es-ES_tradnl" b="1" dirty="0" smtClean="0"/>
              <a:t>CONCLUSIÓN</a:t>
            </a:r>
            <a:endParaRPr lang="es-MX" dirty="0"/>
          </a:p>
        </p:txBody>
      </p:sp>
      <p:sp>
        <p:nvSpPr>
          <p:cNvPr id="8" name="5 CuadroTexto"/>
          <p:cNvSpPr txBox="1"/>
          <p:nvPr/>
        </p:nvSpPr>
        <p:spPr>
          <a:xfrm>
            <a:off x="554133" y="2017588"/>
            <a:ext cx="9876747" cy="4616648"/>
          </a:xfrm>
          <a:prstGeom prst="rect">
            <a:avLst/>
          </a:prstGeom>
          <a:noFill/>
        </p:spPr>
        <p:txBody>
          <a:bodyPr wrap="square" rtlCol="0">
            <a:spAutoFit/>
          </a:bodyPr>
          <a:lstStyle/>
          <a:p>
            <a:r>
              <a:rPr lang="es-ES_tradnl" sz="1600" dirty="0" smtClean="0"/>
              <a:t>El programa IMSS PROSPERA brinda </a:t>
            </a:r>
            <a:r>
              <a:rPr lang="es-ES_tradnl" sz="1600" dirty="0"/>
              <a:t>servicios de salud a la población, lo cual contribuye al desarrollo integral de los mexicanos al impulsar la igualdad de oportunidades y el derecho constitucional a la salud de la población</a:t>
            </a:r>
            <a:r>
              <a:rPr lang="es-ES_tradnl" sz="1600" dirty="0" smtClean="0"/>
              <a:t>.</a:t>
            </a:r>
          </a:p>
          <a:p>
            <a:endParaRPr lang="es-MX" sz="1600" dirty="0"/>
          </a:p>
          <a:p>
            <a:r>
              <a:rPr lang="es-ES_tradnl" sz="1600" dirty="0"/>
              <a:t>A lo largo de 33 años de labor, se ha logrado establecer una sólida red de servicios de salud que beneficia a más de 11 millones de mexicanos que carecen de seguridad social entre ellos 3.4 millones de indígenas en zonas rurales y urbano marginadas de 20 estados en el ámbito rural y 26 entidades en el ámbito urbano de la República </a:t>
            </a:r>
            <a:r>
              <a:rPr lang="es-ES_tradnl" sz="1600" dirty="0" smtClean="0"/>
              <a:t>Mexicana.</a:t>
            </a:r>
          </a:p>
          <a:p>
            <a:endParaRPr lang="es-ES_tradnl" sz="1600" dirty="0"/>
          </a:p>
          <a:p>
            <a:r>
              <a:rPr lang="es-ES_tradnl" sz="1600" dirty="0"/>
              <a:t>De acuerdo con la evaluación especifica de desempeño 2010-2012 se concluyó por parte del evaluador que el Programa </a:t>
            </a:r>
            <a:r>
              <a:rPr lang="es-ES_tradnl" sz="1600" dirty="0" smtClean="0"/>
              <a:t>IMSS PROSPERA </a:t>
            </a:r>
            <a:r>
              <a:rPr lang="es-ES_tradnl" sz="1600" dirty="0"/>
              <a:t>muestra </a:t>
            </a:r>
            <a:r>
              <a:rPr lang="es-ES_tradnl" sz="1600" dirty="0" smtClean="0"/>
              <a:t>de solidez </a:t>
            </a:r>
            <a:r>
              <a:rPr lang="es-ES_tradnl" sz="1600" dirty="0"/>
              <a:t>institucional con la gama de servicios de salud y de acciones comunitarias desplegadas en el contexto de marginación y pobreza de la población. Adicionalmente se destaca como una de sus fortalezas que el Programa </a:t>
            </a:r>
            <a:r>
              <a:rPr lang="es-ES_tradnl" sz="1600" dirty="0" smtClean="0"/>
              <a:t>IMSS Prospera </a:t>
            </a:r>
            <a:r>
              <a:rPr lang="es-ES_tradnl" sz="1600" dirty="0"/>
              <a:t>es un proveedor de servicios de salud y de acciones comunitarias indispensables en las zonas pobres y marginadas del </a:t>
            </a:r>
            <a:r>
              <a:rPr lang="es-ES_tradnl" sz="1600" dirty="0" smtClean="0"/>
              <a:t>país. </a:t>
            </a:r>
          </a:p>
          <a:p>
            <a:endParaRPr lang="es-ES_tradnl" sz="1600" dirty="0"/>
          </a:p>
          <a:p>
            <a:r>
              <a:rPr lang="es-ES_tradnl" sz="1600" dirty="0" smtClean="0"/>
              <a:t>Por lo anterior se considera un modelo de gestión que pone énfasis en los resultados con un impacto en el bienestar de la población (valor público)</a:t>
            </a:r>
            <a:endParaRPr lang="es-MX" sz="1600" dirty="0"/>
          </a:p>
        </p:txBody>
      </p:sp>
    </p:spTree>
    <p:extLst>
      <p:ext uri="{BB962C8B-B14F-4D97-AF65-F5344CB8AC3E}">
        <p14:creationId xmlns:p14="http://schemas.microsoft.com/office/powerpoint/2010/main" val="2045528153"/>
      </p:ext>
    </p:extLst>
  </p:cSld>
  <p:clrMapOvr>
    <a:masterClrMapping/>
  </p:clrMapOvr>
  <p:transition advClick="0">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54131" y="2218005"/>
            <a:ext cx="9876747" cy="1754326"/>
          </a:xfrm>
          <a:prstGeom prst="rect">
            <a:avLst/>
          </a:prstGeom>
          <a:noFill/>
        </p:spPr>
        <p:txBody>
          <a:bodyPr wrap="square" rtlCol="0">
            <a:spAutoFit/>
          </a:bodyPr>
          <a:lstStyle/>
          <a:p>
            <a:pPr algn="just"/>
            <a:r>
              <a:rPr lang="es-ES_tradnl" dirty="0"/>
              <a:t>Otorgar atención médica integral, con énfasis en las acciones preventivas, a la población que carece de seguridad social en 19 entidades federativas en zonas rurales y 26 entidades federativas en zonas urbanas con altos niveles de marginación; vincula las acciones médicas con la participación comunitaria para mejorar la salud de los individuos y su entorno familiar y local, con lo que contribuye con el cumplimiento del derecho constitucional a la salud del Estado mexicano</a:t>
            </a:r>
            <a:endParaRPr lang="es-MX" dirty="0"/>
          </a:p>
        </p:txBody>
      </p:sp>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5" name="5 CuadroTexto"/>
          <p:cNvSpPr txBox="1"/>
          <p:nvPr/>
        </p:nvSpPr>
        <p:spPr>
          <a:xfrm>
            <a:off x="3707547" y="1648256"/>
            <a:ext cx="3569917" cy="369332"/>
          </a:xfrm>
          <a:prstGeom prst="rect">
            <a:avLst/>
          </a:prstGeom>
          <a:noFill/>
        </p:spPr>
        <p:txBody>
          <a:bodyPr wrap="square" rtlCol="0">
            <a:spAutoFit/>
          </a:bodyPr>
          <a:lstStyle/>
          <a:p>
            <a:pPr algn="ctr"/>
            <a:r>
              <a:rPr lang="es-MX" b="1" dirty="0" smtClean="0"/>
              <a:t>OBJETIVO</a:t>
            </a:r>
            <a:endParaRPr lang="es-MX" b="1" dirty="0"/>
          </a:p>
        </p:txBody>
      </p:sp>
    </p:spTree>
    <p:extLst>
      <p:ext uri="{BB962C8B-B14F-4D97-AF65-F5344CB8AC3E}">
        <p14:creationId xmlns:p14="http://schemas.microsoft.com/office/powerpoint/2010/main" val="3367887211"/>
      </p:ext>
    </p:extLst>
  </p:cSld>
  <p:clrMapOvr>
    <a:masterClrMapping/>
  </p:clrMapOvr>
  <p:transition advClick="0">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54133" y="2017588"/>
            <a:ext cx="9876747" cy="3139321"/>
          </a:xfrm>
          <a:prstGeom prst="rect">
            <a:avLst/>
          </a:prstGeom>
          <a:noFill/>
        </p:spPr>
        <p:txBody>
          <a:bodyPr wrap="square" rtlCol="0">
            <a:spAutoFit/>
          </a:bodyPr>
          <a:lstStyle/>
          <a:p>
            <a:r>
              <a:rPr lang="es-MX" dirty="0"/>
              <a:t>IMSS-PROSPERA tiene presencia en 28 estados del país con una población adscrita de 12.2 millones de personas, atiende 20,481 localidades pertenecientes a 1,406 municipios. Más del 80 por ciento de las localidades cubiertas por el programa tiene índices de alta y muy alta marginación de acuerdo con el "Índice de marginación a nivel localidad 2010 elaborado por el Consejo Nacional de </a:t>
            </a:r>
            <a:r>
              <a:rPr lang="es-MX" dirty="0" smtClean="0"/>
              <a:t>Población</a:t>
            </a:r>
          </a:p>
          <a:p>
            <a:endParaRPr lang="es-MX" dirty="0"/>
          </a:p>
          <a:p>
            <a:r>
              <a:rPr lang="es-MX" dirty="0"/>
              <a:t>El Programa no tiene criterios de selección pero si de adscripción: cada unidad médica tiene su población objetivo, la cual se considera beneficiaria demande o no atención médica, al ser favorecida con las acciones que realiza la red comunitaria de salud en cada localidad. Para evitar la duplicidad en la atención se establecen acuerdos con los Servicios Estatales de Salud para asignar a la población a la red de servicios médicos más cercana a su domicilio</a:t>
            </a:r>
          </a:p>
        </p:txBody>
      </p:sp>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10" name="5 CuadroTexto"/>
          <p:cNvSpPr txBox="1"/>
          <p:nvPr/>
        </p:nvSpPr>
        <p:spPr>
          <a:xfrm>
            <a:off x="3707547" y="1648256"/>
            <a:ext cx="3569917" cy="369332"/>
          </a:xfrm>
          <a:prstGeom prst="rect">
            <a:avLst/>
          </a:prstGeom>
          <a:noFill/>
        </p:spPr>
        <p:txBody>
          <a:bodyPr wrap="square" rtlCol="0">
            <a:spAutoFit/>
          </a:bodyPr>
          <a:lstStyle/>
          <a:p>
            <a:pPr algn="ctr"/>
            <a:r>
              <a:rPr lang="es-MX" b="1" dirty="0" smtClean="0"/>
              <a:t>INFRAESTRUCTURA</a:t>
            </a:r>
            <a:endParaRPr lang="es-MX" b="1" dirty="0"/>
          </a:p>
        </p:txBody>
      </p:sp>
    </p:spTree>
    <p:extLst>
      <p:ext uri="{BB962C8B-B14F-4D97-AF65-F5344CB8AC3E}">
        <p14:creationId xmlns:p14="http://schemas.microsoft.com/office/powerpoint/2010/main" val="1993920962"/>
      </p:ext>
    </p:extLst>
  </p:cSld>
  <p:clrMapOvr>
    <a:masterClrMapping/>
  </p:clrMapOvr>
  <p:transition advClick="0">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554133" y="2017588"/>
            <a:ext cx="9876747" cy="4801314"/>
          </a:xfrm>
          <a:prstGeom prst="rect">
            <a:avLst/>
          </a:prstGeom>
          <a:noFill/>
        </p:spPr>
        <p:txBody>
          <a:bodyPr wrap="square" rtlCol="0">
            <a:spAutoFit/>
          </a:bodyPr>
          <a:lstStyle/>
          <a:p>
            <a:pPr algn="just"/>
            <a:r>
              <a:rPr lang="es-MX" dirty="0"/>
              <a:t>A diferencia de otros modelos orientados exclusivamente a la medicina asistencial, el elemento distintivo del </a:t>
            </a:r>
            <a:r>
              <a:rPr lang="es-MX" dirty="0" err="1"/>
              <a:t>MAIS</a:t>
            </a:r>
            <a:r>
              <a:rPr lang="es-MX" dirty="0"/>
              <a:t> es que busca incidir en las causas y los riesgos que motivan la pérdida de salud. Ya que el comportamiento individual y colectivo de las personas, y su relación con el entorno ambiental, son factores determinantes en el proceso salud-enfermedad, la participación comunitaria es indispensable. El Modelo de Atención Integral a la Salud incluye procedimientos para vincular a la población con el cuidado y vigilancia de la salud, al mismo tiempo que aprovecha los recursos tradicionales y persigue el uso óptimo de los recursos de la </a:t>
            </a:r>
            <a:r>
              <a:rPr lang="es-MX" dirty="0" smtClean="0"/>
              <a:t>localidad.</a:t>
            </a:r>
          </a:p>
          <a:p>
            <a:pPr algn="just"/>
            <a:endParaRPr lang="es-MX" dirty="0"/>
          </a:p>
          <a:p>
            <a:pPr algn="just"/>
            <a:r>
              <a:rPr lang="es-MX" dirty="0"/>
              <a:t>El Modelo es respaldado por la infraestructura del Programa, organizada de forma regionalizada y estructurada en dos niveles de atención: las Unidades Médicas Rurales, Unidades Médicas Urbanas y Equipos de Salud Itinerantes para el primer nivel; y los Hospitales Rurales para el segundo nivel. De forma coordinada, se utilizan sistemas de referencia y </a:t>
            </a:r>
            <a:r>
              <a:rPr lang="es-MX" dirty="0" err="1"/>
              <a:t>contrarreferencia</a:t>
            </a:r>
            <a:r>
              <a:rPr lang="es-MX" dirty="0"/>
              <a:t> de los pacientes para su adecuado tratamiento y seguimiento. En caso de necesitar atención especializada que rebasa la capacidad resolutiva de los hospitales rurales, los pacientes son referidos a un hospital de tercer nivel de los servicios estatales de salud</a:t>
            </a:r>
            <a:endParaRPr lang="es-MX" dirty="0"/>
          </a:p>
        </p:txBody>
      </p:sp>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10" name="5 CuadroTexto"/>
          <p:cNvSpPr txBox="1"/>
          <p:nvPr/>
        </p:nvSpPr>
        <p:spPr>
          <a:xfrm>
            <a:off x="2134536" y="1658034"/>
            <a:ext cx="6984412" cy="369332"/>
          </a:xfrm>
          <a:prstGeom prst="rect">
            <a:avLst/>
          </a:prstGeom>
          <a:noFill/>
        </p:spPr>
        <p:txBody>
          <a:bodyPr wrap="square" rtlCol="0">
            <a:spAutoFit/>
          </a:bodyPr>
          <a:lstStyle/>
          <a:p>
            <a:pPr algn="ctr"/>
            <a:r>
              <a:rPr lang="es-MX" b="1" dirty="0" smtClean="0"/>
              <a:t>MODELO DE ATENCIÓN INTEGRAL DE LA SALUD (</a:t>
            </a:r>
            <a:r>
              <a:rPr lang="es-MX" b="1" dirty="0" err="1" smtClean="0"/>
              <a:t>MAIS</a:t>
            </a:r>
            <a:r>
              <a:rPr lang="es-MX" b="1" dirty="0" smtClean="0"/>
              <a:t>)</a:t>
            </a:r>
            <a:endParaRPr lang="es-MX" b="1" dirty="0"/>
          </a:p>
        </p:txBody>
      </p:sp>
    </p:spTree>
    <p:extLst>
      <p:ext uri="{BB962C8B-B14F-4D97-AF65-F5344CB8AC3E}">
        <p14:creationId xmlns:p14="http://schemas.microsoft.com/office/powerpoint/2010/main" val="676894869"/>
      </p:ext>
    </p:extLst>
  </p:cSld>
  <p:clrMapOvr>
    <a:masterClrMapping/>
  </p:clrMapOvr>
  <p:transition advClick="0">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10" name="5 CuadroTexto"/>
          <p:cNvSpPr txBox="1"/>
          <p:nvPr/>
        </p:nvSpPr>
        <p:spPr>
          <a:xfrm>
            <a:off x="2134536" y="1658034"/>
            <a:ext cx="6984412" cy="369332"/>
          </a:xfrm>
          <a:prstGeom prst="rect">
            <a:avLst/>
          </a:prstGeom>
          <a:noFill/>
        </p:spPr>
        <p:txBody>
          <a:bodyPr wrap="square" rtlCol="0">
            <a:spAutoFit/>
          </a:bodyPr>
          <a:lstStyle/>
          <a:p>
            <a:pPr algn="ctr"/>
            <a:r>
              <a:rPr lang="es-MX" b="1" dirty="0" smtClean="0"/>
              <a:t>MODELO DE ATENCIÓN INTEGRAL DE LA SALUD (</a:t>
            </a:r>
            <a:r>
              <a:rPr lang="es-MX" b="1" dirty="0" err="1" smtClean="0"/>
              <a:t>MAIS</a:t>
            </a:r>
            <a:r>
              <a:rPr lang="es-MX" b="1" dirty="0" smtClean="0"/>
              <a:t>)</a:t>
            </a:r>
            <a:endParaRPr lang="es-MX" b="1" dirty="0"/>
          </a:p>
        </p:txBody>
      </p:sp>
      <p:pic>
        <p:nvPicPr>
          <p:cNvPr id="8" name="Imagen 7"/>
          <p:cNvPicPr/>
          <p:nvPr/>
        </p:nvPicPr>
        <p:blipFill>
          <a:blip r:embed="rId3">
            <a:extLst>
              <a:ext uri="{28A0092B-C50C-407E-A947-70E740481C1C}">
                <a14:useLocalDpi xmlns:a14="http://schemas.microsoft.com/office/drawing/2010/main" val="0"/>
              </a:ext>
            </a:extLst>
          </a:blip>
          <a:srcRect l="23648" t="13330" r="17300" b="33920"/>
          <a:stretch>
            <a:fillRect/>
          </a:stretch>
        </p:blipFill>
        <p:spPr bwMode="auto">
          <a:xfrm>
            <a:off x="2901074" y="2377142"/>
            <a:ext cx="6017458" cy="4248959"/>
          </a:xfrm>
          <a:prstGeom prst="rect">
            <a:avLst/>
          </a:prstGeom>
          <a:noFill/>
          <a:ln>
            <a:noFill/>
          </a:ln>
          <a:effectLst/>
        </p:spPr>
      </p:pic>
    </p:spTree>
    <p:extLst>
      <p:ext uri="{BB962C8B-B14F-4D97-AF65-F5344CB8AC3E}">
        <p14:creationId xmlns:p14="http://schemas.microsoft.com/office/powerpoint/2010/main" val="1925340990"/>
      </p:ext>
    </p:extLst>
  </p:cSld>
  <p:clrMapOvr>
    <a:masterClrMapping/>
  </p:clrMapOvr>
  <p:transition advClick="0">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10" name="5 CuadroTexto"/>
          <p:cNvSpPr txBox="1"/>
          <p:nvPr/>
        </p:nvSpPr>
        <p:spPr>
          <a:xfrm>
            <a:off x="2134536" y="1658034"/>
            <a:ext cx="6984412" cy="369332"/>
          </a:xfrm>
          <a:prstGeom prst="rect">
            <a:avLst/>
          </a:prstGeom>
          <a:noFill/>
        </p:spPr>
        <p:txBody>
          <a:bodyPr wrap="square" rtlCol="0">
            <a:spAutoFit/>
          </a:bodyPr>
          <a:lstStyle/>
          <a:p>
            <a:pPr algn="ctr"/>
            <a:r>
              <a:rPr lang="es-MX" b="1" dirty="0" smtClean="0"/>
              <a:t>ATENCIÓN INTEGRAL A LA SALUD</a:t>
            </a:r>
            <a:endParaRPr lang="es-MX" b="1" dirty="0"/>
          </a:p>
        </p:txBody>
      </p:sp>
      <p:sp>
        <p:nvSpPr>
          <p:cNvPr id="6" name="5 CuadroTexto"/>
          <p:cNvSpPr txBox="1"/>
          <p:nvPr/>
        </p:nvSpPr>
        <p:spPr>
          <a:xfrm>
            <a:off x="554133" y="2017588"/>
            <a:ext cx="9876747" cy="3693319"/>
          </a:xfrm>
          <a:prstGeom prst="rect">
            <a:avLst/>
          </a:prstGeom>
          <a:noFill/>
        </p:spPr>
        <p:txBody>
          <a:bodyPr wrap="square" rtlCol="0">
            <a:spAutoFit/>
          </a:bodyPr>
          <a:lstStyle/>
          <a:p>
            <a:pPr algn="just"/>
            <a:r>
              <a:rPr lang="es-ES_tradnl" dirty="0"/>
              <a:t>La atención médica de </a:t>
            </a:r>
            <a:r>
              <a:rPr lang="es-ES_tradnl" dirty="0" smtClean="0"/>
              <a:t>IMSS PROSPERA se </a:t>
            </a:r>
            <a:r>
              <a:rPr lang="es-ES_tradnl" dirty="0"/>
              <a:t>otorga a través de dos niveles de atención: el primer nivel se otorga en clínicas denominadas Unidades Médicas Rurales (</a:t>
            </a:r>
            <a:r>
              <a:rPr lang="es-ES_tradnl" dirty="0" err="1"/>
              <a:t>UMR</a:t>
            </a:r>
            <a:r>
              <a:rPr lang="es-ES_tradnl" dirty="0"/>
              <a:t>) y Unidades Médicas Urbanas (</a:t>
            </a:r>
            <a:r>
              <a:rPr lang="es-ES_tradnl" dirty="0" err="1"/>
              <a:t>UMU</a:t>
            </a:r>
            <a:r>
              <a:rPr lang="es-ES_tradnl" dirty="0"/>
              <a:t>) o en equipos de salud itinerantes para la atención de localidades de menos de 500 habitantes, y el segundo nivel se brinda en Hospitales </a:t>
            </a:r>
            <a:r>
              <a:rPr lang="es-ES_tradnl" dirty="0" smtClean="0"/>
              <a:t>Rurales.</a:t>
            </a:r>
          </a:p>
          <a:p>
            <a:pPr algn="just"/>
            <a:endParaRPr lang="es-ES_tradnl" dirty="0"/>
          </a:p>
          <a:p>
            <a:r>
              <a:rPr lang="es-ES_tradnl" dirty="0" smtClean="0"/>
              <a:t>Las </a:t>
            </a:r>
            <a:r>
              <a:rPr lang="es-ES_tradnl" dirty="0"/>
              <a:t>prioridades en salud del Programa </a:t>
            </a:r>
            <a:r>
              <a:rPr lang="es-ES_tradnl" dirty="0" smtClean="0"/>
              <a:t>IMSS-PROSPERA se </a:t>
            </a:r>
            <a:r>
              <a:rPr lang="es-ES_tradnl" dirty="0"/>
              <a:t>enfocan a:</a:t>
            </a:r>
            <a:endParaRPr lang="es-MX" dirty="0"/>
          </a:p>
          <a:p>
            <a:pPr marL="285750" lvl="0" indent="-285750">
              <a:buFont typeface="Arial" panose="020B0604020202020204" pitchFamily="34" charset="0"/>
              <a:buChar char="•"/>
            </a:pPr>
            <a:r>
              <a:rPr lang="es-ES_tradnl" dirty="0"/>
              <a:t>Reducir la Muerte Materna</a:t>
            </a:r>
            <a:endParaRPr lang="es-MX" dirty="0"/>
          </a:p>
          <a:p>
            <a:pPr marL="285750" lvl="0" indent="-285750">
              <a:buFont typeface="Arial" panose="020B0604020202020204" pitchFamily="34" charset="0"/>
              <a:buChar char="•"/>
            </a:pPr>
            <a:r>
              <a:rPr lang="es-ES_tradnl" dirty="0"/>
              <a:t>Prevención y atención oportuna del Cáncer </a:t>
            </a:r>
            <a:r>
              <a:rPr lang="es-ES_tradnl" dirty="0" err="1"/>
              <a:t>Cérvico</a:t>
            </a:r>
            <a:r>
              <a:rPr lang="es-ES_tradnl" dirty="0"/>
              <a:t>-Uterino</a:t>
            </a:r>
            <a:endParaRPr lang="es-MX" dirty="0"/>
          </a:p>
          <a:p>
            <a:pPr marL="285750" lvl="0" indent="-285750">
              <a:buFont typeface="Arial" panose="020B0604020202020204" pitchFamily="34" charset="0"/>
              <a:buChar char="•"/>
            </a:pPr>
            <a:r>
              <a:rPr lang="es-ES_tradnl" dirty="0"/>
              <a:t>Salud Integral del adolescente, Centro de Atención Rural al Adolescente</a:t>
            </a:r>
            <a:endParaRPr lang="es-MX" dirty="0"/>
          </a:p>
          <a:p>
            <a:pPr marL="285750" lvl="0" indent="-285750">
              <a:buFont typeface="Arial" panose="020B0604020202020204" pitchFamily="34" charset="0"/>
              <a:buChar char="•"/>
            </a:pPr>
            <a:r>
              <a:rPr lang="es-ES_tradnl" dirty="0"/>
              <a:t>Vacunación</a:t>
            </a:r>
            <a:endParaRPr lang="es-MX" dirty="0"/>
          </a:p>
          <a:p>
            <a:pPr marL="285750" lvl="0" indent="-285750">
              <a:buFont typeface="Arial" panose="020B0604020202020204" pitchFamily="34" charset="0"/>
              <a:buChar char="•"/>
            </a:pPr>
            <a:r>
              <a:rPr lang="es-ES_tradnl" dirty="0"/>
              <a:t>Componente Salud del Programa Desarrollo Humano Oportunidades</a:t>
            </a:r>
            <a:endParaRPr lang="es-MX" dirty="0"/>
          </a:p>
          <a:p>
            <a:pPr marL="285750" lvl="0" indent="-285750">
              <a:buFont typeface="Arial" panose="020B0604020202020204" pitchFamily="34" charset="0"/>
              <a:buChar char="•"/>
            </a:pPr>
            <a:r>
              <a:rPr lang="es-ES_tradnl" dirty="0"/>
              <a:t>Vigilancia Epidemiológica</a:t>
            </a:r>
            <a:endParaRPr lang="es-MX" dirty="0"/>
          </a:p>
          <a:p>
            <a:pPr algn="just"/>
            <a:endParaRPr lang="es-MX" dirty="0"/>
          </a:p>
        </p:txBody>
      </p:sp>
    </p:spTree>
    <p:extLst>
      <p:ext uri="{BB962C8B-B14F-4D97-AF65-F5344CB8AC3E}">
        <p14:creationId xmlns:p14="http://schemas.microsoft.com/office/powerpoint/2010/main" val="485173761"/>
      </p:ext>
    </p:extLst>
  </p:cSld>
  <p:clrMapOvr>
    <a:masterClrMapping/>
  </p:clrMapOvr>
  <p:transition advClick="0">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10" name="5 CuadroTexto"/>
          <p:cNvSpPr txBox="1"/>
          <p:nvPr/>
        </p:nvSpPr>
        <p:spPr>
          <a:xfrm>
            <a:off x="2134536" y="1658034"/>
            <a:ext cx="6984412" cy="369332"/>
          </a:xfrm>
          <a:prstGeom prst="rect">
            <a:avLst/>
          </a:prstGeom>
          <a:noFill/>
        </p:spPr>
        <p:txBody>
          <a:bodyPr wrap="square" rtlCol="0">
            <a:spAutoFit/>
          </a:bodyPr>
          <a:lstStyle/>
          <a:p>
            <a:pPr algn="ctr"/>
            <a:r>
              <a:rPr lang="es-MX" b="1" dirty="0" smtClean="0"/>
              <a:t>ACCIÓN COMUNITARIA</a:t>
            </a:r>
            <a:endParaRPr lang="es-MX" b="1" dirty="0"/>
          </a:p>
        </p:txBody>
      </p:sp>
      <p:sp>
        <p:nvSpPr>
          <p:cNvPr id="6" name="5 CuadroTexto"/>
          <p:cNvSpPr txBox="1"/>
          <p:nvPr/>
        </p:nvSpPr>
        <p:spPr>
          <a:xfrm>
            <a:off x="554133" y="2017588"/>
            <a:ext cx="9876747" cy="4801314"/>
          </a:xfrm>
          <a:prstGeom prst="rect">
            <a:avLst/>
          </a:prstGeom>
          <a:noFill/>
        </p:spPr>
        <p:txBody>
          <a:bodyPr wrap="square" rtlCol="0">
            <a:spAutoFit/>
          </a:bodyPr>
          <a:lstStyle/>
          <a:p>
            <a:pPr algn="just"/>
            <a:r>
              <a:rPr lang="es-ES_tradnl" dirty="0"/>
              <a:t>En </a:t>
            </a:r>
            <a:r>
              <a:rPr lang="es-ES_tradnl" dirty="0" smtClean="0"/>
              <a:t>IMSS PROSPERA  </a:t>
            </a:r>
            <a:r>
              <a:rPr lang="es-ES_tradnl" dirty="0"/>
              <a:t>se considera que incorporar a los individuos y a las comunidades en la práctica de buenos hábitos de salud es fundamental para lograr una mejora de largo plazo de la calidad de vida. De esta forma, la acción comunitaria se coordina con el personal médico y se involucra a los voluntarios de la </a:t>
            </a:r>
            <a:r>
              <a:rPr lang="es-ES_tradnl" dirty="0" smtClean="0"/>
              <a:t>comunidad.</a:t>
            </a:r>
          </a:p>
          <a:p>
            <a:pPr algn="just"/>
            <a:endParaRPr lang="es-ES_tradnl" dirty="0"/>
          </a:p>
          <a:p>
            <a:r>
              <a:rPr lang="es-ES_tradnl" dirty="0"/>
              <a:t>Cada localidad cuenta con una Asamblea Comunal que aprueba el plan </a:t>
            </a:r>
            <a:r>
              <a:rPr lang="es-ES_tradnl" i="1" dirty="0"/>
              <a:t>y </a:t>
            </a:r>
            <a:r>
              <a:rPr lang="es-ES_tradnl" dirty="0"/>
              <a:t>el programa de trabajo, asume los compromisos </a:t>
            </a:r>
            <a:r>
              <a:rPr lang="es-ES_tradnl" i="1" dirty="0"/>
              <a:t>y </a:t>
            </a:r>
            <a:r>
              <a:rPr lang="es-ES_tradnl" dirty="0"/>
              <a:t>vigila el desarrollo de las actividades de salud. Igualmente, existen Comités de Salud que actúan como el vínculo entre la comunidad y los servicios de salud, y además ayudan a que la salud sea vista como una responsabilidad de todos. Este punto se pone en práctica a través de la Contraloría Social, medio por el que se logra retroalimentación entre </a:t>
            </a:r>
            <a:r>
              <a:rPr lang="es-ES_tradnl" dirty="0" smtClean="0"/>
              <a:t>IMSS PROSPERA </a:t>
            </a:r>
            <a:r>
              <a:rPr lang="es-ES_tradnl" dirty="0"/>
              <a:t>y sus beneficiarios</a:t>
            </a:r>
            <a:r>
              <a:rPr lang="es-ES_tradnl" dirty="0" smtClean="0"/>
              <a:t>.</a:t>
            </a:r>
          </a:p>
          <a:p>
            <a:endParaRPr lang="es-ES_tradnl" dirty="0"/>
          </a:p>
          <a:p>
            <a:r>
              <a:rPr lang="es-ES_tradnl" dirty="0"/>
              <a:t>Asimismo, la acción comunitaria busca expandirse a través de la inclusión de los usos y costumbres de su zona de </a:t>
            </a:r>
            <a:r>
              <a:rPr lang="es-ES_tradnl" dirty="0" smtClean="0"/>
              <a:t>servicios.</a:t>
            </a:r>
            <a:r>
              <a:rPr lang="es-ES_tradnl" dirty="0"/>
              <a:t> Una tarea básica es la educación en salud. Las personas son invitadas a talleres mensuales en distintos temas. También se desarrollan "proyectos productivos para la nutrición", que son actividades de la comunidad para mejorar su alimentación y estado nutricional mediante el aprovechamiento de los productos de la </a:t>
            </a:r>
            <a:r>
              <a:rPr lang="es-ES_tradnl" dirty="0" smtClean="0"/>
              <a:t>región.</a:t>
            </a:r>
            <a:endParaRPr lang="es-MX" dirty="0"/>
          </a:p>
        </p:txBody>
      </p:sp>
    </p:spTree>
    <p:extLst>
      <p:ext uri="{BB962C8B-B14F-4D97-AF65-F5344CB8AC3E}">
        <p14:creationId xmlns:p14="http://schemas.microsoft.com/office/powerpoint/2010/main" val="3116770497"/>
      </p:ext>
    </p:extLst>
  </p:cSld>
  <p:clrMapOvr>
    <a:masterClrMapping/>
  </p:clrMapOvr>
  <p:transition advClick="0">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sp>
        <p:nvSpPr>
          <p:cNvPr id="10" name="5 CuadroTexto"/>
          <p:cNvSpPr txBox="1"/>
          <p:nvPr/>
        </p:nvSpPr>
        <p:spPr>
          <a:xfrm>
            <a:off x="2134536" y="1658034"/>
            <a:ext cx="6984412" cy="369332"/>
          </a:xfrm>
          <a:prstGeom prst="rect">
            <a:avLst/>
          </a:prstGeom>
          <a:noFill/>
        </p:spPr>
        <p:txBody>
          <a:bodyPr wrap="square" rtlCol="0">
            <a:spAutoFit/>
          </a:bodyPr>
          <a:lstStyle/>
          <a:p>
            <a:pPr algn="ctr"/>
            <a:r>
              <a:rPr lang="es-ES_tradnl" b="1" dirty="0"/>
              <a:t>Programa Desarrollo Humano </a:t>
            </a:r>
            <a:r>
              <a:rPr lang="es-ES_tradnl" b="1" dirty="0" smtClean="0"/>
              <a:t>Prospera (</a:t>
            </a:r>
            <a:r>
              <a:rPr lang="es-ES_tradnl" b="1" dirty="0" err="1" smtClean="0"/>
              <a:t>PDHP</a:t>
            </a:r>
            <a:r>
              <a:rPr lang="es-ES_tradnl" b="1" dirty="0" smtClean="0"/>
              <a:t>)</a:t>
            </a:r>
            <a:endParaRPr lang="es-MX" dirty="0"/>
          </a:p>
        </p:txBody>
      </p:sp>
      <p:sp>
        <p:nvSpPr>
          <p:cNvPr id="6" name="5 CuadroTexto"/>
          <p:cNvSpPr txBox="1"/>
          <p:nvPr/>
        </p:nvSpPr>
        <p:spPr>
          <a:xfrm>
            <a:off x="554133" y="2017588"/>
            <a:ext cx="9876747" cy="3416320"/>
          </a:xfrm>
          <a:prstGeom prst="rect">
            <a:avLst/>
          </a:prstGeom>
          <a:noFill/>
        </p:spPr>
        <p:txBody>
          <a:bodyPr wrap="square" rtlCol="0">
            <a:spAutoFit/>
          </a:bodyPr>
          <a:lstStyle/>
          <a:p>
            <a:r>
              <a:rPr lang="es-ES_tradnl" dirty="0"/>
              <a:t>El objetivo del Programa Desarrollo Humano </a:t>
            </a:r>
            <a:r>
              <a:rPr lang="es-ES_tradnl" dirty="0" smtClean="0"/>
              <a:t>Prospera </a:t>
            </a:r>
            <a:r>
              <a:rPr lang="es-ES_tradnl" dirty="0"/>
              <a:t>(</a:t>
            </a:r>
            <a:r>
              <a:rPr lang="es-ES_tradnl" dirty="0" err="1" smtClean="0"/>
              <a:t>PDHP</a:t>
            </a:r>
            <a:r>
              <a:rPr lang="es-ES_tradnl" dirty="0" smtClean="0"/>
              <a:t>) </a:t>
            </a:r>
            <a:r>
              <a:rPr lang="es-ES_tradnl" dirty="0"/>
              <a:t>es contribuir a la ruptura del ciclo intergeneracional de la pobreza extrema favoreciendo el desarrollo de las capacidades de educación, salud y nutrición de las familias beneficiarias del Programa. Por su parte, el Programa </a:t>
            </a:r>
            <a:r>
              <a:rPr lang="es-ES_tradnl" dirty="0" smtClean="0"/>
              <a:t>IMSS-Prospera </a:t>
            </a:r>
            <a:r>
              <a:rPr lang="es-ES_tradnl" dirty="0"/>
              <a:t>articula sus acciones al </a:t>
            </a:r>
            <a:r>
              <a:rPr lang="es-ES_tradnl" dirty="0" err="1" smtClean="0"/>
              <a:t>PDHP</a:t>
            </a:r>
            <a:r>
              <a:rPr lang="es-ES_tradnl" dirty="0" smtClean="0"/>
              <a:t> </a:t>
            </a:r>
            <a:r>
              <a:rPr lang="es-ES_tradnl" dirty="0"/>
              <a:t>en dos vertientes principales: otorgar a los beneficiarios los componentes Salud y Alimentación; y certificar el cumplimiento de las corresponsabilidades de salud de las familias</a:t>
            </a:r>
            <a:r>
              <a:rPr lang="es-ES_tradnl" dirty="0" smtClean="0"/>
              <a:t>.</a:t>
            </a:r>
          </a:p>
          <a:p>
            <a:endParaRPr lang="es-MX" dirty="0"/>
          </a:p>
          <a:p>
            <a:r>
              <a:rPr lang="es-ES_tradnl" dirty="0"/>
              <a:t>Dentro del componente Salud, el </a:t>
            </a:r>
            <a:r>
              <a:rPr lang="es-ES_tradnl" dirty="0" err="1" smtClean="0"/>
              <a:t>PDHP</a:t>
            </a:r>
            <a:r>
              <a:rPr lang="es-ES_tradnl" dirty="0" smtClean="0"/>
              <a:t> </a:t>
            </a:r>
            <a:r>
              <a:rPr lang="es-ES_tradnl" dirty="0"/>
              <a:t>se apoya en la infraestructura médica del Programa </a:t>
            </a:r>
            <a:r>
              <a:rPr lang="es-ES_tradnl" dirty="0" smtClean="0"/>
              <a:t>IMSS-Prospera </a:t>
            </a:r>
            <a:r>
              <a:rPr lang="es-ES_tradnl" dirty="0"/>
              <a:t>para la entrega del </a:t>
            </a:r>
            <a:r>
              <a:rPr lang="es-ES_tradnl" i="1" dirty="0"/>
              <a:t>Paquete Básico Garantizado de Salud a </a:t>
            </a:r>
            <a:r>
              <a:rPr lang="es-ES_tradnl" dirty="0"/>
              <a:t>las familias beneficiarias de acuerdo con el grupo de edad y sexo de cada integrante. Este paquete incluye acciones dirigidas a la atención materno-infantil, vigilancia nutricional, planificación familiar, inmunizaciones, saneamiento de las comunidades, entre otras </a:t>
            </a:r>
            <a:r>
              <a:rPr lang="es-ES_tradnl" dirty="0" smtClean="0"/>
              <a:t>tareas.</a:t>
            </a:r>
            <a:endParaRPr lang="es-MX" dirty="0"/>
          </a:p>
        </p:txBody>
      </p:sp>
    </p:spTree>
    <p:extLst>
      <p:ext uri="{BB962C8B-B14F-4D97-AF65-F5344CB8AC3E}">
        <p14:creationId xmlns:p14="http://schemas.microsoft.com/office/powerpoint/2010/main" val="3481193429"/>
      </p:ext>
    </p:extLst>
  </p:cSld>
  <p:clrMapOvr>
    <a:masterClrMapping/>
  </p:clrMapOvr>
  <p:transition advClick="0">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291748" y="271596"/>
            <a:ext cx="8934138" cy="677108"/>
          </a:xfrm>
          <a:prstGeom prst="rect">
            <a:avLst/>
          </a:prstGeom>
          <a:noFill/>
        </p:spPr>
        <p:txBody>
          <a:bodyPr wrap="square" rtlCol="0">
            <a:spAutoFit/>
          </a:bodyPr>
          <a:lstStyle/>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ACTIVIDAD </a:t>
            </a:r>
            <a:r>
              <a:rPr lang="es-MX" sz="1900" b="1" dirty="0" smtClean="0">
                <a:solidFill>
                  <a:srgbClr val="FFFFFF"/>
                </a:solidFill>
                <a:effectLst>
                  <a:outerShdw blurRad="38100" dist="38100" dir="2700000" algn="tl">
                    <a:srgbClr val="000000">
                      <a:alpha val="43137"/>
                    </a:srgbClr>
                  </a:outerShdw>
                </a:effectLst>
                <a:cs typeface="Arial" pitchFamily="34" charset="0"/>
              </a:rPr>
              <a:t>6 PRODUCTO INTEGRADOR</a:t>
            </a:r>
          </a:p>
          <a:p>
            <a:pPr algn="just"/>
            <a:r>
              <a:rPr lang="es-MX" sz="1900" b="1" dirty="0" smtClean="0">
                <a:solidFill>
                  <a:srgbClr val="FFFFFF"/>
                </a:solidFill>
                <a:effectLst>
                  <a:outerShdw blurRad="38100" dist="38100" dir="2700000" algn="tl">
                    <a:srgbClr val="000000">
                      <a:alpha val="43137"/>
                    </a:srgbClr>
                  </a:outerShdw>
                </a:effectLst>
                <a:cs typeface="Arial" pitchFamily="34" charset="0"/>
              </a:rPr>
              <a:t>GESTIÓN PARA RESULTADOS</a:t>
            </a:r>
            <a:endParaRPr lang="es-MX" sz="1900" b="1" dirty="0">
              <a:solidFill>
                <a:srgbClr val="FFFFFF"/>
              </a:solidFill>
            </a:endParaRPr>
          </a:p>
        </p:txBody>
      </p:sp>
      <p:sp>
        <p:nvSpPr>
          <p:cNvPr id="9" name="5 CuadroTexto"/>
          <p:cNvSpPr txBox="1"/>
          <p:nvPr/>
        </p:nvSpPr>
        <p:spPr>
          <a:xfrm>
            <a:off x="87682" y="1298480"/>
            <a:ext cx="3569917" cy="369332"/>
          </a:xfrm>
          <a:prstGeom prst="rect">
            <a:avLst/>
          </a:prstGeom>
          <a:noFill/>
        </p:spPr>
        <p:txBody>
          <a:bodyPr wrap="square" rtlCol="0">
            <a:spAutoFit/>
          </a:bodyPr>
          <a:lstStyle/>
          <a:p>
            <a:r>
              <a:rPr lang="es-MX" b="1" dirty="0" smtClean="0"/>
              <a:t>IMSS PROSPERA</a:t>
            </a:r>
            <a:endParaRPr lang="es-MX" b="1" dirty="0"/>
          </a:p>
        </p:txBody>
      </p:sp>
      <p:pic>
        <p:nvPicPr>
          <p:cNvPr id="8" name="Imagen 7"/>
          <p:cNvPicPr/>
          <p:nvPr/>
        </p:nvPicPr>
        <p:blipFill rotWithShape="1">
          <a:blip r:embed="rId3">
            <a:extLst>
              <a:ext uri="{28A0092B-C50C-407E-A947-70E740481C1C}">
                <a14:useLocalDpi xmlns:a14="http://schemas.microsoft.com/office/drawing/2010/main" val="0"/>
              </a:ext>
            </a:extLst>
          </a:blip>
          <a:srcRect l="4724" t="16518" r="35605" b="39167"/>
          <a:stretch/>
        </p:blipFill>
        <p:spPr bwMode="auto">
          <a:xfrm>
            <a:off x="2088922" y="1667812"/>
            <a:ext cx="7831692" cy="4996035"/>
          </a:xfrm>
          <a:prstGeom prst="rect">
            <a:avLst/>
          </a:prstGeom>
          <a:noFill/>
          <a:ln>
            <a:noFill/>
          </a:ln>
          <a:effectLst/>
        </p:spPr>
      </p:pic>
    </p:spTree>
    <p:extLst>
      <p:ext uri="{BB962C8B-B14F-4D97-AF65-F5344CB8AC3E}">
        <p14:creationId xmlns:p14="http://schemas.microsoft.com/office/powerpoint/2010/main" val="3131651654"/>
      </p:ext>
    </p:extLst>
  </p:cSld>
  <p:clrMapOvr>
    <a:masterClrMapping/>
  </p:clrMapOvr>
  <p:transition advClick="0">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836c1f5d1a3f2a854211312fd47e20a8389e7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o">
  <a:themeElements>
    <a:clrScheme name="Personalizado 1">
      <a:dk1>
        <a:sysClr val="windowText" lastClr="000000"/>
      </a:dk1>
      <a:lt1>
        <a:srgbClr val="000000"/>
      </a:lt1>
      <a:dk2>
        <a:srgbClr val="000000"/>
      </a:dk2>
      <a:lt2>
        <a:srgbClr val="0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o">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9321</TotalTime>
  <Words>1406</Words>
  <Application>Microsoft Office PowerPoint</Application>
  <PresentationFormat>Personalizado</PresentationFormat>
  <Paragraphs>89</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Verdana</vt:lpstr>
      <vt:lpstr>Wingdings 2</vt:lpstr>
      <vt:lpstr>Aspecto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 AYUNTAMIENTO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PLANEACION</dc:creator>
  <cp:lastModifiedBy>Cuauhtemoc Flores Garcia</cp:lastModifiedBy>
  <cp:revision>736</cp:revision>
  <dcterms:created xsi:type="dcterms:W3CDTF">2009-05-12T18:27:50Z</dcterms:created>
  <dcterms:modified xsi:type="dcterms:W3CDTF">2016-03-17T05:57:39Z</dcterms:modified>
</cp:coreProperties>
</file>