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1" r:id="rId4"/>
    <p:sldId id="258" r:id="rId5"/>
    <p:sldId id="259" r:id="rId6"/>
    <p:sldId id="260" r:id="rId7"/>
    <p:sldId id="262" r:id="rId8"/>
    <p:sldId id="263" r:id="rId9"/>
    <p:sldId id="264" r:id="rId10"/>
    <p:sldId id="265" r:id="rId11"/>
    <p:sldId id="266" r:id="rId12"/>
    <p:sldId id="285" r:id="rId13"/>
    <p:sldId id="286" r:id="rId14"/>
    <p:sldId id="287" r:id="rId15"/>
    <p:sldId id="297" r:id="rId16"/>
    <p:sldId id="298" r:id="rId17"/>
    <p:sldId id="288" r:id="rId18"/>
    <p:sldId id="289" r:id="rId19"/>
    <p:sldId id="267" r:id="rId20"/>
    <p:sldId id="268" r:id="rId21"/>
    <p:sldId id="269"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90" r:id="rId35"/>
    <p:sldId id="299" r:id="rId36"/>
    <p:sldId id="270" r:id="rId37"/>
    <p:sldId id="291" r:id="rId38"/>
    <p:sldId id="300" r:id="rId39"/>
    <p:sldId id="332" r:id="rId40"/>
    <p:sldId id="292" r:id="rId41"/>
    <p:sldId id="306" r:id="rId42"/>
    <p:sldId id="301" r:id="rId43"/>
    <p:sldId id="302" r:id="rId44"/>
    <p:sldId id="303" r:id="rId45"/>
    <p:sldId id="304" r:id="rId46"/>
    <p:sldId id="305" r:id="rId47"/>
    <p:sldId id="318" r:id="rId48"/>
    <p:sldId id="307" r:id="rId49"/>
    <p:sldId id="308" r:id="rId50"/>
    <p:sldId id="309" r:id="rId51"/>
    <p:sldId id="310" r:id="rId52"/>
    <p:sldId id="311" r:id="rId53"/>
    <p:sldId id="312" r:id="rId54"/>
    <p:sldId id="313" r:id="rId55"/>
    <p:sldId id="314" r:id="rId56"/>
    <p:sldId id="315" r:id="rId57"/>
    <p:sldId id="316" r:id="rId58"/>
    <p:sldId id="317" r:id="rId59"/>
    <p:sldId id="319" r:id="rId60"/>
    <p:sldId id="293" r:id="rId61"/>
    <p:sldId id="324" r:id="rId62"/>
    <p:sldId id="325" r:id="rId63"/>
    <p:sldId id="326" r:id="rId64"/>
    <p:sldId id="327" r:id="rId65"/>
    <p:sldId id="328" r:id="rId66"/>
    <p:sldId id="329" r:id="rId67"/>
    <p:sldId id="330" r:id="rId68"/>
    <p:sldId id="323" r:id="rId69"/>
    <p:sldId id="320" r:id="rId70"/>
    <p:sldId id="321" r:id="rId71"/>
    <p:sldId id="322" r:id="rId72"/>
    <p:sldId id="294" r:id="rId73"/>
    <p:sldId id="296" r:id="rId74"/>
    <p:sldId id="331" r:id="rId75"/>
    <p:sldId id="295" r:id="rId76"/>
    <p:sldId id="284" r:id="rId7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presentationPr>
</file>

<file path=ppt/tableStyles.xml><?xml version="1.0" encoding="utf-8"?>
<a:tblStyleLst xmlns:a="http://schemas.openxmlformats.org/drawingml/2006/main" def="{5C22544A-7EE6-4342-B048-85BDC9FD1C3A}">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44" autoAdjust="0"/>
    <p:restoredTop sz="94624" autoAdjust="0"/>
  </p:normalViewPr>
  <p:slideViewPr>
    <p:cSldViewPr>
      <p:cViewPr>
        <p:scale>
          <a:sx n="66" d="100"/>
          <a:sy n="66" d="100"/>
        </p:scale>
        <p:origin x="-1518" y="-168"/>
      </p:cViewPr>
      <p:guideLst>
        <p:guide orient="horz" pos="2160"/>
        <p:guide pos="2880"/>
      </p:guideLst>
    </p:cSldViewPr>
  </p:slideViewPr>
  <p:outlineViewPr>
    <p:cViewPr>
      <p:scale>
        <a:sx n="33" d="100"/>
        <a:sy n="33" d="100"/>
      </p:scale>
      <p:origin x="20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62C47E98-BFFF-4DA4-8F4A-7B3C7B269175}" type="slidenum">
              <a:rPr lang="es-MX" smtClean="0"/>
              <a:pPr/>
              <a:t>‹Nº›</a:t>
            </a:fld>
            <a:endParaRPr lang="es-MX"/>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2C47E98-BFFF-4DA4-8F4A-7B3C7B26917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2C47E98-BFFF-4DA4-8F4A-7B3C7B26917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2C47E98-BFFF-4DA4-8F4A-7B3C7B269175}" type="slidenum">
              <a:rPr lang="es-MX" smtClean="0"/>
              <a:pPr/>
              <a:t>‹Nº›</a:t>
            </a:fld>
            <a:endParaRPr lang="es-MX"/>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5" name="4 Marcador de pie de página"/>
          <p:cNvSpPr>
            <a:spLocks noGrp="1"/>
          </p:cNvSpPr>
          <p:nvPr>
            <p:ph type="ftr" sz="quarter" idx="11"/>
          </p:nvPr>
        </p:nvSpPr>
        <p:spPr>
          <a:xfrm>
            <a:off x="800100" y="6172200"/>
            <a:ext cx="4000500" cy="457200"/>
          </a:xfrm>
        </p:spPr>
        <p:txBody>
          <a:bodyPr/>
          <a:lstStyle/>
          <a:p>
            <a:endParaRPr lang="es-MX"/>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62C47E98-BFFF-4DA4-8F4A-7B3C7B269175}"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2C47E98-BFFF-4DA4-8F4A-7B3C7B269175}" type="slidenum">
              <a:rPr lang="es-MX" smtClean="0"/>
              <a:pPr/>
              <a:t>‹Nº›</a:t>
            </a:fld>
            <a:endParaRPr lang="es-MX"/>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62C47E98-BFFF-4DA4-8F4A-7B3C7B269175}" type="slidenum">
              <a:rPr lang="es-MX" smtClean="0"/>
              <a:pPr/>
              <a:t>‹Nº›</a:t>
            </a:fld>
            <a:endParaRPr lang="es-MX"/>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62C47E98-BFFF-4DA4-8F4A-7B3C7B26917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62C47E98-BFFF-4DA4-8F4A-7B3C7B26917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2C47E98-BFFF-4DA4-8F4A-7B3C7B269175}" type="slidenum">
              <a:rPr lang="es-MX" smtClean="0"/>
              <a:pPr/>
              <a:t>‹Nº›</a:t>
            </a:fld>
            <a:endParaRPr lang="es-MX"/>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8963754E-B9CB-4948-A5B6-A28586878FA9}" type="datetimeFigureOut">
              <a:rPr lang="es-MX" smtClean="0"/>
              <a:pPr/>
              <a:t>16/03/2016</a:t>
            </a:fld>
            <a:endParaRPr lang="es-MX"/>
          </a:p>
        </p:txBody>
      </p:sp>
      <p:sp>
        <p:nvSpPr>
          <p:cNvPr id="6" name="5 Marcador de pie de página"/>
          <p:cNvSpPr>
            <a:spLocks noGrp="1"/>
          </p:cNvSpPr>
          <p:nvPr>
            <p:ph type="ftr" sz="quarter" idx="11"/>
          </p:nvPr>
        </p:nvSpPr>
        <p:spPr>
          <a:xfrm>
            <a:off x="914400" y="6172200"/>
            <a:ext cx="3886200" cy="457200"/>
          </a:xfrm>
        </p:spPr>
        <p:txBody>
          <a:bodyPr/>
          <a:lstStyle/>
          <a:p>
            <a:endParaRPr lang="es-MX"/>
          </a:p>
        </p:txBody>
      </p:sp>
      <p:sp>
        <p:nvSpPr>
          <p:cNvPr id="7" name="6 Marcador de número de diapositiva"/>
          <p:cNvSpPr>
            <a:spLocks noGrp="1"/>
          </p:cNvSpPr>
          <p:nvPr>
            <p:ph type="sldNum" sz="quarter" idx="12"/>
          </p:nvPr>
        </p:nvSpPr>
        <p:spPr>
          <a:xfrm>
            <a:off x="146304" y="6208776"/>
            <a:ext cx="457200" cy="457200"/>
          </a:xfrm>
        </p:spPr>
        <p:txBody>
          <a:bodyPr/>
          <a:lstStyle/>
          <a:p>
            <a:fld id="{62C47E98-BFFF-4DA4-8F4A-7B3C7B269175}" type="slidenum">
              <a:rPr lang="es-MX" smtClean="0"/>
              <a:pPr/>
              <a:t>‹Nº›</a:t>
            </a:fld>
            <a:endParaRPr lang="es-MX"/>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963754E-B9CB-4948-A5B6-A28586878FA9}" type="datetimeFigureOut">
              <a:rPr lang="es-MX" smtClean="0"/>
              <a:pPr/>
              <a:t>16/03/2016</a:t>
            </a:fld>
            <a:endParaRPr lang="es-MX"/>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MX"/>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2C47E98-BFFF-4DA4-8F4A-7B3C7B269175}"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www.sedesol.gob.mx/en/SEDESOL/Programa_para_el_Desarrollo_de_Zonas_Prioritarias_PDZP" TargetMode="External"/><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500166" y="3214686"/>
            <a:ext cx="6400800" cy="3643314"/>
          </a:xfrm>
        </p:spPr>
        <p:txBody>
          <a:bodyPr>
            <a:normAutofit lnSpcReduction="10000"/>
          </a:bodyPr>
          <a:lstStyle/>
          <a:p>
            <a:r>
              <a:rPr lang="es-MX" sz="1400" b="1" dirty="0" smtClean="0">
                <a:solidFill>
                  <a:srgbClr val="080808"/>
                </a:solidFill>
                <a:latin typeface="Arial" pitchFamily="34" charset="0"/>
                <a:ea typeface="Calibri" panose="020F0502020204030204" pitchFamily="34" charset="0"/>
                <a:cs typeface="Arial" pitchFamily="34" charset="0"/>
              </a:rPr>
              <a:t>ASIGNATURA</a:t>
            </a:r>
          </a:p>
          <a:p>
            <a:r>
              <a:rPr lang="es-MX" sz="1400" b="1" dirty="0" smtClean="0">
                <a:solidFill>
                  <a:srgbClr val="080808"/>
                </a:solidFill>
                <a:latin typeface="Arial" pitchFamily="34" charset="0"/>
                <a:ea typeface="Calibri" panose="020F0502020204030204" pitchFamily="34" charset="0"/>
                <a:cs typeface="Arial" pitchFamily="34" charset="0"/>
              </a:rPr>
              <a:t>GESTIÓN PARA RESULTADOS</a:t>
            </a:r>
          </a:p>
          <a:p>
            <a:endParaRPr lang="es-MX" sz="1400" dirty="0" smtClean="0">
              <a:latin typeface="Arial" pitchFamily="34" charset="0"/>
              <a:cs typeface="Arial" pitchFamily="34" charset="0"/>
            </a:endParaRPr>
          </a:p>
          <a:p>
            <a:r>
              <a:rPr lang="es-MX" sz="1400" b="1" dirty="0" smtClean="0">
                <a:solidFill>
                  <a:srgbClr val="080808"/>
                </a:solidFill>
                <a:latin typeface="Arial" pitchFamily="34" charset="0"/>
                <a:cs typeface="Arial" pitchFamily="34" charset="0"/>
              </a:rPr>
              <a:t>ALUMNA</a:t>
            </a:r>
          </a:p>
          <a:p>
            <a:r>
              <a:rPr lang="es-MX" sz="1400" b="1" dirty="0" smtClean="0">
                <a:solidFill>
                  <a:srgbClr val="080808"/>
                </a:solidFill>
                <a:latin typeface="Arial" pitchFamily="34" charset="0"/>
                <a:cs typeface="Arial" pitchFamily="34" charset="0"/>
              </a:rPr>
              <a:t>LIC. FLAVIA DALISSAY AGUILAR GÓMEZ</a:t>
            </a:r>
          </a:p>
          <a:p>
            <a:endParaRPr lang="es-MX" sz="1400" b="1" dirty="0" smtClean="0">
              <a:solidFill>
                <a:srgbClr val="080808"/>
              </a:solidFill>
              <a:latin typeface="Arial" pitchFamily="34" charset="0"/>
              <a:cs typeface="Arial" pitchFamily="34" charset="0"/>
            </a:endParaRPr>
          </a:p>
          <a:p>
            <a:r>
              <a:rPr lang="es-MX" sz="1400" b="1" dirty="0" smtClean="0">
                <a:solidFill>
                  <a:srgbClr val="080808"/>
                </a:solidFill>
                <a:latin typeface="Arial" pitchFamily="34" charset="0"/>
                <a:cs typeface="Arial" pitchFamily="34" charset="0"/>
              </a:rPr>
              <a:t>MATRÍCULA</a:t>
            </a:r>
          </a:p>
          <a:p>
            <a:r>
              <a:rPr lang="es-MX" sz="1400" b="1" dirty="0" smtClean="0">
                <a:solidFill>
                  <a:srgbClr val="080808"/>
                </a:solidFill>
                <a:latin typeface="Arial" pitchFamily="34" charset="0"/>
                <a:cs typeface="Arial" pitchFamily="34" charset="0"/>
              </a:rPr>
              <a:t> 20150798</a:t>
            </a:r>
          </a:p>
          <a:p>
            <a:endParaRPr lang="es-MX" sz="1400" b="1" dirty="0" smtClean="0">
              <a:solidFill>
                <a:srgbClr val="080808"/>
              </a:solidFill>
              <a:latin typeface="Arial" pitchFamily="34" charset="0"/>
              <a:cs typeface="Arial" pitchFamily="34" charset="0"/>
            </a:endParaRPr>
          </a:p>
          <a:p>
            <a:r>
              <a:rPr lang="es-MX" sz="1400" b="1" dirty="0" smtClean="0">
                <a:solidFill>
                  <a:srgbClr val="080808"/>
                </a:solidFill>
                <a:latin typeface="Arial" pitchFamily="34" charset="0"/>
                <a:cs typeface="Arial" pitchFamily="34" charset="0"/>
              </a:rPr>
              <a:t>DOCENTE</a:t>
            </a:r>
          </a:p>
          <a:p>
            <a:r>
              <a:rPr lang="es-MX" sz="1400" b="1" dirty="0" smtClean="0">
                <a:solidFill>
                  <a:srgbClr val="080808"/>
                </a:solidFill>
                <a:latin typeface="Arial" pitchFamily="34" charset="0"/>
                <a:cs typeface="Arial" pitchFamily="34" charset="0"/>
              </a:rPr>
              <a:t>DRA. MAGDA E. JAN ARGUELLO</a:t>
            </a:r>
          </a:p>
          <a:p>
            <a:endParaRPr lang="es-MX" sz="1400" b="1" dirty="0" smtClean="0">
              <a:solidFill>
                <a:srgbClr val="080808"/>
              </a:solidFill>
              <a:latin typeface="Arial" pitchFamily="34" charset="0"/>
              <a:cs typeface="Arial" pitchFamily="34" charset="0"/>
            </a:endParaRPr>
          </a:p>
          <a:p>
            <a:r>
              <a:rPr lang="es-MX" sz="1400" b="1" dirty="0" smtClean="0">
                <a:solidFill>
                  <a:srgbClr val="080808"/>
                </a:solidFill>
                <a:latin typeface="Arial" pitchFamily="34" charset="0"/>
                <a:cs typeface="Arial" pitchFamily="34" charset="0"/>
              </a:rPr>
              <a:t>TUXTLA GUTIÉRREZ, CHIAPAS; MARZO DE 2016</a:t>
            </a:r>
          </a:p>
          <a:p>
            <a:endParaRPr lang="es-MX" dirty="0"/>
          </a:p>
        </p:txBody>
      </p:sp>
      <p:sp>
        <p:nvSpPr>
          <p:cNvPr id="2" name="1 Título"/>
          <p:cNvSpPr>
            <a:spLocks noGrp="1"/>
          </p:cNvSpPr>
          <p:nvPr>
            <p:ph type="ctrTitle"/>
          </p:nvPr>
        </p:nvSpPr>
        <p:spPr>
          <a:xfrm>
            <a:off x="0" y="1505930"/>
            <a:ext cx="8929718" cy="1470025"/>
          </a:xfrm>
        </p:spPr>
        <p:txBody>
          <a:bodyPr>
            <a:noAutofit/>
          </a:bodyPr>
          <a:lstStyle/>
          <a:p>
            <a:r>
              <a:rPr lang="es-MX" sz="3800" b="1" dirty="0" smtClean="0">
                <a:solidFill>
                  <a:srgbClr val="080808"/>
                </a:solidFill>
                <a:latin typeface="Arial" pitchFamily="34" charset="0"/>
                <a:cs typeface="Arial" pitchFamily="34" charset="0"/>
              </a:rPr>
              <a:t>PROSPERA</a:t>
            </a:r>
            <a:br>
              <a:rPr lang="es-MX" sz="3800" b="1" dirty="0" smtClean="0">
                <a:solidFill>
                  <a:srgbClr val="080808"/>
                </a:solidFill>
                <a:latin typeface="Arial" pitchFamily="34" charset="0"/>
                <a:cs typeface="Arial" pitchFamily="34" charset="0"/>
              </a:rPr>
            </a:br>
            <a:r>
              <a:rPr lang="es-MX" sz="3800" b="1" dirty="0" smtClean="0">
                <a:solidFill>
                  <a:srgbClr val="080808"/>
                </a:solidFill>
                <a:latin typeface="Arial" pitchFamily="34" charset="0"/>
                <a:cs typeface="Arial" pitchFamily="34" charset="0"/>
              </a:rPr>
              <a:t>PROGRAMA DE INCLUSIÓN SOCIAL</a:t>
            </a:r>
            <a:endParaRPr lang="es-MX" sz="3800" b="1" dirty="0">
              <a:solidFill>
                <a:srgbClr val="080808"/>
              </a:solidFill>
              <a:latin typeface="Arial" pitchFamily="34" charset="0"/>
              <a:cs typeface="Arial" pitchFamily="34" charset="0"/>
            </a:endParaRPr>
          </a:p>
        </p:txBody>
      </p:sp>
      <p:pic>
        <p:nvPicPr>
          <p:cNvPr id="4" name="Imagen 8" descr="C:\Users\dalmaraz\Pictures\logopng21-300x112.png"/>
          <p:cNvPicPr/>
          <p:nvPr/>
        </p:nvPicPr>
        <p:blipFill>
          <a:blip r:embed="rId2" cstate="print"/>
          <a:srcRect/>
          <a:stretch>
            <a:fillRect/>
          </a:stretch>
        </p:blipFill>
        <p:spPr bwMode="auto">
          <a:xfrm>
            <a:off x="142844" y="0"/>
            <a:ext cx="1214446" cy="1285860"/>
          </a:xfrm>
          <a:prstGeom prst="rect">
            <a:avLst/>
          </a:prstGeom>
          <a:ln>
            <a:noFill/>
          </a:ln>
          <a:effectLst>
            <a:outerShdw blurRad="190500" algn="tl" rotWithShape="0">
              <a:srgbClr val="000000">
                <a:alpha val="70000"/>
              </a:srgbClr>
            </a:outerShdw>
          </a:effectLst>
        </p:spPr>
      </p:pic>
      <p:sp>
        <p:nvSpPr>
          <p:cNvPr id="5" name="4 Rectángulo"/>
          <p:cNvSpPr/>
          <p:nvPr/>
        </p:nvSpPr>
        <p:spPr>
          <a:xfrm>
            <a:off x="1214414" y="0"/>
            <a:ext cx="7429552" cy="1277273"/>
          </a:xfrm>
          <a:prstGeom prst="rect">
            <a:avLst/>
          </a:prstGeom>
          <a:effectLst>
            <a:glow rad="101600">
              <a:schemeClr val="accent1">
                <a:satMod val="175000"/>
                <a:alpha val="40000"/>
              </a:schemeClr>
            </a:glow>
          </a:effectLst>
        </p:spPr>
        <p:txBody>
          <a:bodyPr wrap="square">
            <a:spAutoFit/>
          </a:bodyPr>
          <a:lstStyle/>
          <a:p>
            <a:pPr algn="ctr">
              <a:spcAft>
                <a:spcPts val="0"/>
              </a:spcAft>
            </a:pPr>
            <a:r>
              <a:rPr lang="es-MX" sz="2400" b="1" dirty="0" smtClean="0">
                <a:solidFill>
                  <a:srgbClr val="080808"/>
                </a:solidFill>
                <a:effectLst>
                  <a:glow rad="228600">
                    <a:schemeClr val="accent2">
                      <a:satMod val="175000"/>
                      <a:alpha val="40000"/>
                    </a:schemeClr>
                  </a:glow>
                </a:effectLst>
                <a:latin typeface="Arial" pitchFamily="34" charset="0"/>
                <a:ea typeface="Calibri" panose="020F0502020204030204" pitchFamily="34" charset="0"/>
                <a:cs typeface="Arial" pitchFamily="34" charset="0"/>
              </a:rPr>
              <a:t>INSTITUTO DE ADMINISTRACIÓN PÚBLICA DEL ESTADO DE CHIAPAS, A.C.</a:t>
            </a:r>
            <a:endParaRPr lang="es-MX" sz="1500" b="1" dirty="0" smtClean="0">
              <a:solidFill>
                <a:srgbClr val="080808"/>
              </a:solidFill>
              <a:effectLst/>
              <a:latin typeface="Arial" pitchFamily="34" charset="0"/>
              <a:ea typeface="Calibri" panose="020F0502020204030204" pitchFamily="34" charset="0"/>
              <a:cs typeface="Arial" pitchFamily="34" charset="0"/>
            </a:endParaRPr>
          </a:p>
          <a:p>
            <a:pPr algn="ctr">
              <a:spcAft>
                <a:spcPts val="0"/>
              </a:spcAft>
            </a:pPr>
            <a:r>
              <a:rPr lang="es-MX" b="1" dirty="0" smtClean="0">
                <a:solidFill>
                  <a:srgbClr val="080808"/>
                </a:solidFill>
                <a:effectLst/>
                <a:latin typeface="Arial" pitchFamily="34" charset="0"/>
                <a:ea typeface="Calibri" panose="020F0502020204030204" pitchFamily="34" charset="0"/>
                <a:cs typeface="Arial" pitchFamily="34" charset="0"/>
              </a:rPr>
              <a:t>MAESTRÍA EN ADMINISTRACIÓN Y POLÍTICAS PÚBLICAS</a:t>
            </a:r>
          </a:p>
          <a:p>
            <a:pPr algn="ctr">
              <a:spcAft>
                <a:spcPts val="0"/>
              </a:spcAft>
            </a:pPr>
            <a:endParaRPr lang="es-MX" sz="1100" b="1" dirty="0" smtClean="0">
              <a:solidFill>
                <a:srgbClr val="080808"/>
              </a:solidFill>
              <a:effectLst/>
              <a:latin typeface="Arial" pitchFamily="34" charset="0"/>
              <a:ea typeface="Calibri" panose="020F0502020204030204"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870">
                                          <p:stCondLst>
                                            <p:cond delay="0"/>
                                          </p:stCondLst>
                                        </p:cTn>
                                        <p:tgtEl>
                                          <p:spTgt spid="4"/>
                                        </p:tgtEl>
                                      </p:cBhvr>
                                    </p:animEffect>
                                    <p:anim calcmode="lin" valueType="num">
                                      <p:cBhvr>
                                        <p:cTn id="8" dur="2733"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4"/>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4"/>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4"/>
                                        </p:tgtEl>
                                        <p:attrNameLst>
                                          <p:attrName>ppt_y</p:attrName>
                                        </p:attrNameLst>
                                      </p:cBhvr>
                                      <p:tavLst>
                                        <p:tav tm="0" fmla="#ppt_y-sin(pi*$)/81">
                                          <p:val>
                                            <p:fltVal val="0"/>
                                          </p:val>
                                        </p:tav>
                                        <p:tav tm="100000">
                                          <p:val>
                                            <p:fltVal val="1"/>
                                          </p:val>
                                        </p:tav>
                                      </p:tavLst>
                                    </p:anim>
                                    <p:animScale>
                                      <p:cBhvr>
                                        <p:cTn id="13" dur="39">
                                          <p:stCondLst>
                                            <p:cond delay="975"/>
                                          </p:stCondLst>
                                        </p:cTn>
                                        <p:tgtEl>
                                          <p:spTgt spid="4"/>
                                        </p:tgtEl>
                                      </p:cBhvr>
                                      <p:to x="100000" y="60000"/>
                                    </p:animScale>
                                    <p:animScale>
                                      <p:cBhvr>
                                        <p:cTn id="14" dur="249" decel="50000">
                                          <p:stCondLst>
                                            <p:cond delay="1014"/>
                                          </p:stCondLst>
                                        </p:cTn>
                                        <p:tgtEl>
                                          <p:spTgt spid="4"/>
                                        </p:tgtEl>
                                      </p:cBhvr>
                                      <p:to x="100000" y="100000"/>
                                    </p:animScale>
                                    <p:animScale>
                                      <p:cBhvr>
                                        <p:cTn id="15" dur="39">
                                          <p:stCondLst>
                                            <p:cond delay="1968"/>
                                          </p:stCondLst>
                                        </p:cTn>
                                        <p:tgtEl>
                                          <p:spTgt spid="4"/>
                                        </p:tgtEl>
                                      </p:cBhvr>
                                      <p:to x="100000" y="80000"/>
                                    </p:animScale>
                                    <p:animScale>
                                      <p:cBhvr>
                                        <p:cTn id="16" dur="249" decel="50000">
                                          <p:stCondLst>
                                            <p:cond delay="2007"/>
                                          </p:stCondLst>
                                        </p:cTn>
                                        <p:tgtEl>
                                          <p:spTgt spid="4"/>
                                        </p:tgtEl>
                                      </p:cBhvr>
                                      <p:to x="100000" y="100000"/>
                                    </p:animScale>
                                    <p:animScale>
                                      <p:cBhvr>
                                        <p:cTn id="17" dur="39">
                                          <p:stCondLst>
                                            <p:cond delay="2463"/>
                                          </p:stCondLst>
                                        </p:cTn>
                                        <p:tgtEl>
                                          <p:spTgt spid="4"/>
                                        </p:tgtEl>
                                      </p:cBhvr>
                                      <p:to x="100000" y="90000"/>
                                    </p:animScale>
                                    <p:animScale>
                                      <p:cBhvr>
                                        <p:cTn id="18" dur="249" decel="50000">
                                          <p:stCondLst>
                                            <p:cond delay="2502"/>
                                          </p:stCondLst>
                                        </p:cTn>
                                        <p:tgtEl>
                                          <p:spTgt spid="4"/>
                                        </p:tgtEl>
                                      </p:cBhvr>
                                      <p:to x="100000" y="100000"/>
                                    </p:animScale>
                                    <p:animScale>
                                      <p:cBhvr>
                                        <p:cTn id="19" dur="39">
                                          <p:stCondLst>
                                            <p:cond delay="2712"/>
                                          </p:stCondLst>
                                        </p:cTn>
                                        <p:tgtEl>
                                          <p:spTgt spid="4"/>
                                        </p:tgtEl>
                                      </p:cBhvr>
                                      <p:to x="100000" y="95000"/>
                                    </p:animScale>
                                    <p:animScale>
                                      <p:cBhvr>
                                        <p:cTn id="20" dur="249" decel="50000">
                                          <p:stCondLst>
                                            <p:cond delay="2751"/>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677108"/>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8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V. México con Responsabilidad Global</a:t>
            </a:r>
            <a:endParaRPr kumimoji="0" lang="es-ES" sz="38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22530" name="Picture 2" descr="3"/>
          <p:cNvPicPr>
            <a:picLocks noChangeAspect="1" noChangeArrowheads="1"/>
          </p:cNvPicPr>
          <p:nvPr/>
        </p:nvPicPr>
        <p:blipFill>
          <a:blip r:embed="rId2">
            <a:lum contrast="40000"/>
          </a:blip>
          <a:srcRect/>
          <a:stretch>
            <a:fillRect/>
          </a:stretch>
        </p:blipFill>
        <p:spPr bwMode="auto">
          <a:xfrm>
            <a:off x="214283" y="857232"/>
            <a:ext cx="2643205" cy="5786478"/>
          </a:xfrm>
          <a:prstGeom prst="rect">
            <a:avLst/>
          </a:prstGeom>
          <a:noFill/>
        </p:spPr>
      </p:pic>
      <p:sp>
        <p:nvSpPr>
          <p:cNvPr id="4" name="3 CuadroTexto"/>
          <p:cNvSpPr txBox="1"/>
          <p:nvPr/>
        </p:nvSpPr>
        <p:spPr>
          <a:xfrm>
            <a:off x="2928926" y="671691"/>
            <a:ext cx="6000792" cy="6186309"/>
          </a:xfrm>
          <a:prstGeom prst="rect">
            <a:avLst/>
          </a:prstGeom>
          <a:noFill/>
        </p:spPr>
        <p:txBody>
          <a:bodyPr wrap="square" rtlCol="0">
            <a:spAutoFit/>
          </a:bodyPr>
          <a:lstStyle/>
          <a:p>
            <a:pPr algn="just" fontAlgn="base">
              <a:lnSpc>
                <a:spcPct val="150000"/>
              </a:lnSpc>
            </a:pPr>
            <a:r>
              <a:rPr lang="es-MX" dirty="0" smtClean="0">
                <a:solidFill>
                  <a:srgbClr val="080808"/>
                </a:solidFill>
                <a:latin typeface="Arial" pitchFamily="34" charset="0"/>
                <a:cs typeface="Arial" pitchFamily="34" charset="0"/>
              </a:rPr>
              <a:t>Comprende las políticas del Gobierno de la República encaminadas a defender y promover el interés nacional en el exterior, y a contribuir al cumplimiento de los objetivos de desarrollo de México, a través de relaciones cercanas, mutuamente benéficas y productivas con otros países, sustentadas en una política exterior vigorosa, sustantiva y activa.</a:t>
            </a:r>
          </a:p>
          <a:p>
            <a:pPr algn="just" fontAlgn="base">
              <a:lnSpc>
                <a:spcPct val="150000"/>
              </a:lnSpc>
            </a:pPr>
            <a:r>
              <a:rPr lang="es-MX" dirty="0" smtClean="0">
                <a:solidFill>
                  <a:srgbClr val="080808"/>
                </a:solidFill>
                <a:latin typeface="Arial" pitchFamily="34" charset="0"/>
                <a:cs typeface="Arial" pitchFamily="34" charset="0"/>
              </a:rPr>
              <a:t>Un México con Responsabilidad Global buscará ampliar y fortalecer la presencia del país en el mundo; reafirmar el compromiso de México con el libre comercio, la movilidad de capitales y la integración productiva; promover el valor de la nación en el mundo mediante la difusión económica, turística y cultural, y velar por los intereses de los mexicanos en el extranjero.</a:t>
            </a:r>
          </a:p>
          <a:p>
            <a:endParaRPr lang="es-MX"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214346" y="0"/>
            <a:ext cx="9644130" cy="1261884"/>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8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PROSPERA</a:t>
            </a:r>
            <a:r>
              <a:rPr kumimoji="0" lang="es-ES" sz="3800" b="1" i="0" u="none" strike="noStrike" kern="1200" cap="none" spc="0" normalizeH="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800" b="1" i="0" u="none" strike="noStrike" kern="1200" cap="none" spc="0" normalizeH="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Programa de Inclusión Social</a:t>
            </a:r>
            <a:endParaRPr kumimoji="0" lang="es-ES" sz="38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CuadroTexto"/>
          <p:cNvSpPr txBox="1"/>
          <p:nvPr/>
        </p:nvSpPr>
        <p:spPr>
          <a:xfrm>
            <a:off x="214282" y="1500174"/>
            <a:ext cx="8715436" cy="3000821"/>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Articula y coordina la oferta institucional de programas y acciones de política social, incluyendo aquellas relacionadas con el fomento productivo, generación de  ingresos, bienestar económico, inclusión financiera y laboral, educación, alimentación y salud, dirigida a la población que se encuentre en situación de pobreza, bajo esquemas de corresponsabilidad que les permitan a las familias mejorar sus condiciones de vida y aseguren el disfrute de sus derechos sociales y el acceso al desarrollo social con igualdad de oportunidades.</a:t>
            </a:r>
            <a:endParaRPr lang="es-MX" dirty="0">
              <a:solidFill>
                <a:srgbClr val="080808"/>
              </a:solidFill>
              <a:latin typeface="Arial" pitchFamily="34" charset="0"/>
              <a:cs typeface="Arial" pitchFamily="34" charset="0"/>
            </a:endParaRPr>
          </a:p>
        </p:txBody>
      </p:sp>
      <p:pic>
        <p:nvPicPr>
          <p:cNvPr id="5" name="4 Imagen" descr="https://encrypted-tbn3.gstatic.com/images?q=tbn:ANd9GcSFELS5wgH_WyZNFDOtF934lcK_5bAKxjuKewx3RxENcgVUJkke"/>
          <p:cNvPicPr/>
          <p:nvPr/>
        </p:nvPicPr>
        <p:blipFill>
          <a:blip r:embed="rId2">
            <a:lum bright="-20000" contrast="40000"/>
          </a:blip>
          <a:srcRect/>
          <a:stretch>
            <a:fillRect/>
          </a:stretch>
        </p:blipFill>
        <p:spPr bwMode="auto">
          <a:xfrm>
            <a:off x="2357422" y="4572008"/>
            <a:ext cx="4572032" cy="2000264"/>
          </a:xfrm>
          <a:prstGeom prst="rect">
            <a:avLst/>
          </a:prstGeom>
          <a:ln>
            <a:noFill/>
          </a:ln>
          <a:effectLst>
            <a:softEdge rad="112500"/>
          </a:effectLst>
        </p:spPr>
      </p:pic>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214346" y="0"/>
            <a:ext cx="9644130" cy="677108"/>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8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Problemática Social</a:t>
            </a:r>
            <a:endParaRPr kumimoji="0" lang="es-ES" sz="38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Rectángulo"/>
          <p:cNvSpPr/>
          <p:nvPr/>
        </p:nvSpPr>
        <p:spPr>
          <a:xfrm>
            <a:off x="214282" y="857232"/>
            <a:ext cx="8715436" cy="3416320"/>
          </a:xfrm>
          <a:prstGeom prst="rect">
            <a:avLst/>
          </a:prstGeom>
        </p:spPr>
        <p:txBody>
          <a:bodyPr wrap="square">
            <a:spAutoFit/>
          </a:bodyPr>
          <a:lstStyle/>
          <a:p>
            <a:pPr algn="just"/>
            <a:r>
              <a:rPr lang="es-MX" dirty="0" smtClean="0">
                <a:solidFill>
                  <a:srgbClr val="080808"/>
                </a:solidFill>
                <a:latin typeface="Arial" pitchFamily="34" charset="0"/>
                <a:cs typeface="Arial" pitchFamily="34" charset="0"/>
              </a:rPr>
              <a:t>Desde 1997 el desempeño económico general del país ha sido deficiente. A partir de ese año se ha observado un comportamiento irregular del Producto Interno Bruto (PIB), con caídas pronunciadas y reiteradas, y procesos de recuperación insuficientes, que se reflejan en un lento proceso de recuperación del empleo a partir de la última caída importante del PIB, y que han impedido elevar las condiciones de vida de la población y reducir en forma sostenida los niveles de pobreza medida por ingresos.</a:t>
            </a:r>
          </a:p>
          <a:p>
            <a:pPr algn="just"/>
            <a:endParaRPr lang="es-MX" dirty="0" smtClean="0">
              <a:solidFill>
                <a:srgbClr val="080808"/>
              </a:solidFill>
              <a:latin typeface="Arial" pitchFamily="34" charset="0"/>
              <a:cs typeface="Arial" pitchFamily="34" charset="0"/>
            </a:endParaRPr>
          </a:p>
          <a:p>
            <a:pPr algn="just"/>
            <a:endParaRPr lang="es-MX" dirty="0" smtClean="0">
              <a:solidFill>
                <a:srgbClr val="080808"/>
              </a:solidFill>
              <a:latin typeface="Arial" pitchFamily="34" charset="0"/>
              <a:cs typeface="Arial" pitchFamily="34" charset="0"/>
            </a:endParaRPr>
          </a:p>
          <a:p>
            <a:pPr algn="ctr"/>
            <a:r>
              <a:rPr lang="es-MX" b="1" dirty="0" smtClean="0">
                <a:solidFill>
                  <a:srgbClr val="080808"/>
                </a:solidFill>
                <a:latin typeface="Arial" pitchFamily="34" charset="0"/>
                <a:cs typeface="Arial" pitchFamily="34" charset="0"/>
              </a:rPr>
              <a:t>Variación porcentual del PIB, 1997 - 2014.</a:t>
            </a:r>
          </a:p>
          <a:p>
            <a:pPr algn="just"/>
            <a:endParaRPr lang="es-MX" dirty="0" smtClean="0">
              <a:solidFill>
                <a:srgbClr val="080808"/>
              </a:solidFill>
              <a:latin typeface="Arial" pitchFamily="34" charset="0"/>
              <a:cs typeface="Arial" pitchFamily="34" charset="0"/>
            </a:endParaRPr>
          </a:p>
          <a:p>
            <a:pPr algn="just"/>
            <a:endParaRPr lang="es-MX" dirty="0">
              <a:solidFill>
                <a:srgbClr val="080808"/>
              </a:solidFill>
              <a:latin typeface="Arial" pitchFamily="34" charset="0"/>
              <a:cs typeface="Arial" pitchFamily="34" charset="0"/>
            </a:endParaRPr>
          </a:p>
        </p:txBody>
      </p:sp>
      <p:pic>
        <p:nvPicPr>
          <p:cNvPr id="43010" name="Picture 2"/>
          <p:cNvPicPr>
            <a:picLocks noChangeAspect="1" noChangeArrowheads="1"/>
          </p:cNvPicPr>
          <p:nvPr/>
        </p:nvPicPr>
        <p:blipFill>
          <a:blip r:embed="rId2"/>
          <a:srcRect/>
          <a:stretch>
            <a:fillRect/>
          </a:stretch>
        </p:blipFill>
        <p:spPr bwMode="auto">
          <a:xfrm>
            <a:off x="428596" y="3714752"/>
            <a:ext cx="8143932" cy="2859763"/>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785794"/>
            <a:ext cx="8715436" cy="5442516"/>
          </a:xfrm>
          <a:prstGeom prst="rect">
            <a:avLst/>
          </a:prstGeom>
        </p:spPr>
        <p:txBody>
          <a:bodyPr wrap="square">
            <a:spAutoFit/>
          </a:bodyPr>
          <a:lstStyle/>
          <a:p>
            <a:pPr algn="just">
              <a:lnSpc>
                <a:spcPct val="150000"/>
              </a:lnSpc>
            </a:pPr>
            <a:r>
              <a:rPr lang="es-MX" dirty="0" smtClean="0">
                <a:solidFill>
                  <a:srgbClr val="080808"/>
                </a:solidFill>
                <a:latin typeface="Arial" pitchFamily="34" charset="0"/>
                <a:cs typeface="Arial" pitchFamily="34" charset="0"/>
              </a:rPr>
              <a:t>La evidencia sugiere que entre las causas del bajo crecimiento de la economía está la baja productividad de los factores: en los últimos 30 años la productividad total de la economía mexicana ha decrecido a una tasa promedio anual de 0.7 por ciento . </a:t>
            </a:r>
          </a:p>
          <a:p>
            <a:pPr>
              <a:lnSpc>
                <a:spcPct val="150000"/>
              </a:lnSpc>
            </a:pPr>
            <a:endParaRPr lang="es-MX" dirty="0" smtClean="0">
              <a:latin typeface="Arial" pitchFamily="34" charset="0"/>
              <a:cs typeface="Arial" pitchFamily="34" charset="0"/>
            </a:endParaRPr>
          </a:p>
          <a:p>
            <a:pPr algn="just">
              <a:lnSpc>
                <a:spcPct val="150000"/>
              </a:lnSpc>
            </a:pPr>
            <a:r>
              <a:rPr lang="es-MX" dirty="0" smtClean="0">
                <a:solidFill>
                  <a:srgbClr val="080808"/>
                </a:solidFill>
                <a:latin typeface="Arial" pitchFamily="34" charset="0"/>
                <a:cs typeface="Arial" pitchFamily="34" charset="0"/>
              </a:rPr>
              <a:t>Lo anterior asociado a un uso y asignación ineficiente de los factores de producción, a causa de la informalidad del trabajo o el desaprovechamiento de una estructura demográfica favorable para una mayor producción, y la falta de financiamiento a las actividades productivas o la falta de acceso a éste por parte de las unidades de producción más pequeñas; una limitada acumulación de capital humano y de habilidades para el trabajo que permitan desarrollar y/o adoptar nuevos conocimientos y tecnologías; concentración de la exclusión social en ciertas regiones y brechas de productividad entre sectores de la economía, y,  la ausencia de un ambiente favorable para los negocios y la inversión. </a:t>
            </a:r>
            <a:endParaRPr lang="es-MX"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214282" y="571480"/>
            <a:ext cx="8607365" cy="2700350"/>
          </a:xfrm>
          <a:prstGeom prst="rect">
            <a:avLst/>
          </a:prstGeom>
          <a:noFill/>
          <a:ln w="9525">
            <a:no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285720" y="4000504"/>
            <a:ext cx="8501122" cy="2705110"/>
          </a:xfrm>
          <a:prstGeom prst="rect">
            <a:avLst/>
          </a:prstGeom>
          <a:noFill/>
          <a:ln w="9525">
            <a:noFill/>
            <a:miter lim="800000"/>
            <a:headEnd/>
            <a:tailEnd/>
          </a:ln>
          <a:effectLst/>
        </p:spPr>
      </p:pic>
      <p:sp>
        <p:nvSpPr>
          <p:cNvPr id="4" name="3 CuadroTexto"/>
          <p:cNvSpPr txBox="1"/>
          <p:nvPr/>
        </p:nvSpPr>
        <p:spPr>
          <a:xfrm>
            <a:off x="1214414" y="285728"/>
            <a:ext cx="6786610" cy="369332"/>
          </a:xfrm>
          <a:prstGeom prst="rect">
            <a:avLst/>
          </a:prstGeom>
          <a:noFill/>
        </p:spPr>
        <p:txBody>
          <a:bodyPr wrap="square" rtlCol="0">
            <a:spAutoFit/>
          </a:bodyPr>
          <a:lstStyle/>
          <a:p>
            <a:pPr algn="ctr"/>
            <a:r>
              <a:rPr lang="es-MX" b="1" dirty="0" smtClean="0">
                <a:solidFill>
                  <a:srgbClr val="080808"/>
                </a:solidFill>
                <a:latin typeface="Arial" pitchFamily="34" charset="0"/>
                <a:cs typeface="Arial" pitchFamily="34" charset="0"/>
              </a:rPr>
              <a:t>Variación de la tasa de desocupación trimestral, 2005 - 2014 </a:t>
            </a:r>
            <a:endParaRPr lang="es-MX" b="1" dirty="0">
              <a:solidFill>
                <a:srgbClr val="080808"/>
              </a:solidFill>
              <a:latin typeface="Arial" pitchFamily="34" charset="0"/>
              <a:cs typeface="Arial" pitchFamily="34" charset="0"/>
            </a:endParaRPr>
          </a:p>
        </p:txBody>
      </p:sp>
      <p:sp>
        <p:nvSpPr>
          <p:cNvPr id="5" name="4 CuadroTexto"/>
          <p:cNvSpPr txBox="1"/>
          <p:nvPr/>
        </p:nvSpPr>
        <p:spPr>
          <a:xfrm>
            <a:off x="928662" y="3500438"/>
            <a:ext cx="7500990" cy="369332"/>
          </a:xfrm>
          <a:prstGeom prst="rect">
            <a:avLst/>
          </a:prstGeom>
          <a:noFill/>
        </p:spPr>
        <p:txBody>
          <a:bodyPr wrap="square" rtlCol="0">
            <a:spAutoFit/>
          </a:bodyPr>
          <a:lstStyle/>
          <a:p>
            <a:pPr algn="ctr"/>
            <a:r>
              <a:rPr lang="es-MX" b="1" dirty="0" smtClean="0">
                <a:solidFill>
                  <a:srgbClr val="080808"/>
                </a:solidFill>
                <a:latin typeface="Arial" pitchFamily="34" charset="0"/>
                <a:cs typeface="Arial" pitchFamily="34" charset="0"/>
              </a:rPr>
              <a:t>Pobreza por ingresos 1992 - 2012, porcentaje del total de personas</a:t>
            </a:r>
            <a:endParaRPr lang="es-MX" b="1"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1785926"/>
            <a:ext cx="8643998" cy="3623124"/>
          </a:xfrm>
          <a:prstGeom prst="rect">
            <a:avLst/>
          </a:prstGeom>
          <a:noFill/>
          <a:ln w="9525">
            <a:noFill/>
            <a:miter lim="800000"/>
            <a:headEnd/>
            <a:tailEnd/>
          </a:ln>
          <a:effectLst/>
        </p:spPr>
      </p:pic>
      <p:sp>
        <p:nvSpPr>
          <p:cNvPr id="3" name="2 CuadroTexto"/>
          <p:cNvSpPr txBox="1"/>
          <p:nvPr/>
        </p:nvSpPr>
        <p:spPr>
          <a:xfrm>
            <a:off x="214282" y="500042"/>
            <a:ext cx="8643998" cy="923330"/>
          </a:xfrm>
          <a:prstGeom prst="rect">
            <a:avLst/>
          </a:prstGeom>
          <a:noFill/>
        </p:spPr>
        <p:txBody>
          <a:bodyPr wrap="square" rtlCol="0">
            <a:spAutoFit/>
          </a:bodyPr>
          <a:lstStyle/>
          <a:p>
            <a:pPr algn="ctr"/>
            <a:r>
              <a:rPr lang="es-MX" b="1" dirty="0" smtClean="0">
                <a:solidFill>
                  <a:srgbClr val="080808"/>
                </a:solidFill>
                <a:latin typeface="Arial" pitchFamily="34" charset="0"/>
                <a:cs typeface="Arial" pitchFamily="34" charset="0"/>
              </a:rPr>
              <a:t>Rezago educativo, carencia por acceso a los servicios de salud y carencia por acceso a la alimentación según condición de pobreza y bienestar económico 2014</a:t>
            </a:r>
            <a:endParaRPr lang="es-MX" b="1"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71538" y="500042"/>
            <a:ext cx="7000924" cy="2661502"/>
          </a:xfrm>
          <a:prstGeom prst="rect">
            <a:avLst/>
          </a:prstGeom>
          <a:noFill/>
          <a:ln w="9525">
            <a:noFill/>
            <a:miter lim="800000"/>
            <a:headEnd/>
            <a:tailEnd/>
          </a:ln>
          <a:effectLst/>
        </p:spPr>
      </p:pic>
      <p:sp>
        <p:nvSpPr>
          <p:cNvPr id="3" name="2 CuadroTexto"/>
          <p:cNvSpPr txBox="1"/>
          <p:nvPr/>
        </p:nvSpPr>
        <p:spPr>
          <a:xfrm>
            <a:off x="214282" y="214290"/>
            <a:ext cx="8715436" cy="369332"/>
          </a:xfrm>
          <a:prstGeom prst="rect">
            <a:avLst/>
          </a:prstGeom>
          <a:noFill/>
        </p:spPr>
        <p:txBody>
          <a:bodyPr wrap="square" rtlCol="0">
            <a:spAutoFit/>
          </a:bodyPr>
          <a:lstStyle/>
          <a:p>
            <a:pPr algn="ctr"/>
            <a:r>
              <a:rPr lang="es-MX" b="1" dirty="0" smtClean="0">
                <a:solidFill>
                  <a:srgbClr val="080808"/>
                </a:solidFill>
                <a:latin typeface="Arial" pitchFamily="34" charset="0"/>
                <a:cs typeface="Arial" pitchFamily="34" charset="0"/>
              </a:rPr>
              <a:t>Nivel educativo según condición de pobreza y  bienestar económico 2014</a:t>
            </a:r>
            <a:endParaRPr lang="es-MX" b="1" dirty="0">
              <a:solidFill>
                <a:srgbClr val="080808"/>
              </a:solidFill>
              <a:latin typeface="Arial" pitchFamily="34" charset="0"/>
              <a:cs typeface="Arial" pitchFamily="34" charset="0"/>
            </a:endParaRPr>
          </a:p>
        </p:txBody>
      </p:sp>
      <p:pic>
        <p:nvPicPr>
          <p:cNvPr id="2051" name="Picture 3"/>
          <p:cNvPicPr>
            <a:picLocks noChangeAspect="1" noChangeArrowheads="1"/>
          </p:cNvPicPr>
          <p:nvPr/>
        </p:nvPicPr>
        <p:blipFill>
          <a:blip r:embed="rId3"/>
          <a:srcRect/>
          <a:stretch>
            <a:fillRect/>
          </a:stretch>
        </p:blipFill>
        <p:spPr bwMode="auto">
          <a:xfrm>
            <a:off x="1142976" y="3714752"/>
            <a:ext cx="7000924" cy="2981306"/>
          </a:xfrm>
          <a:prstGeom prst="rect">
            <a:avLst/>
          </a:prstGeom>
          <a:noFill/>
          <a:ln w="9525">
            <a:noFill/>
            <a:miter lim="800000"/>
            <a:headEnd/>
            <a:tailEnd/>
          </a:ln>
          <a:effectLst/>
        </p:spPr>
      </p:pic>
      <p:sp>
        <p:nvSpPr>
          <p:cNvPr id="5" name="4 CuadroTexto"/>
          <p:cNvSpPr txBox="1"/>
          <p:nvPr/>
        </p:nvSpPr>
        <p:spPr>
          <a:xfrm>
            <a:off x="214282" y="3143248"/>
            <a:ext cx="8715436" cy="646331"/>
          </a:xfrm>
          <a:prstGeom prst="rect">
            <a:avLst/>
          </a:prstGeom>
          <a:noFill/>
        </p:spPr>
        <p:txBody>
          <a:bodyPr wrap="square" rtlCol="0">
            <a:spAutoFit/>
          </a:bodyPr>
          <a:lstStyle/>
          <a:p>
            <a:pPr algn="ctr"/>
            <a:r>
              <a:rPr lang="es-MX" b="1" dirty="0" smtClean="0">
                <a:solidFill>
                  <a:srgbClr val="080808"/>
                </a:solidFill>
                <a:latin typeface="Arial" pitchFamily="34" charset="0"/>
                <a:cs typeface="Arial" pitchFamily="34" charset="0"/>
              </a:rPr>
              <a:t>Grado de inseguridad alimentaria según condición de pobreza y bienestar económico 2014</a:t>
            </a:r>
            <a:endParaRPr lang="es-MX" b="1"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285728"/>
            <a:ext cx="8715436" cy="7294305"/>
          </a:xfrm>
          <a:prstGeom prst="rect">
            <a:avLst/>
          </a:prstGeom>
        </p:spPr>
        <p:txBody>
          <a:bodyPr wrap="square">
            <a:spAutoFit/>
          </a:bodyPr>
          <a:lstStyle/>
          <a:p>
            <a:pPr algn="just">
              <a:lnSpc>
                <a:spcPct val="150000"/>
              </a:lnSpc>
            </a:pPr>
            <a:r>
              <a:rPr lang="es-MX" dirty="0" smtClean="0">
                <a:solidFill>
                  <a:srgbClr val="080808"/>
                </a:solidFill>
                <a:latin typeface="Arial" pitchFamily="34" charset="0"/>
                <a:cs typeface="Arial" pitchFamily="34" charset="0"/>
              </a:rPr>
              <a:t>Los resultados más recientes de medición multidimensional de la pobreza, presentados por el Coneval en la segunda mitad del mes de julio de 2015 y que se estimaron a partir de los resultados del MCS de la ENIGH 2014, mostraron que entre 2012 y 2014: </a:t>
            </a:r>
          </a:p>
          <a:p>
            <a:pPr algn="just">
              <a:lnSpc>
                <a:spcPct val="150000"/>
              </a:lnSpc>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 El porcentaje de población en pobreza subió de 45.5 a 46.2%, al pasar de 53.3 a 55.3 millones de personas; </a:t>
            </a:r>
          </a:p>
          <a:p>
            <a:pPr algn="just">
              <a:buFont typeface="Arial" pitchFamily="34" charset="0"/>
              <a:buChar char="•"/>
            </a:pPr>
            <a:endParaRPr lang="es-MX" dirty="0" smtClean="0">
              <a:solidFill>
                <a:srgbClr val="080808"/>
              </a:solidFill>
              <a:latin typeface="Arial" pitchFamily="34" charset="0"/>
              <a:cs typeface="Arial" pitchFamily="34" charset="0"/>
            </a:endParaRPr>
          </a:p>
          <a:p>
            <a:pPr algn="just">
              <a:buFont typeface="Arial" pitchFamily="34" charset="0"/>
              <a:buChar char="•"/>
            </a:pPr>
            <a:r>
              <a:rPr lang="es-MX" dirty="0" smtClean="0">
                <a:solidFill>
                  <a:srgbClr val="080808"/>
                </a:solidFill>
                <a:latin typeface="Arial" pitchFamily="34" charset="0"/>
                <a:cs typeface="Arial" pitchFamily="34" charset="0"/>
              </a:rPr>
              <a:t> El porcentaje de población en pobreza extrema bajó de 9.8 a 9.5%, al pasar de 11.5 a 11.4 millones de personas;</a:t>
            </a:r>
          </a:p>
          <a:p>
            <a:pPr algn="just">
              <a:buFont typeface="Arial" pitchFamily="34" charset="0"/>
              <a:buChar char="•"/>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 El número de carencias promedio de la población en pobreza se redujo de 2.4 a 2.3, y en la población en pobreza extrema bajaron de 3.7 a 3.6 carencias; </a:t>
            </a:r>
          </a:p>
          <a:p>
            <a:pPr algn="just">
              <a:lnSpc>
                <a:spcPct val="150000"/>
              </a:lnSpc>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El rezago educativo se redujo de 19.2 a 18.7%, lo que en términos absolutos significa que pasó de 22.6 a 22.4 millones de personas; </a:t>
            </a:r>
          </a:p>
          <a:p>
            <a:pPr algn="just">
              <a:lnSpc>
                <a:spcPct val="150000"/>
              </a:lnSpc>
              <a:buFont typeface="Arial" pitchFamily="34" charset="0"/>
              <a:buChar char="•"/>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endParaRPr lang="es-MX" dirty="0" smtClean="0">
              <a:solidFill>
                <a:srgbClr val="080808"/>
              </a:solidFill>
              <a:latin typeface="Arial" pitchFamily="34" charset="0"/>
              <a:cs typeface="Arial" pitchFamily="34" charset="0"/>
            </a:endParaRPr>
          </a:p>
          <a:p>
            <a:pPr algn="just">
              <a:buFont typeface="Arial" pitchFamily="34" charset="0"/>
              <a:buChar char="•"/>
            </a:pPr>
            <a:endParaRPr lang="es-MX" dirty="0" smtClean="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214290"/>
            <a:ext cx="8715436" cy="6324808"/>
          </a:xfrm>
          <a:prstGeom prst="rect">
            <a:avLst/>
          </a:prstGeom>
        </p:spPr>
        <p:txBody>
          <a:bodyPr wrap="square">
            <a:spAutoFit/>
          </a:bodyPr>
          <a:lstStyle/>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La carencia por acceso a los servicios de salud bajó de 21.5 a 18.2%, porcentaje que equivale a una reducción de 25.3 a 21.8 millones de personas;</a:t>
            </a:r>
          </a:p>
          <a:p>
            <a:pPr algn="just">
              <a:lnSpc>
                <a:spcPct val="150000"/>
              </a:lnSpc>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La carencia por acceso a la seguridad social bajó de 61.2 a 58.5%, lo que se traduce en una reducción de 71.8 a 70.1 millones de personas; </a:t>
            </a:r>
          </a:p>
          <a:p>
            <a:pPr algn="just">
              <a:lnSpc>
                <a:spcPct val="150000"/>
              </a:lnSpc>
              <a:buFont typeface="Arial" pitchFamily="34" charset="0"/>
              <a:buChar char="•"/>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La carencia por calidad y espacios de la vivienda se redujo de 13.6 a 12.3%, lo que representa una reducción de 15.9 a 14.8 millones de personas; </a:t>
            </a:r>
          </a:p>
          <a:p>
            <a:pPr algn="just">
              <a:lnSpc>
                <a:spcPct val="150000"/>
              </a:lnSpc>
              <a:buFont typeface="Arial" pitchFamily="34" charset="0"/>
              <a:buChar char="•"/>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La carencia por acceso a los servicios básicos en la vivienda se mantuvo sin cambio en 21.2% aunque, dado el aumento poblacional, pasó de 24.9 a 25.4 millones de personas; y, </a:t>
            </a:r>
          </a:p>
          <a:p>
            <a:pPr algn="just">
              <a:lnSpc>
                <a:spcPct val="150000"/>
              </a:lnSpc>
              <a:buFont typeface="Arial" pitchFamily="34" charset="0"/>
              <a:buChar char="•"/>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La carencia por acceso a la alimentación aumentó ligeramente de 23.3 a 23.4%, es decir de 27.4 a 28.0 millones de personas. </a:t>
            </a:r>
            <a:endParaRPr lang="es-MX"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Dependencias</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1026" name="Picture 2" descr="http://1.bp.blogspot.com/-dRGBd2b4JN8/VP7GT0hAdyI/AAAAAAAA_I4/KpZud92naDw/s1600/2000px-SEDESOL_logo_2012.svg.png"/>
          <p:cNvPicPr>
            <a:picLocks noChangeAspect="1" noChangeArrowheads="1"/>
          </p:cNvPicPr>
          <p:nvPr/>
        </p:nvPicPr>
        <p:blipFill>
          <a:blip r:embed="rId2" cstate="print">
            <a:lum bright="-20000" contrast="40000"/>
          </a:blip>
          <a:srcRect/>
          <a:stretch>
            <a:fillRect/>
          </a:stretch>
        </p:blipFill>
        <p:spPr bwMode="auto">
          <a:xfrm>
            <a:off x="2714612" y="928670"/>
            <a:ext cx="3865531" cy="1843473"/>
          </a:xfrm>
          <a:prstGeom prst="rect">
            <a:avLst/>
          </a:prstGeom>
          <a:noFill/>
        </p:spPr>
      </p:pic>
      <p:pic>
        <p:nvPicPr>
          <p:cNvPr id="1031" name="Picture 7"/>
          <p:cNvPicPr>
            <a:picLocks noChangeAspect="1" noChangeArrowheads="1"/>
          </p:cNvPicPr>
          <p:nvPr/>
        </p:nvPicPr>
        <p:blipFill>
          <a:blip r:embed="rId3">
            <a:lum bright="-20000" contrast="40000"/>
          </a:blip>
          <a:srcRect/>
          <a:stretch>
            <a:fillRect/>
          </a:stretch>
        </p:blipFill>
        <p:spPr bwMode="auto">
          <a:xfrm>
            <a:off x="4714876" y="3357562"/>
            <a:ext cx="4214810" cy="2166768"/>
          </a:xfrm>
          <a:prstGeom prst="rect">
            <a:avLst/>
          </a:prstGeom>
          <a:noFill/>
          <a:ln w="9525">
            <a:noFill/>
            <a:miter lim="800000"/>
            <a:headEnd/>
            <a:tailEnd/>
          </a:ln>
          <a:effectLst/>
        </p:spPr>
      </p:pic>
      <p:pic>
        <p:nvPicPr>
          <p:cNvPr id="1035" name="Picture 11" descr="https://cbtelevision.com.mx/wp-content/uploads/2015/03/213.jpg"/>
          <p:cNvPicPr>
            <a:picLocks noChangeAspect="1" noChangeArrowheads="1"/>
          </p:cNvPicPr>
          <p:nvPr/>
        </p:nvPicPr>
        <p:blipFill>
          <a:blip r:embed="rId4">
            <a:lum bright="-10000" contrast="40000"/>
          </a:blip>
          <a:srcRect/>
          <a:stretch>
            <a:fillRect/>
          </a:stretch>
        </p:blipFill>
        <p:spPr bwMode="auto">
          <a:xfrm>
            <a:off x="285720" y="3143248"/>
            <a:ext cx="4286250" cy="2857500"/>
          </a:xfrm>
          <a:prstGeom prst="rect">
            <a:avLst/>
          </a:prstGeom>
          <a:noFill/>
        </p:spPr>
      </p:pic>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2" descr="http://www.becasmexico.com.mx/images/detail/becas-oportunidades-prospera.png"/>
          <p:cNvPicPr>
            <a:picLocks noChangeAspect="1" noChangeArrowheads="1"/>
          </p:cNvPicPr>
          <p:nvPr/>
        </p:nvPicPr>
        <p:blipFill>
          <a:blip r:embed="rId2">
            <a:lum bright="-20000" contrast="40000"/>
          </a:blip>
          <a:srcRect/>
          <a:stretch>
            <a:fillRect/>
          </a:stretch>
        </p:blipFill>
        <p:spPr bwMode="auto">
          <a:xfrm>
            <a:off x="285720" y="1428736"/>
            <a:ext cx="8643998" cy="3929090"/>
          </a:xfrm>
          <a:prstGeom prst="round2DiagRect">
            <a:avLst>
              <a:gd name="adj1" fmla="val 16667"/>
              <a:gd name="adj2" fmla="val 0"/>
            </a:avLst>
          </a:prstGeom>
          <a:ln w="88900" cap="sq">
            <a:solidFill>
              <a:schemeClr val="accent1">
                <a:lumMod val="75000"/>
              </a:schemeClr>
            </a:solidFill>
            <a:miter lim="800000"/>
          </a:ln>
          <a:effectLst>
            <a:outerShdw blurRad="254000" algn="tl" rotWithShape="0">
              <a:srgbClr val="000000">
                <a:alpha val="43000"/>
              </a:srgbClr>
            </a:outerShdw>
          </a:effectLst>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1323439"/>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Objetivos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t>Objetivo General</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CuadroTexto"/>
          <p:cNvSpPr txBox="1"/>
          <p:nvPr/>
        </p:nvSpPr>
        <p:spPr>
          <a:xfrm>
            <a:off x="714348" y="2786058"/>
            <a:ext cx="7715304" cy="1754326"/>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Contribuir a la ruptura del ciclo intergeneracional de la pobreza, favoreciendo el desarrollo de las capacidades asociadas a la alimentación, salud y educación de las familias beneficiarias del Programa.</a:t>
            </a:r>
            <a:endParaRPr lang="es-MX"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1323439"/>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Objetivos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t>Objetivo Específico</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CuadroTexto"/>
          <p:cNvSpPr txBox="1"/>
          <p:nvPr/>
        </p:nvSpPr>
        <p:spPr>
          <a:xfrm>
            <a:off x="357158" y="2857496"/>
            <a:ext cx="8429684" cy="923330"/>
          </a:xfrm>
          <a:prstGeom prst="rect">
            <a:avLst/>
          </a:prstGeom>
          <a:noFill/>
        </p:spPr>
        <p:txBody>
          <a:bodyPr wrap="square" rtlCol="0">
            <a:spAutoFit/>
          </a:bodyPr>
          <a:lstStyle/>
          <a:p>
            <a:pPr algn="just"/>
            <a:r>
              <a:rPr lang="es-MX" dirty="0" smtClean="0">
                <a:solidFill>
                  <a:srgbClr val="080808"/>
                </a:solidFill>
                <a:latin typeface="Arial" pitchFamily="34" charset="0"/>
                <a:cs typeface="Arial" pitchFamily="34" charset="0"/>
              </a:rPr>
              <a:t>Ampliar las capacidades asociadas a la alimentación, salud y educación, y el acceso a otras dimensiones del bienestar de las familias  beneficiarias del programa</a:t>
            </a:r>
            <a:endParaRPr lang="es-MX"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Antecedentes</a:t>
            </a:r>
            <a:r>
              <a:rPr kumimoji="0" lang="es-ES" sz="4000" b="1" i="0" u="none" strike="noStrike" kern="1200" cap="none" spc="0" normalizeH="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 del Programa</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CuadroTexto"/>
          <p:cNvSpPr txBox="1"/>
          <p:nvPr/>
        </p:nvSpPr>
        <p:spPr>
          <a:xfrm>
            <a:off x="214282" y="857232"/>
            <a:ext cx="8715436" cy="6878806"/>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Desde agosto de 1997, México fue precursor de los programas de transferencias monetarias condicionadas en Latinoamérica al implementar el Programa de Educación, Salud y Alimentación (PROGRESA) con una cobertura de 300 mil familias y sólo operaba en el ámbito rural, a principios de 2002 ya atendía a 2.4 millones de hogares, de los cuales, dos terceras partes eran comunidades indígenas. </a:t>
            </a:r>
          </a:p>
          <a:p>
            <a:pPr algn="just"/>
            <a:endParaRPr lang="es-MX" dirty="0" smtClean="0">
              <a:solidFill>
                <a:srgbClr val="080808"/>
              </a:solidFill>
              <a:latin typeface="Arial" pitchFamily="34" charset="0"/>
              <a:cs typeface="Arial" pitchFamily="34" charset="0"/>
            </a:endParaRPr>
          </a:p>
          <a:p>
            <a:pPr algn="just">
              <a:lnSpc>
                <a:spcPct val="150000"/>
              </a:lnSpc>
            </a:pPr>
            <a:r>
              <a:rPr lang="es-MX" dirty="0" smtClean="0">
                <a:solidFill>
                  <a:srgbClr val="080808"/>
                </a:solidFill>
                <a:latin typeface="Arial" pitchFamily="34" charset="0"/>
                <a:cs typeface="Arial" pitchFamily="34" charset="0"/>
              </a:rPr>
              <a:t>A mediados del 2002, el Programa adquiere el nombre de Oportunidades y aumenta su cobertura a los 32 estados del país, alcanzando los 4.2 millones de hogares atendidos. Los beneficios para las familias crecieron, ya que las becas educativas, que al principio eran únicamente para Educación Básica, se ampliaron a Educación Media Superior.</a:t>
            </a:r>
          </a:p>
          <a:p>
            <a:pPr algn="just"/>
            <a:endParaRPr lang="es-MX" dirty="0" smtClean="0">
              <a:solidFill>
                <a:srgbClr val="080808"/>
              </a:solidFill>
              <a:latin typeface="Arial" pitchFamily="34" charset="0"/>
              <a:cs typeface="Arial" pitchFamily="34" charset="0"/>
            </a:endParaRPr>
          </a:p>
          <a:p>
            <a:pPr algn="just">
              <a:lnSpc>
                <a:spcPct val="150000"/>
              </a:lnSpc>
            </a:pPr>
            <a:r>
              <a:rPr lang="es-MX" dirty="0" smtClean="0">
                <a:solidFill>
                  <a:srgbClr val="080808"/>
                </a:solidFill>
                <a:latin typeface="Arial" pitchFamily="34" charset="0"/>
                <a:cs typeface="Arial" pitchFamily="34" charset="0"/>
              </a:rPr>
              <a:t>El 5 de septiembre de 2014, Oportunidades crece, se fortalece y se transforma en </a:t>
            </a:r>
            <a:r>
              <a:rPr lang="es-MX" b="1" dirty="0" smtClean="0">
                <a:solidFill>
                  <a:srgbClr val="080808"/>
                </a:solidFill>
                <a:latin typeface="Arial" pitchFamily="34" charset="0"/>
                <a:cs typeface="Arial" pitchFamily="34" charset="0"/>
              </a:rPr>
              <a:t>PROSPERA Programa de Inclusión Social.</a:t>
            </a:r>
          </a:p>
          <a:p>
            <a:pPr algn="just">
              <a:lnSpc>
                <a:spcPct val="150000"/>
              </a:lnSpc>
            </a:pPr>
            <a:endParaRPr lang="es-MX" dirty="0" smtClean="0">
              <a:solidFill>
                <a:srgbClr val="080808"/>
              </a:solidFill>
              <a:latin typeface="Arial" pitchFamily="34" charset="0"/>
              <a:cs typeface="Arial" pitchFamily="34" charset="0"/>
            </a:endParaRPr>
          </a:p>
          <a:p>
            <a:pPr algn="just">
              <a:lnSpc>
                <a:spcPct val="150000"/>
              </a:lnSpc>
            </a:pPr>
            <a:endParaRPr lang="es-MX"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Componentes</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285720" y="1214422"/>
            <a:ext cx="2305050" cy="685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85786" y="2428868"/>
            <a:ext cx="2324100" cy="7048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357290" y="3714752"/>
            <a:ext cx="2324100" cy="685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2285984" y="5000636"/>
            <a:ext cx="2324100" cy="6953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3643306" y="6000768"/>
            <a:ext cx="2314575" cy="6953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5143504" y="5000636"/>
            <a:ext cx="2314575" cy="695325"/>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5715008" y="3643314"/>
            <a:ext cx="2324100" cy="6858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a:stretch>
            <a:fillRect/>
          </a:stretch>
        </p:blipFill>
        <p:spPr bwMode="auto">
          <a:xfrm>
            <a:off x="6143636" y="2428868"/>
            <a:ext cx="2314575" cy="695325"/>
          </a:xfrm>
          <a:prstGeom prst="rect">
            <a:avLst/>
          </a:prstGeom>
          <a:noFill/>
          <a:ln w="9525">
            <a:noFill/>
            <a:miter lim="800000"/>
            <a:headEnd/>
            <a:tailEnd/>
          </a:ln>
          <a:effectLst/>
        </p:spPr>
      </p:pic>
      <p:pic>
        <p:nvPicPr>
          <p:cNvPr id="1034" name="Picture 10"/>
          <p:cNvPicPr>
            <a:picLocks noChangeAspect="1" noChangeArrowheads="1"/>
          </p:cNvPicPr>
          <p:nvPr/>
        </p:nvPicPr>
        <p:blipFill>
          <a:blip r:embed="rId10"/>
          <a:srcRect/>
          <a:stretch>
            <a:fillRect/>
          </a:stretch>
        </p:blipFill>
        <p:spPr bwMode="auto">
          <a:xfrm>
            <a:off x="6572264" y="1214422"/>
            <a:ext cx="2314575" cy="685800"/>
          </a:xfrm>
          <a:prstGeom prst="rect">
            <a:avLst/>
          </a:prstGeom>
          <a:noFill/>
          <a:ln w="9525">
            <a:noFill/>
            <a:miter lim="800000"/>
            <a:headEnd/>
            <a:tailEnd/>
          </a:ln>
          <a:effectLst/>
        </p:spPr>
      </p:pic>
    </p:spTree>
  </p:cSld>
  <p:clrMapOvr>
    <a:masterClrMapping/>
  </p:clrMapOvr>
  <p:transition>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Alimentación</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CuadroTexto"/>
          <p:cNvSpPr txBox="1"/>
          <p:nvPr/>
        </p:nvSpPr>
        <p:spPr>
          <a:xfrm>
            <a:off x="214282" y="2056686"/>
            <a:ext cx="8715436" cy="4801314"/>
          </a:xfrm>
          <a:prstGeom prst="rect">
            <a:avLst/>
          </a:prstGeom>
          <a:noFill/>
        </p:spPr>
        <p:txBody>
          <a:bodyPr wrap="square" rtlCol="0">
            <a:spAutoFit/>
          </a:bodyPr>
          <a:lstStyle/>
          <a:p>
            <a:pPr algn="just"/>
            <a:r>
              <a:rPr lang="es-MX" dirty="0" smtClean="0">
                <a:solidFill>
                  <a:srgbClr val="080808"/>
                </a:solidFill>
                <a:latin typeface="Arial" pitchFamily="34" charset="0"/>
                <a:cs typeface="Arial" pitchFamily="34" charset="0"/>
              </a:rPr>
              <a:t>Otorga un apoyo monetario mensual a las familias integrantes del Programa, con la finalidad de contribuir a mejorar la calidad e incrementar la cantidad y variedad de los alimentos que consume la familia.</a:t>
            </a:r>
          </a:p>
          <a:p>
            <a:pPr algn="just"/>
            <a:r>
              <a:rPr lang="es-MX" dirty="0" smtClean="0">
                <a:solidFill>
                  <a:srgbClr val="080808"/>
                </a:solidFill>
                <a:latin typeface="Arial" pitchFamily="34" charset="0"/>
                <a:cs typeface="Arial" pitchFamily="34" charset="0"/>
              </a:rPr>
              <a:t> </a:t>
            </a:r>
          </a:p>
          <a:p>
            <a:pPr algn="just"/>
            <a:r>
              <a:rPr lang="es-MX" dirty="0" smtClean="0">
                <a:solidFill>
                  <a:srgbClr val="080808"/>
                </a:solidFill>
                <a:latin typeface="Arial" pitchFamily="34" charset="0"/>
                <a:cs typeface="Arial" pitchFamily="34" charset="0"/>
              </a:rPr>
              <a:t>Además de los apoyos monetarios para mejorar la alimentación de las familias atendidas, PROSPERA realiza otras acciones de promoción de la nutrición y alimentación saludable para las niñas y los niños menores de 5 años, las mujeres embarazadas y en periodo de lactancia.</a:t>
            </a:r>
          </a:p>
          <a:p>
            <a:pPr algn="just"/>
            <a:r>
              <a:rPr lang="es-MX" dirty="0" smtClean="0">
                <a:solidFill>
                  <a:srgbClr val="080808"/>
                </a:solidFill>
                <a:latin typeface="Arial" pitchFamily="34" charset="0"/>
                <a:cs typeface="Arial" pitchFamily="34" charset="0"/>
              </a:rPr>
              <a:t> </a:t>
            </a:r>
          </a:p>
          <a:p>
            <a:pPr algn="just"/>
            <a:r>
              <a:rPr lang="es-MX" dirty="0" smtClean="0">
                <a:solidFill>
                  <a:srgbClr val="080808"/>
                </a:solidFill>
                <a:latin typeface="Arial" pitchFamily="34" charset="0"/>
                <a:cs typeface="Arial" pitchFamily="34" charset="0"/>
              </a:rPr>
              <a:t>A través de la Estrategia Integral de Atención a la Nutrición (EsIAN), PROSPERA les otorga de manera bimestral nuevos suplementos alimenticios para complementar su dieta diaria y combatir la desnutrición entre estos grupos de la población beneficiaria.</a:t>
            </a:r>
          </a:p>
          <a:p>
            <a:pPr algn="just"/>
            <a:endParaRPr lang="es-MX" dirty="0" smtClean="0">
              <a:solidFill>
                <a:srgbClr val="080808"/>
              </a:solidFill>
              <a:latin typeface="Arial" pitchFamily="34" charset="0"/>
              <a:cs typeface="Arial" pitchFamily="34" charset="0"/>
            </a:endParaRPr>
          </a:p>
          <a:p>
            <a:pPr algn="just"/>
            <a:r>
              <a:rPr lang="es-MX" dirty="0" smtClean="0">
                <a:solidFill>
                  <a:srgbClr val="080808"/>
                </a:solidFill>
                <a:latin typeface="Arial" pitchFamily="34" charset="0"/>
                <a:cs typeface="Arial" pitchFamily="34" charset="0"/>
              </a:rPr>
              <a:t>Hoy PROSPERA permite a todas las familias atendidas contar con los beneficios del Programa de Abasto Social de Leche y adquirir, a un bajo costo, productos lácteos con un alto valor nutricional en las Lecherías </a:t>
            </a:r>
            <a:r>
              <a:rPr lang="es-MX" dirty="0" err="1" smtClean="0">
                <a:solidFill>
                  <a:srgbClr val="080808"/>
                </a:solidFill>
                <a:latin typeface="Arial" pitchFamily="34" charset="0"/>
                <a:cs typeface="Arial" pitchFamily="34" charset="0"/>
              </a:rPr>
              <a:t>Liconsa</a:t>
            </a:r>
            <a:r>
              <a:rPr lang="es-MX" dirty="0" smtClean="0">
                <a:solidFill>
                  <a:srgbClr val="080808"/>
                </a:solidFill>
                <a:latin typeface="Arial" pitchFamily="34" charset="0"/>
                <a:cs typeface="Arial" pitchFamily="34" charset="0"/>
              </a:rPr>
              <a:t>.</a:t>
            </a:r>
            <a:endParaRPr lang="es-MX" dirty="0">
              <a:solidFill>
                <a:srgbClr val="080808"/>
              </a:solidFill>
              <a:latin typeface="Arial" pitchFamily="34" charset="0"/>
              <a:cs typeface="Arial" pitchFamily="34" charset="0"/>
            </a:endParaRPr>
          </a:p>
        </p:txBody>
      </p:sp>
      <p:pic>
        <p:nvPicPr>
          <p:cNvPr id="10242" name="Picture 2" descr="https://www.prospera.gob.mx/swb/work/models/PROSPERA2015/Resource/135/1/images/Alimentacion.JPG"/>
          <p:cNvPicPr>
            <a:picLocks noChangeAspect="1" noChangeArrowheads="1"/>
          </p:cNvPicPr>
          <p:nvPr/>
        </p:nvPicPr>
        <p:blipFill>
          <a:blip r:embed="rId2" cstate="print"/>
          <a:srcRect/>
          <a:stretch>
            <a:fillRect/>
          </a:stretch>
        </p:blipFill>
        <p:spPr bwMode="auto">
          <a:xfrm>
            <a:off x="3571868" y="642918"/>
            <a:ext cx="2000264" cy="1275168"/>
          </a:xfrm>
          <a:prstGeom prst="rect">
            <a:avLst/>
          </a:prstGeom>
          <a:noFill/>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t>Educación</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9218" name="Picture 2" descr="https://www.prospera.gob.mx/swb/work/models/PROSPERA2015/Resource/63/1/images/educacion1.JPG"/>
          <p:cNvPicPr>
            <a:picLocks noChangeAspect="1" noChangeArrowheads="1"/>
          </p:cNvPicPr>
          <p:nvPr/>
        </p:nvPicPr>
        <p:blipFill>
          <a:blip r:embed="rId2" cstate="print"/>
          <a:srcRect/>
          <a:stretch>
            <a:fillRect/>
          </a:stretch>
        </p:blipFill>
        <p:spPr bwMode="auto">
          <a:xfrm>
            <a:off x="3500430" y="642918"/>
            <a:ext cx="2071702" cy="1320711"/>
          </a:xfrm>
          <a:prstGeom prst="rect">
            <a:avLst/>
          </a:prstGeom>
          <a:noFill/>
        </p:spPr>
      </p:pic>
      <p:sp>
        <p:nvSpPr>
          <p:cNvPr id="4" name="3 CuadroTexto"/>
          <p:cNvSpPr txBox="1"/>
          <p:nvPr/>
        </p:nvSpPr>
        <p:spPr>
          <a:xfrm>
            <a:off x="214282" y="2285992"/>
            <a:ext cx="8715436" cy="4108817"/>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Con </a:t>
            </a:r>
            <a:r>
              <a:rPr lang="es-MX" b="1" dirty="0" smtClean="0">
                <a:solidFill>
                  <a:srgbClr val="080808"/>
                </a:solidFill>
                <a:latin typeface="Arial" pitchFamily="34" charset="0"/>
                <a:cs typeface="Arial" pitchFamily="34" charset="0"/>
              </a:rPr>
              <a:t>PROSPERA </a:t>
            </a:r>
            <a:r>
              <a:rPr lang="es-MX" dirty="0" smtClean="0">
                <a:solidFill>
                  <a:srgbClr val="080808"/>
                </a:solidFill>
                <a:latin typeface="Arial" pitchFamily="34" charset="0"/>
                <a:cs typeface="Arial" pitchFamily="34" charset="0"/>
              </a:rPr>
              <a:t>, las niñas, niños y jóvenes beneficiarios cuentan con apoyos para su educación primaria, secundaria, media superior y superior, con la finalidad de fomentar su inscripción y asistencia regular a la escuela, y su terminación.</a:t>
            </a:r>
          </a:p>
          <a:p>
            <a:pPr algn="just">
              <a:lnSpc>
                <a:spcPct val="150000"/>
              </a:lnSpc>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Becas</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Educación Superior</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Becas para Jóvenes con Discapacidad</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Apoyo para útiles escolares</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Apoyo Jóvenes con PROSPERA</a:t>
            </a:r>
          </a:p>
          <a:p>
            <a:pPr algn="just">
              <a:buFont typeface="Arial" pitchFamily="34" charset="0"/>
              <a:buChar char="•"/>
            </a:pPr>
            <a:endParaRPr lang="es-MX"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Salud</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8194" name="Picture 2" descr="https://www.prospera.gob.mx/swb/work/models/PROSPERA2015/Resource/64/1/images/Salud.JPG"/>
          <p:cNvPicPr>
            <a:picLocks noChangeAspect="1" noChangeArrowheads="1"/>
          </p:cNvPicPr>
          <p:nvPr/>
        </p:nvPicPr>
        <p:blipFill>
          <a:blip r:embed="rId2" cstate="print"/>
          <a:srcRect/>
          <a:stretch>
            <a:fillRect/>
          </a:stretch>
        </p:blipFill>
        <p:spPr bwMode="auto">
          <a:xfrm>
            <a:off x="3571868" y="642918"/>
            <a:ext cx="2000264" cy="1275169"/>
          </a:xfrm>
          <a:prstGeom prst="rect">
            <a:avLst/>
          </a:prstGeom>
          <a:noFill/>
        </p:spPr>
      </p:pic>
      <p:sp>
        <p:nvSpPr>
          <p:cNvPr id="4" name="3 CuadroTexto"/>
          <p:cNvSpPr txBox="1"/>
          <p:nvPr/>
        </p:nvSpPr>
        <p:spPr>
          <a:xfrm>
            <a:off x="214282" y="2000240"/>
            <a:ext cx="8786874" cy="5078313"/>
          </a:xfrm>
          <a:prstGeom prst="rect">
            <a:avLst/>
          </a:prstGeom>
          <a:noFill/>
        </p:spPr>
        <p:txBody>
          <a:bodyPr wrap="square" rtlCol="0">
            <a:spAutoFit/>
          </a:bodyPr>
          <a:lstStyle/>
          <a:p>
            <a:pPr algn="just"/>
            <a:r>
              <a:rPr lang="es-MX" dirty="0" smtClean="0">
                <a:solidFill>
                  <a:srgbClr val="080808"/>
                </a:solidFill>
                <a:latin typeface="Arial" pitchFamily="34" charset="0"/>
                <a:cs typeface="Arial" pitchFamily="34" charset="0"/>
              </a:rPr>
              <a:t>Tiene el objetivo de asegurar el acceso al Paquete Básico Garantizado de Salud y su migración progresiva a las 27 intervenciones de Salud Pública del Catálogo Universal de Servicios de Salud (CAUSES), con el propósito de impulsar el uso de los servicios de salud preventivos y el auto cuidado de la salud y nutrición de todos sus integrantes.</a:t>
            </a:r>
          </a:p>
          <a:p>
            <a:pPr algn="just"/>
            <a:endParaRPr lang="es-MX" dirty="0" smtClean="0">
              <a:solidFill>
                <a:srgbClr val="080808"/>
              </a:solidFill>
              <a:latin typeface="Arial" pitchFamily="34" charset="0"/>
              <a:cs typeface="Arial" pitchFamily="34" charset="0"/>
            </a:endParaRPr>
          </a:p>
          <a:p>
            <a:pPr algn="just"/>
            <a:r>
              <a:rPr lang="es-MX" dirty="0" smtClean="0">
                <a:solidFill>
                  <a:srgbClr val="080808"/>
                </a:solidFill>
                <a:latin typeface="Arial" pitchFamily="34" charset="0"/>
                <a:cs typeface="Arial" pitchFamily="34" charset="0"/>
              </a:rPr>
              <a:t>Las acciones de promoción de la salud se desarrollan principalmente bajo tres modalidades: capacitación para el auto cuidado de la salud; información, orientación y consejería de manera individualizada durante las consultas, y emisión de mensajes colectivos dirigidos a las familias atendidas de acuerdo a la edad, sexo y evento de vida, ampliando y reforzando los conocimientos y prácticas para el auto cuidado de la salud.</a:t>
            </a:r>
          </a:p>
          <a:p>
            <a:pPr algn="just"/>
            <a:endParaRPr lang="es-MX" dirty="0" smtClean="0">
              <a:solidFill>
                <a:srgbClr val="080808"/>
              </a:solidFill>
              <a:latin typeface="Arial" pitchFamily="34" charset="0"/>
              <a:cs typeface="Arial" pitchFamily="34" charset="0"/>
            </a:endParaRPr>
          </a:p>
          <a:p>
            <a:pPr algn="just"/>
            <a:r>
              <a:rPr lang="es-MX" dirty="0" smtClean="0">
                <a:solidFill>
                  <a:srgbClr val="080808"/>
                </a:solidFill>
                <a:latin typeface="Arial" pitchFamily="34" charset="0"/>
                <a:cs typeface="Arial" pitchFamily="34" charset="0"/>
              </a:rPr>
              <a:t>En coordinación con la Comisión Nacional de Protección Social en Salud se unen esfuerzos para que las familias beneficiarias se afilien de manera efectiva al Seguro Popular, así como la incorporación de niños menores de 5 años al Seguro Médico Siglo XXI.</a:t>
            </a:r>
          </a:p>
          <a:p>
            <a:pPr algn="just"/>
            <a:endParaRPr lang="es-MX" dirty="0" smtClean="0">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Inclusión Laboral</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7170" name="Picture 2" descr="https://www.prospera.gob.mx/swb/work/models/PROSPERA2015/Resource/65/1/images/Laboral.JPG"/>
          <p:cNvPicPr>
            <a:picLocks noChangeAspect="1" noChangeArrowheads="1"/>
          </p:cNvPicPr>
          <p:nvPr/>
        </p:nvPicPr>
        <p:blipFill>
          <a:blip r:embed="rId2" cstate="print"/>
          <a:srcRect/>
          <a:stretch>
            <a:fillRect/>
          </a:stretch>
        </p:blipFill>
        <p:spPr bwMode="auto">
          <a:xfrm>
            <a:off x="3643306" y="642918"/>
            <a:ext cx="1857388" cy="1184085"/>
          </a:xfrm>
          <a:prstGeom prst="rect">
            <a:avLst/>
          </a:prstGeom>
          <a:noFill/>
        </p:spPr>
      </p:pic>
      <p:sp>
        <p:nvSpPr>
          <p:cNvPr id="4" name="3 CuadroTexto"/>
          <p:cNvSpPr txBox="1"/>
          <p:nvPr/>
        </p:nvSpPr>
        <p:spPr>
          <a:xfrm>
            <a:off x="214282" y="2000240"/>
            <a:ext cx="8715436" cy="4611519"/>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Con el apoyo de la Secretaría del Trabajo y Previsión Social (STPS) y el Servicio Nacional del Empleo (SNE), el Programa PROSPERA busca incrementar el poder adquisitivo de las familias beneficiarias y fomentar políticas de capacitación y empleo que se traduzcan en mejores condiciones de bienestar social y que les permitan insertarse favorablemente en el mercado laboral.</a:t>
            </a:r>
          </a:p>
          <a:p>
            <a:pPr algn="just">
              <a:lnSpc>
                <a:spcPct val="150000"/>
              </a:lnSpc>
            </a:pPr>
            <a:endParaRPr lang="es-MX" dirty="0" smtClean="0">
              <a:solidFill>
                <a:srgbClr val="080808"/>
              </a:solidFill>
              <a:latin typeface="Arial" pitchFamily="34" charset="0"/>
              <a:cs typeface="Arial" pitchFamily="34" charset="0"/>
            </a:endParaRPr>
          </a:p>
          <a:p>
            <a:pPr algn="just">
              <a:lnSpc>
                <a:spcPct val="150000"/>
              </a:lnSpc>
            </a:pPr>
            <a:r>
              <a:rPr lang="es-MX" dirty="0" smtClean="0">
                <a:solidFill>
                  <a:srgbClr val="080808"/>
                </a:solidFill>
                <a:latin typeface="Arial" pitchFamily="34" charset="0"/>
                <a:cs typeface="Arial" pitchFamily="34" charset="0"/>
              </a:rPr>
              <a:t>El Servicio Nacional del Empleo brinda a 50 mil jóvenes de PROSPERA, servicios gratuitos de vinculación productiva como: asesoría, orientación por conducto del Consejero Laboral y canalización a vacantes. A estos se sumarán 150 mil anualmente, beneficiando durante este sexenio a un total de 650 mil jóvenes que recibirán estos servicios que les permitan incorporarse al mercado laboral formal.</a:t>
            </a:r>
            <a:endParaRPr lang="es-MX"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Inclusión Productiva</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6146" name="Picture 2" descr="https://www.prospera.gob.mx/swb/work/models/PROSPERA2015/Resource/66/2/images/Productiva.JPG"/>
          <p:cNvPicPr>
            <a:picLocks noChangeAspect="1" noChangeArrowheads="1"/>
          </p:cNvPicPr>
          <p:nvPr/>
        </p:nvPicPr>
        <p:blipFill>
          <a:blip r:embed="rId2" cstate="print"/>
          <a:srcRect/>
          <a:stretch>
            <a:fillRect/>
          </a:stretch>
        </p:blipFill>
        <p:spPr bwMode="auto">
          <a:xfrm>
            <a:off x="3500430" y="642919"/>
            <a:ext cx="1714512" cy="1093002"/>
          </a:xfrm>
          <a:prstGeom prst="rect">
            <a:avLst/>
          </a:prstGeom>
          <a:noFill/>
        </p:spPr>
      </p:pic>
      <p:sp>
        <p:nvSpPr>
          <p:cNvPr id="4" name="3 CuadroTexto"/>
          <p:cNvSpPr txBox="1"/>
          <p:nvPr/>
        </p:nvSpPr>
        <p:spPr>
          <a:xfrm>
            <a:off x="142844" y="1718131"/>
            <a:ext cx="8858312" cy="5139869"/>
          </a:xfrm>
          <a:prstGeom prst="rect">
            <a:avLst/>
          </a:prstGeom>
          <a:noFill/>
        </p:spPr>
        <p:txBody>
          <a:bodyPr wrap="square" rtlCol="0">
            <a:spAutoFit/>
          </a:bodyPr>
          <a:lstStyle/>
          <a:p>
            <a:pPr algn="just"/>
            <a:r>
              <a:rPr lang="es-MX" dirty="0" smtClean="0">
                <a:solidFill>
                  <a:srgbClr val="080808"/>
                </a:solidFill>
                <a:latin typeface="Arial" pitchFamily="34" charset="0"/>
                <a:cs typeface="Arial" pitchFamily="34" charset="0"/>
              </a:rPr>
              <a:t>Los beneficiarios de PROSPERA, contarán con apoyo para tener una fuente de ingresos, que les permita salir de la pobreza, a partir de su propio trabajo y esfuerzo. </a:t>
            </a:r>
          </a:p>
          <a:p>
            <a:pPr algn="just"/>
            <a:endParaRPr lang="es-MX" dirty="0" smtClean="0">
              <a:solidFill>
                <a:srgbClr val="080808"/>
              </a:solidFill>
              <a:latin typeface="Arial" pitchFamily="34" charset="0"/>
              <a:cs typeface="Arial" pitchFamily="34" charset="0"/>
            </a:endParaRPr>
          </a:p>
          <a:p>
            <a:pPr algn="just"/>
            <a:r>
              <a:rPr lang="es-MX" dirty="0" smtClean="0">
                <a:solidFill>
                  <a:srgbClr val="080808"/>
                </a:solidFill>
                <a:latin typeface="Arial" pitchFamily="34" charset="0"/>
                <a:cs typeface="Arial" pitchFamily="34" charset="0"/>
              </a:rPr>
              <a:t>Las familias de PROSPERA tendrán acceso prioritario a 15 programas productivos:</a:t>
            </a:r>
          </a:p>
          <a:p>
            <a:pPr algn="just"/>
            <a:r>
              <a:rPr lang="es-MX" sz="1600" dirty="0" smtClean="0">
                <a:solidFill>
                  <a:srgbClr val="080808"/>
                </a:solidFill>
                <a:latin typeface="Arial" pitchFamily="34" charset="0"/>
                <a:cs typeface="Arial" pitchFamily="34" charset="0"/>
              </a:rPr>
              <a:t>Programa de Apoyo para la Productividad de la Mujer Emprendedora</a:t>
            </a:r>
          </a:p>
          <a:p>
            <a:pPr algn="just"/>
            <a:r>
              <a:rPr lang="es-MX" sz="1600" dirty="0" smtClean="0">
                <a:solidFill>
                  <a:srgbClr val="080808"/>
                </a:solidFill>
                <a:latin typeface="Arial" pitchFamily="34" charset="0"/>
                <a:cs typeface="Arial" pitchFamily="34" charset="0"/>
              </a:rPr>
              <a:t>Programa de Apoyo a Jóvenes para la Productividad de Futuras Empresas Rurales</a:t>
            </a:r>
          </a:p>
          <a:p>
            <a:pPr algn="just"/>
            <a:r>
              <a:rPr lang="es-MX" sz="1600" dirty="0" smtClean="0">
                <a:solidFill>
                  <a:srgbClr val="080808"/>
                </a:solidFill>
                <a:latin typeface="Arial" pitchFamily="34" charset="0"/>
                <a:cs typeface="Arial" pitchFamily="34" charset="0"/>
              </a:rPr>
              <a:t>Programa de Productividad y Competitividad Agroalimentaria</a:t>
            </a:r>
          </a:p>
          <a:p>
            <a:pPr algn="just"/>
            <a:r>
              <a:rPr lang="es-MX" sz="1600" dirty="0" smtClean="0">
                <a:solidFill>
                  <a:srgbClr val="080808"/>
                </a:solidFill>
                <a:latin typeface="Arial" pitchFamily="34" charset="0"/>
                <a:cs typeface="Arial" pitchFamily="34" charset="0"/>
              </a:rPr>
              <a:t>Programa Opciones Productivas</a:t>
            </a:r>
          </a:p>
          <a:p>
            <a:pPr algn="just"/>
            <a:r>
              <a:rPr lang="es-MX" sz="1600" dirty="0" smtClean="0">
                <a:solidFill>
                  <a:srgbClr val="080808"/>
                </a:solidFill>
                <a:latin typeface="Arial" pitchFamily="34" charset="0"/>
                <a:cs typeface="Arial" pitchFamily="34" charset="0"/>
              </a:rPr>
              <a:t>Programa del Fondo Nacional para el Fomento de las Artesanías</a:t>
            </a:r>
          </a:p>
          <a:p>
            <a:pPr algn="just"/>
            <a:r>
              <a:rPr lang="es-MX" sz="1600" dirty="0" smtClean="0">
                <a:solidFill>
                  <a:srgbClr val="080808"/>
                </a:solidFill>
                <a:latin typeface="Arial" pitchFamily="34" charset="0"/>
                <a:cs typeface="Arial" pitchFamily="34" charset="0"/>
              </a:rPr>
              <a:t>Fondo para el Apoyo a Proyectos Productivos en Núcleos Agrarios</a:t>
            </a:r>
          </a:p>
          <a:p>
            <a:pPr algn="just"/>
            <a:r>
              <a:rPr lang="es-MX" sz="1600" dirty="0" smtClean="0">
                <a:solidFill>
                  <a:srgbClr val="080808"/>
                </a:solidFill>
                <a:latin typeface="Arial" pitchFamily="34" charset="0"/>
                <a:cs typeface="Arial" pitchFamily="34" charset="0"/>
              </a:rPr>
              <a:t>Programa de Fomento  a la Agricultura/ Proagro Productivo</a:t>
            </a:r>
          </a:p>
          <a:p>
            <a:pPr algn="just"/>
            <a:r>
              <a:rPr lang="es-MX" sz="1600" dirty="0" smtClean="0">
                <a:solidFill>
                  <a:srgbClr val="080808"/>
                </a:solidFill>
                <a:latin typeface="Arial" pitchFamily="34" charset="0"/>
                <a:cs typeface="Arial" pitchFamily="34" charset="0"/>
              </a:rPr>
              <a:t>Componente Acceso al Financiamiento Productivo y Competitivo</a:t>
            </a:r>
          </a:p>
          <a:p>
            <a:pPr algn="just"/>
            <a:r>
              <a:rPr lang="es-MX" sz="1600" dirty="0" smtClean="0">
                <a:solidFill>
                  <a:srgbClr val="080808"/>
                </a:solidFill>
                <a:latin typeface="Arial" pitchFamily="34" charset="0"/>
                <a:cs typeface="Arial" pitchFamily="34" charset="0"/>
              </a:rPr>
              <a:t>Programa Integral de Desarrollo Rural</a:t>
            </a:r>
          </a:p>
          <a:p>
            <a:pPr algn="just"/>
            <a:r>
              <a:rPr lang="es-MX" sz="1600" dirty="0" smtClean="0">
                <a:solidFill>
                  <a:srgbClr val="080808"/>
                </a:solidFill>
                <a:latin typeface="Arial" pitchFamily="34" charset="0"/>
                <a:cs typeface="Arial" pitchFamily="34" charset="0"/>
              </a:rPr>
              <a:t>Programa para el Mejoramiento de la Producción y Productividad Indígena</a:t>
            </a:r>
          </a:p>
          <a:p>
            <a:pPr algn="just"/>
            <a:r>
              <a:rPr lang="es-MX" sz="1600" dirty="0" smtClean="0">
                <a:solidFill>
                  <a:srgbClr val="080808"/>
                </a:solidFill>
                <a:latin typeface="Arial" pitchFamily="34" charset="0"/>
                <a:cs typeface="Arial" pitchFamily="34" charset="0"/>
              </a:rPr>
              <a:t>Programa de Fomento  a la Economía Social </a:t>
            </a:r>
          </a:p>
          <a:p>
            <a:pPr algn="just"/>
            <a:r>
              <a:rPr lang="es-MX" sz="1600" dirty="0" smtClean="0">
                <a:solidFill>
                  <a:srgbClr val="080808"/>
                </a:solidFill>
                <a:latin typeface="Arial" pitchFamily="34" charset="0"/>
                <a:cs typeface="Arial" pitchFamily="34" charset="0"/>
              </a:rPr>
              <a:t>Bécate</a:t>
            </a:r>
          </a:p>
          <a:p>
            <a:pPr algn="just"/>
            <a:r>
              <a:rPr lang="es-MX" sz="1600" dirty="0" smtClean="0">
                <a:solidFill>
                  <a:srgbClr val="080808"/>
                </a:solidFill>
                <a:latin typeface="Arial" pitchFamily="34" charset="0"/>
                <a:cs typeface="Arial" pitchFamily="34" charset="0"/>
              </a:rPr>
              <a:t>Fomento al Autoempleo</a:t>
            </a:r>
          </a:p>
          <a:p>
            <a:pPr algn="just"/>
            <a:r>
              <a:rPr lang="es-MX" sz="1600" dirty="0" smtClean="0">
                <a:solidFill>
                  <a:srgbClr val="080808"/>
                </a:solidFill>
                <a:latin typeface="Arial" pitchFamily="34" charset="0"/>
                <a:cs typeface="Arial" pitchFamily="34" charset="0"/>
              </a:rPr>
              <a:t>Fondo Nacional Emprendedor</a:t>
            </a:r>
          </a:p>
          <a:p>
            <a:pPr algn="just"/>
            <a:r>
              <a:rPr lang="es-MX" sz="1600" dirty="0" smtClean="0">
                <a:solidFill>
                  <a:srgbClr val="080808"/>
                </a:solidFill>
                <a:latin typeface="Arial" pitchFamily="34" charset="0"/>
                <a:cs typeface="Arial" pitchFamily="34" charset="0"/>
              </a:rPr>
              <a:t>Programa para la Construcción y Operación de Unidades y Promoción de Créditos de Garantías Líquidas y Reducción de Costos de Acceso al Crédito</a:t>
            </a:r>
            <a:endParaRPr lang="es-MX"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Inclusión Financiera</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5122" name="Picture 2" descr="https://www.prospera.gob.mx/swb/work/models/PROSPERA2015/Resource/67/2/images/Financiera.JPG"/>
          <p:cNvPicPr>
            <a:picLocks noChangeAspect="1" noChangeArrowheads="1"/>
          </p:cNvPicPr>
          <p:nvPr/>
        </p:nvPicPr>
        <p:blipFill>
          <a:blip r:embed="rId2" cstate="print"/>
          <a:srcRect/>
          <a:stretch>
            <a:fillRect/>
          </a:stretch>
        </p:blipFill>
        <p:spPr bwMode="auto">
          <a:xfrm>
            <a:off x="3571868" y="642918"/>
            <a:ext cx="1905013" cy="1214446"/>
          </a:xfrm>
          <a:prstGeom prst="rect">
            <a:avLst/>
          </a:prstGeom>
          <a:noFill/>
        </p:spPr>
      </p:pic>
      <p:sp>
        <p:nvSpPr>
          <p:cNvPr id="4" name="3 CuadroTexto"/>
          <p:cNvSpPr txBox="1"/>
          <p:nvPr/>
        </p:nvSpPr>
        <p:spPr>
          <a:xfrm>
            <a:off x="214282" y="2071678"/>
            <a:ext cx="8786874" cy="4247317"/>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En conjunto con la Banca Social Mexicana, ha diseñado un esquema de acciones financieras específicas para las y los beneficiarios del Programa, con el objetivo de ofrecer herramientas adicionales que les permitan reducir la brecha de inclusión financiera en y contribuir a mejorar su calidad de vida.</a:t>
            </a:r>
          </a:p>
          <a:p>
            <a:pPr algn="just">
              <a:lnSpc>
                <a:spcPct val="150000"/>
              </a:lnSpc>
            </a:pPr>
            <a:r>
              <a:rPr lang="es-MX" dirty="0" smtClean="0">
                <a:solidFill>
                  <a:srgbClr val="080808"/>
                </a:solidFill>
                <a:latin typeface="Arial" pitchFamily="34" charset="0"/>
                <a:cs typeface="Arial" pitchFamily="34" charset="0"/>
              </a:rPr>
              <a:t> </a:t>
            </a:r>
          </a:p>
          <a:p>
            <a:pPr algn="just">
              <a:lnSpc>
                <a:spcPct val="150000"/>
              </a:lnSpc>
            </a:pPr>
            <a:r>
              <a:rPr lang="es-MX" dirty="0" smtClean="0">
                <a:solidFill>
                  <a:srgbClr val="080808"/>
                </a:solidFill>
                <a:latin typeface="Arial" pitchFamily="34" charset="0"/>
                <a:cs typeface="Arial" pitchFamily="34" charset="0"/>
              </a:rPr>
              <a:t>El Programa Integral de Inclusión Financiera incluye:</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Educación Financiera</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Ahorro</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Seguros</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Créditos</a:t>
            </a: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Título"/>
          <p:cNvSpPr txBox="1">
            <a:spLocks/>
          </p:cNvSpPr>
          <p:nvPr/>
        </p:nvSpPr>
        <p:spPr>
          <a:xfrm>
            <a:off x="928662" y="0"/>
            <a:ext cx="7643866" cy="1323439"/>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Planes de Desarrollo en México</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17411" name="Picture 3"/>
          <p:cNvPicPr>
            <a:picLocks noChangeAspect="1" noChangeArrowheads="1"/>
          </p:cNvPicPr>
          <p:nvPr/>
        </p:nvPicPr>
        <p:blipFill>
          <a:blip r:embed="rId2"/>
          <a:srcRect/>
          <a:stretch>
            <a:fillRect/>
          </a:stretch>
        </p:blipFill>
        <p:spPr bwMode="auto">
          <a:xfrm>
            <a:off x="285720" y="1857364"/>
            <a:ext cx="8593889" cy="4071966"/>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Inclusión Social</a:t>
            </a:r>
          </a:p>
        </p:txBody>
      </p:sp>
      <p:pic>
        <p:nvPicPr>
          <p:cNvPr id="4098" name="Picture 2" descr="https://www.prospera.gob.mx/swb/work/models/PROSPERA2015/Resource/68/2/images/Social.JPG"/>
          <p:cNvPicPr>
            <a:picLocks noChangeAspect="1" noChangeArrowheads="1"/>
          </p:cNvPicPr>
          <p:nvPr/>
        </p:nvPicPr>
        <p:blipFill>
          <a:blip r:embed="rId2" cstate="print"/>
          <a:srcRect/>
          <a:stretch>
            <a:fillRect/>
          </a:stretch>
        </p:blipFill>
        <p:spPr bwMode="auto">
          <a:xfrm>
            <a:off x="3428992" y="642919"/>
            <a:ext cx="2214578" cy="1411794"/>
          </a:xfrm>
          <a:prstGeom prst="rect">
            <a:avLst/>
          </a:prstGeom>
          <a:noFill/>
        </p:spPr>
      </p:pic>
      <p:sp>
        <p:nvSpPr>
          <p:cNvPr id="4" name="3 CuadroTexto"/>
          <p:cNvSpPr txBox="1"/>
          <p:nvPr/>
        </p:nvSpPr>
        <p:spPr>
          <a:xfrm>
            <a:off x="214282" y="2214555"/>
            <a:ext cx="8715436" cy="5078313"/>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PROSPERA complementa acciones con otros programas del Gobierno de la República para asegurarle a las familias beneficiarias un piso básico de protección y acceso efectivo a sus derechos sociales que permitan mejorar sus condiciones de vida y desarrollarse en igualdad de oportunidades.</a:t>
            </a:r>
          </a:p>
          <a:p>
            <a:pPr algn="just">
              <a:lnSpc>
                <a:spcPct val="150000"/>
              </a:lnSpc>
            </a:pPr>
            <a:r>
              <a:rPr lang="es-MX" dirty="0" smtClean="0">
                <a:solidFill>
                  <a:srgbClr val="080808"/>
                </a:solidFill>
                <a:latin typeface="Arial" pitchFamily="34" charset="0"/>
                <a:cs typeface="Arial" pitchFamily="34" charset="0"/>
              </a:rPr>
              <a:t> </a:t>
            </a:r>
          </a:p>
          <a:p>
            <a:pPr algn="just">
              <a:lnSpc>
                <a:spcPct val="150000"/>
              </a:lnSpc>
            </a:pPr>
            <a:r>
              <a:rPr lang="es-MX" dirty="0" smtClean="0">
                <a:solidFill>
                  <a:srgbClr val="080808"/>
                </a:solidFill>
                <a:latin typeface="Arial" pitchFamily="34" charset="0"/>
                <a:cs typeface="Arial" pitchFamily="34" charset="0"/>
              </a:rPr>
              <a:t>Los programas sociales vinculados a PROSPERA ofrecen acceso a servicios:</a:t>
            </a:r>
          </a:p>
          <a:p>
            <a:pPr algn="just">
              <a:buFont typeface="Arial" pitchFamily="34" charset="0"/>
              <a:buChar char="•"/>
            </a:pPr>
            <a:r>
              <a:rPr lang="es-MX" dirty="0" smtClean="0">
                <a:solidFill>
                  <a:srgbClr val="080808"/>
                </a:solidFill>
                <a:latin typeface="Arial" pitchFamily="34" charset="0"/>
                <a:cs typeface="Arial" pitchFamily="34" charset="0"/>
              </a:rPr>
              <a:t>Programa para el Desarrollo de Zonas Prioritarias</a:t>
            </a:r>
          </a:p>
          <a:p>
            <a:pPr algn="just">
              <a:buFont typeface="Arial" pitchFamily="34" charset="0"/>
              <a:buChar char="•"/>
            </a:pPr>
            <a:r>
              <a:rPr lang="es-MX" dirty="0" smtClean="0">
                <a:solidFill>
                  <a:srgbClr val="080808"/>
                </a:solidFill>
                <a:latin typeface="Arial" pitchFamily="34" charset="0"/>
                <a:cs typeface="Arial" pitchFamily="34" charset="0"/>
              </a:rPr>
              <a:t>Programa de Fomento a la Urbanización Rural</a:t>
            </a:r>
          </a:p>
          <a:p>
            <a:pPr algn="just">
              <a:buFont typeface="Arial" pitchFamily="34" charset="0"/>
              <a:buChar char="•"/>
            </a:pPr>
            <a:r>
              <a:rPr lang="es-MX" dirty="0" smtClean="0">
                <a:solidFill>
                  <a:srgbClr val="080808"/>
                </a:solidFill>
                <a:latin typeface="Arial" pitchFamily="34" charset="0"/>
                <a:cs typeface="Arial" pitchFamily="34" charset="0"/>
              </a:rPr>
              <a:t>Programa Vivienda Digna</a:t>
            </a:r>
          </a:p>
          <a:p>
            <a:pPr algn="just">
              <a:buFont typeface="Arial" pitchFamily="34" charset="0"/>
              <a:buChar char="•"/>
            </a:pPr>
            <a:r>
              <a:rPr lang="es-MX" dirty="0" smtClean="0">
                <a:solidFill>
                  <a:srgbClr val="080808"/>
                </a:solidFill>
                <a:latin typeface="Arial" pitchFamily="34" charset="0"/>
                <a:cs typeface="Arial" pitchFamily="34" charset="0"/>
              </a:rPr>
              <a:t>Estancias Infantiles</a:t>
            </a:r>
          </a:p>
          <a:p>
            <a:pPr algn="just">
              <a:buFont typeface="Arial" pitchFamily="34" charset="0"/>
              <a:buChar char="•"/>
            </a:pPr>
            <a:r>
              <a:rPr lang="es-MX" dirty="0" smtClean="0">
                <a:solidFill>
                  <a:srgbClr val="080808"/>
                </a:solidFill>
                <a:latin typeface="Arial" pitchFamily="34" charset="0"/>
                <a:cs typeface="Arial" pitchFamily="34" charset="0"/>
              </a:rPr>
              <a:t>Seguro de Vida para Jefas de Familia</a:t>
            </a:r>
          </a:p>
          <a:p>
            <a:pPr algn="just">
              <a:buFont typeface="Arial" pitchFamily="34" charset="0"/>
              <a:buChar char="•"/>
            </a:pPr>
            <a:r>
              <a:rPr lang="es-MX" dirty="0" smtClean="0">
                <a:solidFill>
                  <a:srgbClr val="080808"/>
                </a:solidFill>
                <a:latin typeface="Arial" pitchFamily="34" charset="0"/>
                <a:cs typeface="Arial" pitchFamily="34" charset="0"/>
              </a:rPr>
              <a:t>Programa de Pensión para Adultos Mayores</a:t>
            </a:r>
          </a:p>
          <a:p>
            <a:pPr algn="just"/>
            <a:r>
              <a:rPr lang="es-MX" dirty="0" smtClean="0">
                <a:solidFill>
                  <a:srgbClr val="080808"/>
                </a:solidFill>
                <a:latin typeface="Arial" pitchFamily="34" charset="0"/>
                <a:cs typeface="Arial" pitchFamily="34" charset="0"/>
              </a:rPr>
              <a:t> </a:t>
            </a:r>
            <a:r>
              <a:rPr lang="es-MX" dirty="0" smtClean="0">
                <a:solidFill>
                  <a:srgbClr val="080808"/>
                </a:solidFill>
                <a:latin typeface="Arial" pitchFamily="34" charset="0"/>
                <a:cs typeface="Arial" pitchFamily="34" charset="0"/>
                <a:hlinkClick r:id="rId3"/>
              </a:rPr>
              <a:t/>
            </a:r>
            <a:br>
              <a:rPr lang="es-MX" dirty="0" smtClean="0">
                <a:solidFill>
                  <a:srgbClr val="080808"/>
                </a:solidFill>
                <a:latin typeface="Arial" pitchFamily="34" charset="0"/>
                <a:cs typeface="Arial" pitchFamily="34" charset="0"/>
                <a:hlinkClick r:id="rId3"/>
              </a:rPr>
            </a:br>
            <a:r>
              <a:rPr lang="es-MX" dirty="0" smtClean="0">
                <a:solidFill>
                  <a:srgbClr val="080808"/>
                </a:solidFill>
                <a:latin typeface="Arial" pitchFamily="34" charset="0"/>
                <a:cs typeface="Arial" pitchFamily="34" charset="0"/>
              </a:rPr>
              <a:t> </a:t>
            </a:r>
            <a:br>
              <a:rPr lang="es-MX" dirty="0" smtClean="0">
                <a:solidFill>
                  <a:srgbClr val="080808"/>
                </a:solidFill>
                <a:latin typeface="Arial" pitchFamily="34" charset="0"/>
                <a:cs typeface="Arial" pitchFamily="34" charset="0"/>
              </a:rPr>
            </a:br>
            <a:endParaRPr lang="es-MX"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Participación</a:t>
            </a:r>
            <a:r>
              <a:rPr kumimoji="0" lang="es-ES" sz="4000" b="1" i="0" u="none" strike="noStrike" kern="1200" cap="none" spc="0" normalizeH="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 Social</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3074" name="Picture 2" descr="https://www.prospera.gob.mx/swb/work/models/PROSPERA2015/Resource/69/1/images/Participacion_Social.JPG"/>
          <p:cNvPicPr>
            <a:picLocks noChangeAspect="1" noChangeArrowheads="1"/>
          </p:cNvPicPr>
          <p:nvPr/>
        </p:nvPicPr>
        <p:blipFill>
          <a:blip r:embed="rId2" cstate="print"/>
          <a:srcRect/>
          <a:stretch>
            <a:fillRect/>
          </a:stretch>
        </p:blipFill>
        <p:spPr bwMode="auto">
          <a:xfrm>
            <a:off x="3357554" y="714356"/>
            <a:ext cx="2143140" cy="1366252"/>
          </a:xfrm>
          <a:prstGeom prst="rect">
            <a:avLst/>
          </a:prstGeom>
          <a:noFill/>
        </p:spPr>
      </p:pic>
      <p:sp>
        <p:nvSpPr>
          <p:cNvPr id="4" name="3 CuadroTexto"/>
          <p:cNvSpPr txBox="1"/>
          <p:nvPr/>
        </p:nvSpPr>
        <p:spPr>
          <a:xfrm>
            <a:off x="214282" y="2285992"/>
            <a:ext cx="8786874" cy="4196020"/>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PROSPERA articula diversas acciones en torno a los Comités de Promoción Comunitaria con el objetivo de fortalecer la cohesión social y promover una ciudadanía participativa y comprometida con su entorno.</a:t>
            </a:r>
          </a:p>
          <a:p>
            <a:pPr algn="just">
              <a:lnSpc>
                <a:spcPct val="150000"/>
              </a:lnSpc>
            </a:pPr>
            <a:r>
              <a:rPr lang="es-MX" dirty="0" smtClean="0">
                <a:solidFill>
                  <a:srgbClr val="080808"/>
                </a:solidFill>
                <a:latin typeface="Arial" pitchFamily="34" charset="0"/>
                <a:cs typeface="Arial" pitchFamily="34" charset="0"/>
              </a:rPr>
              <a:t> </a:t>
            </a:r>
          </a:p>
          <a:p>
            <a:pPr algn="just">
              <a:lnSpc>
                <a:spcPct val="150000"/>
              </a:lnSpc>
            </a:pPr>
            <a:r>
              <a:rPr lang="es-MX" dirty="0" smtClean="0">
                <a:solidFill>
                  <a:srgbClr val="080808"/>
                </a:solidFill>
                <a:latin typeface="Arial" pitchFamily="34" charset="0"/>
                <a:cs typeface="Arial" pitchFamily="34" charset="0"/>
              </a:rPr>
              <a:t>Además de la orientación mediante los Comités de Promoción Comunitaria, PROSPERA cuenta con diversos mecanismos de Atención Ciudadana, cuyo objetivo es asegurar la atención eficiente y de calidad a las solicitudes e inconformidades recibidas a través de los distintos medios, para garantizar el respeto al derecho de petición de la ciudadanía y contribuir al mejoramiento de atención a las familias beneficiarias.</a:t>
            </a:r>
            <a:endParaRPr lang="es-MX"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Derecho de Audiencia</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2050" name="Picture 2" descr="https://www.prospera.gob.mx/swb/work/models/PROSPERA2015/Resource/70/1/images/Derecho_de_audiencia.JPG"/>
          <p:cNvPicPr>
            <a:picLocks noChangeAspect="1" noChangeArrowheads="1"/>
          </p:cNvPicPr>
          <p:nvPr/>
        </p:nvPicPr>
        <p:blipFill>
          <a:blip r:embed="rId2" cstate="print"/>
          <a:srcRect/>
          <a:stretch>
            <a:fillRect/>
          </a:stretch>
        </p:blipFill>
        <p:spPr bwMode="auto">
          <a:xfrm>
            <a:off x="3357554" y="642918"/>
            <a:ext cx="2071702" cy="1320710"/>
          </a:xfrm>
          <a:prstGeom prst="rect">
            <a:avLst/>
          </a:prstGeom>
          <a:noFill/>
        </p:spPr>
      </p:pic>
      <p:sp>
        <p:nvSpPr>
          <p:cNvPr id="4" name="3 CuadroTexto"/>
          <p:cNvSpPr txBox="1"/>
          <p:nvPr/>
        </p:nvSpPr>
        <p:spPr>
          <a:xfrm>
            <a:off x="142844" y="2357430"/>
            <a:ext cx="8786874" cy="3831818"/>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Para asegurar que ninguna familia sea dada de baja injustificadamente de los apoyos que otorga el Programa, PROSPERA es el primer programa social que implementa el procedimiento de Garantía de Audiencia para todas aquellas beneficiarias que se encuentran en el supuesto de baja, a efecto de hacer valer sus derechos ante una suspensión de apoyos por tiempo indefinido o de manera definitiva.</a:t>
            </a:r>
          </a:p>
          <a:p>
            <a:pPr algn="just">
              <a:lnSpc>
                <a:spcPct val="150000"/>
              </a:lnSpc>
            </a:pPr>
            <a:endParaRPr lang="es-MX" dirty="0" smtClean="0">
              <a:solidFill>
                <a:srgbClr val="080808"/>
              </a:solidFill>
              <a:latin typeface="Arial" pitchFamily="34" charset="0"/>
              <a:cs typeface="Arial" pitchFamily="34" charset="0"/>
            </a:endParaRPr>
          </a:p>
          <a:p>
            <a:pPr algn="just">
              <a:lnSpc>
                <a:spcPct val="150000"/>
              </a:lnSpc>
            </a:pPr>
            <a:r>
              <a:rPr lang="es-MX" dirty="0" smtClean="0">
                <a:solidFill>
                  <a:srgbClr val="080808"/>
                </a:solidFill>
                <a:latin typeface="Arial" pitchFamily="34" charset="0"/>
                <a:cs typeface="Arial" pitchFamily="34" charset="0"/>
              </a:rPr>
              <a:t>Con ello, se evitan prácticas discrecionales y se contribuye a la transparencia en los procesos de incorporación y permanencia del Programa.</a:t>
            </a:r>
            <a:endParaRPr lang="es-MX"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142852"/>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Tipos y Montos de Apoyo</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1026" name="Picture 2"/>
          <p:cNvPicPr>
            <a:picLocks noChangeAspect="1" noChangeArrowheads="1"/>
          </p:cNvPicPr>
          <p:nvPr/>
        </p:nvPicPr>
        <p:blipFill>
          <a:blip r:embed="rId2">
            <a:lum bright="-10000" contrast="20000"/>
          </a:blip>
          <a:srcRect/>
          <a:stretch>
            <a:fillRect/>
          </a:stretch>
        </p:blipFill>
        <p:spPr bwMode="auto">
          <a:xfrm>
            <a:off x="571472" y="1000108"/>
            <a:ext cx="2071702" cy="5638107"/>
          </a:xfrm>
          <a:prstGeom prst="rect">
            <a:avLst/>
          </a:prstGeom>
          <a:ln>
            <a:noFill/>
          </a:ln>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3">
            <a:lum bright="-20000" contrast="20000"/>
          </a:blip>
          <a:srcRect/>
          <a:stretch>
            <a:fillRect/>
          </a:stretch>
        </p:blipFill>
        <p:spPr bwMode="auto">
          <a:xfrm>
            <a:off x="3428992" y="1000108"/>
            <a:ext cx="2071702" cy="5606560"/>
          </a:xfrm>
          <a:prstGeom prst="rect">
            <a:avLst/>
          </a:prstGeom>
          <a:ln>
            <a:noFill/>
          </a:ln>
          <a:effectLst>
            <a:outerShdw blurRad="190500" algn="tl" rotWithShape="0">
              <a:srgbClr val="000000">
                <a:alpha val="70000"/>
              </a:srgbClr>
            </a:outerShdw>
          </a:effectLst>
        </p:spPr>
      </p:pic>
      <p:pic>
        <p:nvPicPr>
          <p:cNvPr id="1028" name="Picture 4"/>
          <p:cNvPicPr>
            <a:picLocks noChangeAspect="1" noChangeArrowheads="1"/>
          </p:cNvPicPr>
          <p:nvPr/>
        </p:nvPicPr>
        <p:blipFill>
          <a:blip r:embed="rId4">
            <a:lum bright="-10000" contrast="-10000"/>
          </a:blip>
          <a:srcRect/>
          <a:stretch>
            <a:fillRect/>
          </a:stretch>
        </p:blipFill>
        <p:spPr bwMode="auto">
          <a:xfrm>
            <a:off x="6286512" y="1000108"/>
            <a:ext cx="2186787" cy="5643602"/>
          </a:xfrm>
          <a:prstGeom prst="rect">
            <a:avLst/>
          </a:prstGeom>
          <a:ln>
            <a:noFill/>
          </a:ln>
          <a:effectLst>
            <a:outerShdw blurRad="190500" algn="tl" rotWithShape="0">
              <a:srgbClr val="000000">
                <a:alpha val="70000"/>
              </a:srgbClr>
            </a:outerShdw>
          </a:effectLst>
        </p:spPr>
      </p:pic>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142852"/>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Metas</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CuadroTexto"/>
          <p:cNvSpPr txBox="1"/>
          <p:nvPr/>
        </p:nvSpPr>
        <p:spPr>
          <a:xfrm>
            <a:off x="214282" y="1000108"/>
            <a:ext cx="8715436" cy="5027017"/>
          </a:xfrm>
          <a:prstGeom prst="rect">
            <a:avLst/>
          </a:prstGeom>
          <a:noFill/>
        </p:spPr>
        <p:txBody>
          <a:bodyPr wrap="square" rtlCol="0">
            <a:spAutoFit/>
          </a:bodyPr>
          <a:lstStyle/>
          <a:p>
            <a:pPr algn="just">
              <a:lnSpc>
                <a:spcPct val="150000"/>
              </a:lnSpc>
            </a:pPr>
            <a:r>
              <a:rPr lang="es-MX" dirty="0" smtClean="0">
                <a:solidFill>
                  <a:srgbClr val="080808"/>
                </a:solidFill>
                <a:latin typeface="Arial" pitchFamily="34" charset="0"/>
                <a:cs typeface="Arial" pitchFamily="34" charset="0"/>
              </a:rPr>
              <a:t>Ayudar a que los integrantes de hogares que cuenten entre sus integrantes con personas en situación de pobreza con algunas de las carencias de alimentación, salud o educación y con potencial para inversión en capital humano u hogares con ingreso inferior a la línea de bienestar mínimo amplíen  sus capacidades alimentación, salud o educación  así como facilitar su acceso a otras dimensiones del bienestar, a través de su influencia en cuatro componentes:</a:t>
            </a:r>
          </a:p>
          <a:p>
            <a:pPr algn="just">
              <a:lnSpc>
                <a:spcPct val="150000"/>
              </a:lnSpc>
            </a:pPr>
            <a:endParaRPr lang="es-MX" dirty="0" smtClean="0">
              <a:solidFill>
                <a:srgbClr val="080808"/>
              </a:solidFill>
              <a:latin typeface="Arial" pitchFamily="34" charset="0"/>
              <a:cs typeface="Arial" pitchFamily="34" charset="0"/>
            </a:endParaRP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Incentivar la asistencia escolar</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Mejorar niveles de salud</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Propiciar la seguridad alimentaria</a:t>
            </a:r>
          </a:p>
          <a:p>
            <a:pPr algn="just">
              <a:lnSpc>
                <a:spcPct val="150000"/>
              </a:lnSpc>
              <a:buFont typeface="Arial" pitchFamily="34" charset="0"/>
              <a:buChar char="•"/>
            </a:pPr>
            <a:r>
              <a:rPr lang="es-MX" dirty="0" smtClean="0">
                <a:solidFill>
                  <a:srgbClr val="080808"/>
                </a:solidFill>
                <a:latin typeface="Arial" pitchFamily="34" charset="0"/>
                <a:cs typeface="Arial" pitchFamily="34" charset="0"/>
              </a:rPr>
              <a:t>Propiciar la inclusión social, productiva, laboral y financiera de la población mexicana.</a:t>
            </a:r>
            <a:endParaRPr lang="es-MX"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42844" y="285728"/>
            <a:ext cx="8786874" cy="6740307"/>
          </a:xfrm>
          <a:prstGeom prst="rect">
            <a:avLst/>
          </a:prstGeom>
          <a:noFill/>
        </p:spPr>
        <p:txBody>
          <a:bodyPr wrap="square" rtlCol="0">
            <a:spAutoFit/>
          </a:bodyPr>
          <a:lstStyle/>
          <a:p>
            <a:pPr algn="just"/>
            <a:r>
              <a:rPr lang="es-MX" dirty="0" smtClean="0">
                <a:solidFill>
                  <a:srgbClr val="080808"/>
                </a:solidFill>
                <a:latin typeface="Arial" pitchFamily="34" charset="0"/>
                <a:cs typeface="Arial" pitchFamily="34" charset="0"/>
              </a:rPr>
              <a:t>Ampliar las capacidades asociadas a la alimentación, salud y educación, de las familias beneficiarias del Programa a través de:</a:t>
            </a:r>
          </a:p>
          <a:p>
            <a:pPr algn="just"/>
            <a:endParaRPr lang="es-MX" dirty="0" smtClean="0">
              <a:solidFill>
                <a:srgbClr val="080808"/>
              </a:solidFill>
              <a:latin typeface="Arial" pitchFamily="34" charset="0"/>
              <a:cs typeface="Arial" pitchFamily="34" charset="0"/>
            </a:endParaRPr>
          </a:p>
          <a:p>
            <a:pPr marL="342900" indent="-342900" algn="just">
              <a:buAutoNum type="arabicPeriod"/>
            </a:pPr>
            <a:r>
              <a:rPr lang="es-MX" dirty="0" smtClean="0">
                <a:solidFill>
                  <a:srgbClr val="080808"/>
                </a:solidFill>
                <a:latin typeface="Arial" pitchFamily="34" charset="0"/>
                <a:cs typeface="Arial" pitchFamily="34" charset="0"/>
              </a:rPr>
              <a:t>Proporcionar apoyos a las familias beneficiarias para mejorar la alimentación de todos sus integrantes.</a:t>
            </a:r>
          </a:p>
          <a:p>
            <a:pPr marL="342900" indent="-342900" algn="just">
              <a:buAutoNum type="arabicPeriod"/>
            </a:pPr>
            <a:endParaRPr lang="es-MX" dirty="0" smtClean="0">
              <a:solidFill>
                <a:srgbClr val="080808"/>
              </a:solidFill>
              <a:latin typeface="Arial" pitchFamily="34" charset="0"/>
              <a:cs typeface="Arial" pitchFamily="34" charset="0"/>
            </a:endParaRPr>
          </a:p>
          <a:p>
            <a:pPr marL="342900" indent="-342900" algn="just">
              <a:buAutoNum type="arabicPeriod"/>
            </a:pPr>
            <a:r>
              <a:rPr lang="es-MX" dirty="0" smtClean="0">
                <a:solidFill>
                  <a:srgbClr val="080808"/>
                </a:solidFill>
                <a:latin typeface="Arial" pitchFamily="34" charset="0"/>
                <a:cs typeface="Arial" pitchFamily="34" charset="0"/>
              </a:rPr>
              <a:t>Asegurar el acceso al Paquete Básico Garantizado de Salud y la ampliación progresiva a las 27 intervenciones de Salud Pública del Catalogo Universal de Servicios de Salud (CAUSES) a las familias beneficiarias, con el propósito de impulsar el uso de los servicios de salud preventivos y el auto cuidado de la salud y nutrición de todos sus integrantes, con énfasis en la población más vulnerable como son los niños y niñas, mujeres embarazadas y en periodo de lactancia.</a:t>
            </a:r>
          </a:p>
          <a:p>
            <a:pPr marL="342900" indent="-342900" algn="just">
              <a:buAutoNum type="arabicPeriod"/>
            </a:pPr>
            <a:endParaRPr lang="es-MX" dirty="0" smtClean="0">
              <a:solidFill>
                <a:srgbClr val="080808"/>
              </a:solidFill>
              <a:latin typeface="Arial" pitchFamily="34" charset="0"/>
              <a:cs typeface="Arial" pitchFamily="34" charset="0"/>
            </a:endParaRPr>
          </a:p>
          <a:p>
            <a:pPr marL="342900" indent="-342900" algn="just">
              <a:buAutoNum type="arabicPeriod"/>
            </a:pPr>
            <a:r>
              <a:rPr lang="es-MX" dirty="0" smtClean="0">
                <a:solidFill>
                  <a:srgbClr val="080808"/>
                </a:solidFill>
                <a:latin typeface="Arial" pitchFamily="34" charset="0"/>
                <a:cs typeface="Arial" pitchFamily="34" charset="0"/>
              </a:rPr>
              <a:t>Otorgar apoyos educativos crecientes en primaria, secundaria y educación media superior a los niños, niñas y jóvenes de las familias beneficiarias, con el fin de fomentar su inscripción y asistencia regular a la escuela, y su terminación</a:t>
            </a:r>
          </a:p>
          <a:p>
            <a:pPr marL="342900" indent="-342900" algn="just">
              <a:buAutoNum type="arabicPeriod"/>
            </a:pPr>
            <a:endParaRPr lang="es-MX" dirty="0" smtClean="0">
              <a:solidFill>
                <a:srgbClr val="080808"/>
              </a:solidFill>
              <a:latin typeface="Arial" pitchFamily="34" charset="0"/>
              <a:cs typeface="Arial" pitchFamily="34" charset="0"/>
            </a:endParaRPr>
          </a:p>
          <a:p>
            <a:pPr marL="342900" indent="-342900" algn="just">
              <a:buFontTx/>
              <a:buAutoNum type="arabicPeriod"/>
            </a:pPr>
            <a:r>
              <a:rPr lang="es-MX" dirty="0" smtClean="0">
                <a:solidFill>
                  <a:srgbClr val="080808"/>
                </a:solidFill>
                <a:latin typeface="Arial" pitchFamily="34" charset="0"/>
                <a:cs typeface="Arial" pitchFamily="34" charset="0"/>
              </a:rPr>
              <a:t>Fomentar el compromiso con los objetivos del Programa y la participación activa de todas las personas integrantes de las familias beneficiarias mediante el cumplimiento de las corresponsabilidades asociadas a las intervenciones del Programa.</a:t>
            </a:r>
          </a:p>
          <a:p>
            <a:pPr marL="342900" indent="-342900" algn="just">
              <a:buAutoNum type="arabicPeriod"/>
            </a:pPr>
            <a:endParaRPr lang="es-MX" dirty="0" smtClean="0">
              <a:solidFill>
                <a:srgbClr val="080808"/>
              </a:solidFill>
              <a:latin typeface="Arial" pitchFamily="34" charset="0"/>
              <a:cs typeface="Arial" pitchFamily="34" charset="0"/>
            </a:endParaRPr>
          </a:p>
          <a:p>
            <a:endParaRPr lang="es-MX" dirty="0"/>
          </a:p>
        </p:txBody>
      </p:sp>
    </p:spTree>
  </p:cSld>
  <p:clrMapOvr>
    <a:masterClrMapping/>
  </p:clrMapOvr>
  <p:transition>
    <p:wipe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14282" y="857232"/>
            <a:ext cx="8715436" cy="4247317"/>
          </a:xfrm>
          <a:prstGeom prst="rect">
            <a:avLst/>
          </a:prstGeom>
          <a:noFill/>
        </p:spPr>
        <p:txBody>
          <a:bodyPr wrap="square" rtlCol="0">
            <a:spAutoFit/>
          </a:bodyPr>
          <a:lstStyle/>
          <a:p>
            <a:pPr marL="342900" indent="-342900" algn="just"/>
            <a:endParaRPr lang="es-MX" dirty="0" smtClean="0">
              <a:solidFill>
                <a:srgbClr val="080808"/>
              </a:solidFill>
              <a:latin typeface="Arial" pitchFamily="34" charset="0"/>
              <a:cs typeface="Arial" pitchFamily="34" charset="0"/>
            </a:endParaRPr>
          </a:p>
          <a:p>
            <a:pPr marL="342900" indent="-342900" algn="just">
              <a:buFont typeface="+mj-lt"/>
              <a:buAutoNum type="arabicPeriod" startAt="4"/>
            </a:pPr>
            <a:r>
              <a:rPr lang="es-MX" dirty="0" smtClean="0">
                <a:solidFill>
                  <a:srgbClr val="080808"/>
                </a:solidFill>
                <a:latin typeface="Arial" pitchFamily="34" charset="0"/>
                <a:cs typeface="Arial" pitchFamily="34" charset="0"/>
              </a:rPr>
              <a:t>Promover que la población atendida acceda a la oferta institucional de programas sociales federales que incrementen sus capacidades productivas o mejoren el bienestar económico de las familias y sus integrantes, a través de acciones de coordinación y vinculación institucional.</a:t>
            </a:r>
          </a:p>
          <a:p>
            <a:pPr marL="342900" indent="-342900" algn="just">
              <a:buFont typeface="+mj-lt"/>
              <a:buAutoNum type="arabicPeriod" startAt="4"/>
            </a:pPr>
            <a:endParaRPr lang="es-MX" dirty="0" smtClean="0">
              <a:solidFill>
                <a:srgbClr val="080808"/>
              </a:solidFill>
              <a:latin typeface="Arial" pitchFamily="34" charset="0"/>
              <a:cs typeface="Arial" pitchFamily="34" charset="0"/>
            </a:endParaRPr>
          </a:p>
          <a:p>
            <a:pPr marL="342900" indent="-342900" algn="just">
              <a:buFont typeface="+mj-lt"/>
              <a:buAutoNum type="arabicPeriod" startAt="4"/>
            </a:pPr>
            <a:r>
              <a:rPr lang="es-MX" dirty="0" smtClean="0">
                <a:solidFill>
                  <a:srgbClr val="080808"/>
                </a:solidFill>
                <a:latin typeface="Arial" pitchFamily="34" charset="0"/>
                <a:cs typeface="Arial" pitchFamily="34" charset="0"/>
              </a:rPr>
              <a:t>Establecer la instrumentación de la Cruzada contra el Hambre como estrategia de inclusión y bienestar social, fomentando la participación de los sectores público, social y privado de organizaciones e instituciones tanto nacionales como internacionales a fin de dar cumplimiento a los objetivos de la misma, y</a:t>
            </a:r>
          </a:p>
          <a:p>
            <a:pPr marL="342900" indent="-342900" algn="just">
              <a:buFont typeface="+mj-lt"/>
              <a:buAutoNum type="arabicPeriod" startAt="4"/>
            </a:pPr>
            <a:endParaRPr lang="es-MX" dirty="0" smtClean="0">
              <a:solidFill>
                <a:srgbClr val="080808"/>
              </a:solidFill>
              <a:latin typeface="Arial" pitchFamily="34" charset="0"/>
              <a:cs typeface="Arial" pitchFamily="34" charset="0"/>
            </a:endParaRPr>
          </a:p>
          <a:p>
            <a:pPr marL="342900" indent="-342900" algn="just">
              <a:buFont typeface="+mj-lt"/>
              <a:buAutoNum type="arabicPeriod" startAt="4"/>
            </a:pPr>
            <a:r>
              <a:rPr lang="es-MX" dirty="0" smtClean="0">
                <a:solidFill>
                  <a:srgbClr val="080808"/>
                </a:solidFill>
                <a:latin typeface="Arial" pitchFamily="34" charset="0"/>
                <a:cs typeface="Arial" pitchFamily="34" charset="0"/>
              </a:rPr>
              <a:t>Potenciar los efectos del Programa mediante la entrega de otros apoyos monetarios que establezca el Gobierno Federal para la población beneficiaria del Programa. </a:t>
            </a:r>
          </a:p>
          <a:p>
            <a:endParaRPr lang="es-MX" dirty="0"/>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142852"/>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Presupuesto</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Rectángulo"/>
          <p:cNvSpPr/>
          <p:nvPr/>
        </p:nvSpPr>
        <p:spPr>
          <a:xfrm>
            <a:off x="214282" y="1166843"/>
            <a:ext cx="8715436" cy="5027017"/>
          </a:xfrm>
          <a:prstGeom prst="rect">
            <a:avLst/>
          </a:prstGeom>
        </p:spPr>
        <p:txBody>
          <a:bodyPr wrap="square">
            <a:spAutoFit/>
          </a:bodyPr>
          <a:lstStyle/>
          <a:p>
            <a:pPr algn="just">
              <a:lnSpc>
                <a:spcPct val="150000"/>
              </a:lnSpc>
            </a:pPr>
            <a:r>
              <a:rPr lang="es-MX" dirty="0" smtClean="0">
                <a:solidFill>
                  <a:srgbClr val="080808"/>
                </a:solidFill>
                <a:latin typeface="Arial" pitchFamily="34" charset="0"/>
                <a:cs typeface="Arial" pitchFamily="34" charset="0"/>
              </a:rPr>
              <a:t>El presupuesto de PROSPERA Programa de Inclusión Social se distribuye conforme a lo establecido en el Anexo 27 del Presupuesto de Egresos de la Federación.</a:t>
            </a:r>
          </a:p>
          <a:p>
            <a:pPr algn="just">
              <a:lnSpc>
                <a:spcPct val="150000"/>
              </a:lnSpc>
            </a:pPr>
            <a:endParaRPr lang="es-MX" dirty="0" smtClean="0">
              <a:solidFill>
                <a:srgbClr val="080808"/>
              </a:solidFill>
              <a:latin typeface="Arial" pitchFamily="34" charset="0"/>
              <a:cs typeface="Arial" pitchFamily="34" charset="0"/>
            </a:endParaRPr>
          </a:p>
          <a:p>
            <a:pPr algn="just">
              <a:lnSpc>
                <a:spcPct val="150000"/>
              </a:lnSpc>
            </a:pPr>
            <a:r>
              <a:rPr lang="es-MX" dirty="0" smtClean="0">
                <a:solidFill>
                  <a:srgbClr val="080808"/>
                </a:solidFill>
                <a:latin typeface="Arial" pitchFamily="34" charset="0"/>
                <a:cs typeface="Arial" pitchFamily="34" charset="0"/>
              </a:rPr>
              <a:t>Los Anexos 14, 16 al 19 y 28 al 31 de este Decreto, comprenden los recursos para la atención de grupos vulnerables; la adaptación y mitigación de los efectos del cambio climático; el desarrollo de los jóvenes; la atención de niñas, niños y adolescentes; la prevención del delito, combate a las adicciones, rescate de espacios públicos y promoción de proyectos productivos; la conservación y mantenimiento carretero; subsidios para organismos descentralizados estatales; la distribución del programa de fortalecimiento de los servicios estatales de salud, y la distribución del programa hidráulico: subsidios para entidades federativas. </a:t>
            </a:r>
            <a:endParaRPr lang="es-MX"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282" y="4786322"/>
            <a:ext cx="8544700" cy="1700221"/>
          </a:xfrm>
          <a:prstGeom prst="rect">
            <a:avLst/>
          </a:prstGeom>
          <a:noFill/>
          <a:ln w="9525">
            <a:noFill/>
            <a:miter lim="800000"/>
            <a:headEnd/>
            <a:tailEnd/>
          </a:ln>
          <a:effectLst/>
        </p:spPr>
      </p:pic>
      <p:sp>
        <p:nvSpPr>
          <p:cNvPr id="4" name="3 CuadroTexto"/>
          <p:cNvSpPr txBox="1"/>
          <p:nvPr/>
        </p:nvSpPr>
        <p:spPr>
          <a:xfrm>
            <a:off x="1285852" y="4429132"/>
            <a:ext cx="6215106" cy="369332"/>
          </a:xfrm>
          <a:prstGeom prst="rect">
            <a:avLst/>
          </a:prstGeom>
          <a:noFill/>
        </p:spPr>
        <p:txBody>
          <a:bodyPr wrap="square" rtlCol="0">
            <a:spAutoFit/>
          </a:bodyPr>
          <a:lstStyle/>
          <a:p>
            <a:pPr algn="ctr"/>
            <a:r>
              <a:rPr lang="es-MX" b="1" dirty="0" smtClean="0">
                <a:solidFill>
                  <a:srgbClr val="080808"/>
                </a:solidFill>
                <a:latin typeface="Arial" pitchFamily="34" charset="0"/>
                <a:cs typeface="Arial" pitchFamily="34" charset="0"/>
              </a:rPr>
              <a:t>Presupuesto para el Ejercicio Fiscal 2016</a:t>
            </a:r>
            <a:endParaRPr lang="es-MX" b="1" dirty="0">
              <a:solidFill>
                <a:srgbClr val="080808"/>
              </a:solidFill>
              <a:latin typeface="Arial" pitchFamily="34" charset="0"/>
              <a:cs typeface="Arial" pitchFamily="34" charset="0"/>
            </a:endParaRPr>
          </a:p>
        </p:txBody>
      </p:sp>
      <p:pic>
        <p:nvPicPr>
          <p:cNvPr id="3078" name="Picture 6"/>
          <p:cNvPicPr>
            <a:picLocks noChangeAspect="1" noChangeArrowheads="1"/>
          </p:cNvPicPr>
          <p:nvPr/>
        </p:nvPicPr>
        <p:blipFill>
          <a:blip r:embed="rId3">
            <a:lum bright="-20000" contrast="40000"/>
          </a:blip>
          <a:srcRect/>
          <a:stretch>
            <a:fillRect/>
          </a:stretch>
        </p:blipFill>
        <p:spPr bwMode="auto">
          <a:xfrm>
            <a:off x="357158" y="571480"/>
            <a:ext cx="8355112" cy="3780079"/>
          </a:xfrm>
          <a:prstGeom prst="rect">
            <a:avLst/>
          </a:prstGeom>
          <a:noFill/>
          <a:ln w="9525">
            <a:noFill/>
            <a:miter lim="800000"/>
            <a:headEnd/>
            <a:tailEnd/>
          </a:ln>
          <a:effectLst/>
        </p:spPr>
      </p:pic>
      <p:sp>
        <p:nvSpPr>
          <p:cNvPr id="7" name="6 CuadroTexto"/>
          <p:cNvSpPr txBox="1"/>
          <p:nvPr/>
        </p:nvSpPr>
        <p:spPr>
          <a:xfrm>
            <a:off x="1357290" y="214290"/>
            <a:ext cx="6215106" cy="369332"/>
          </a:xfrm>
          <a:prstGeom prst="rect">
            <a:avLst/>
          </a:prstGeom>
          <a:noFill/>
        </p:spPr>
        <p:txBody>
          <a:bodyPr wrap="square" rtlCol="0">
            <a:spAutoFit/>
          </a:bodyPr>
          <a:lstStyle/>
          <a:p>
            <a:pPr algn="ctr"/>
            <a:r>
              <a:rPr lang="es-MX" b="1" dirty="0" smtClean="0">
                <a:solidFill>
                  <a:srgbClr val="080808"/>
                </a:solidFill>
                <a:latin typeface="Arial" pitchFamily="34" charset="0"/>
                <a:cs typeface="Arial" pitchFamily="34" charset="0"/>
              </a:rPr>
              <a:t>Prospera 2015 vs Oportunidades 2014</a:t>
            </a:r>
            <a:endParaRPr lang="es-MX" b="1"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142852"/>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Ejercicio</a:t>
            </a:r>
            <a:r>
              <a:rPr kumimoji="0" lang="es-ES" sz="4000" b="1" i="0" u="none" strike="noStrike" kern="1200" cap="none" spc="0" normalizeH="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 del gasto</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90114" name="Picture 2"/>
          <p:cNvPicPr>
            <a:picLocks noChangeAspect="1" noChangeArrowheads="1"/>
          </p:cNvPicPr>
          <p:nvPr/>
        </p:nvPicPr>
        <p:blipFill>
          <a:blip r:embed="rId2"/>
          <a:srcRect/>
          <a:stretch>
            <a:fillRect/>
          </a:stretch>
        </p:blipFill>
        <p:spPr bwMode="auto">
          <a:xfrm>
            <a:off x="357158" y="1214422"/>
            <a:ext cx="5095900" cy="4888879"/>
          </a:xfrm>
          <a:prstGeom prst="rect">
            <a:avLst/>
          </a:prstGeom>
          <a:noFill/>
          <a:ln w="9525">
            <a:noFill/>
            <a:miter lim="800000"/>
            <a:headEnd/>
            <a:tailEnd/>
          </a:ln>
          <a:effectLst/>
        </p:spPr>
      </p:pic>
      <p:sp>
        <p:nvSpPr>
          <p:cNvPr id="4" name="3 CuadroTexto"/>
          <p:cNvSpPr txBox="1"/>
          <p:nvPr/>
        </p:nvSpPr>
        <p:spPr>
          <a:xfrm>
            <a:off x="5286380" y="928670"/>
            <a:ext cx="3643338" cy="6032421"/>
          </a:xfrm>
          <a:prstGeom prst="rect">
            <a:avLst/>
          </a:prstGeom>
          <a:noFill/>
        </p:spPr>
        <p:txBody>
          <a:bodyPr wrap="square" rtlCol="0">
            <a:spAutoFit/>
          </a:bodyPr>
          <a:lstStyle/>
          <a:p>
            <a:r>
              <a:rPr lang="es-MX" sz="1600" b="1" dirty="0" smtClean="0">
                <a:solidFill>
                  <a:srgbClr val="080808"/>
                </a:solidFill>
                <a:latin typeface="Arial" pitchFamily="34" charset="0"/>
                <a:cs typeface="Arial" pitchFamily="34" charset="0"/>
              </a:rPr>
              <a:t>Ciclo 2010</a:t>
            </a:r>
          </a:p>
          <a:p>
            <a:r>
              <a:rPr lang="es-MX" sz="1600" dirty="0" smtClean="0">
                <a:solidFill>
                  <a:srgbClr val="080808"/>
                </a:solidFill>
                <a:latin typeface="Arial" pitchFamily="34" charset="0"/>
                <a:cs typeface="Arial" pitchFamily="34" charset="0"/>
              </a:rPr>
              <a:t>Aprobado $34273.85 </a:t>
            </a:r>
          </a:p>
          <a:p>
            <a:r>
              <a:rPr lang="es-MX" sz="1600" dirty="0" smtClean="0">
                <a:solidFill>
                  <a:srgbClr val="080808"/>
                </a:solidFill>
                <a:latin typeface="Arial" pitchFamily="34" charset="0"/>
                <a:cs typeface="Arial" pitchFamily="34" charset="0"/>
              </a:rPr>
              <a:t>Pagado $31083.40</a:t>
            </a:r>
          </a:p>
          <a:p>
            <a:endParaRPr lang="es-MX" sz="1600" b="1" dirty="0" smtClean="0">
              <a:solidFill>
                <a:srgbClr val="080808"/>
              </a:solidFill>
              <a:latin typeface="Arial" pitchFamily="34" charset="0"/>
              <a:cs typeface="Arial" pitchFamily="34" charset="0"/>
            </a:endParaRPr>
          </a:p>
          <a:p>
            <a:r>
              <a:rPr lang="es-MX" sz="1600" b="1" dirty="0" smtClean="0">
                <a:solidFill>
                  <a:srgbClr val="080808"/>
                </a:solidFill>
                <a:latin typeface="Arial" pitchFamily="34" charset="0"/>
                <a:cs typeface="Arial" pitchFamily="34" charset="0"/>
              </a:rPr>
              <a:t>Ciclo 2011</a:t>
            </a:r>
          </a:p>
          <a:p>
            <a:r>
              <a:rPr lang="es-MX" sz="1600" dirty="0" smtClean="0">
                <a:solidFill>
                  <a:srgbClr val="080808"/>
                </a:solidFill>
                <a:latin typeface="Arial" pitchFamily="34" charset="0"/>
                <a:cs typeface="Arial" pitchFamily="34" charset="0"/>
              </a:rPr>
              <a:t>Aprobado $35355.07 </a:t>
            </a:r>
          </a:p>
          <a:p>
            <a:r>
              <a:rPr lang="es-MX" sz="1600" dirty="0" smtClean="0">
                <a:solidFill>
                  <a:srgbClr val="080808"/>
                </a:solidFill>
                <a:latin typeface="Arial" pitchFamily="34" charset="0"/>
                <a:cs typeface="Arial" pitchFamily="34" charset="0"/>
              </a:rPr>
              <a:t>Pagado $33443.55</a:t>
            </a:r>
          </a:p>
          <a:p>
            <a:endParaRPr lang="es-MX" sz="1600" dirty="0" smtClean="0">
              <a:solidFill>
                <a:srgbClr val="080808"/>
              </a:solidFill>
              <a:latin typeface="Arial" pitchFamily="34" charset="0"/>
              <a:cs typeface="Arial" pitchFamily="34" charset="0"/>
            </a:endParaRPr>
          </a:p>
          <a:p>
            <a:r>
              <a:rPr lang="es-MX" sz="1600" b="1" dirty="0" smtClean="0">
                <a:solidFill>
                  <a:srgbClr val="080808"/>
                </a:solidFill>
                <a:latin typeface="Arial" pitchFamily="34" charset="0"/>
                <a:cs typeface="Arial" pitchFamily="34" charset="0"/>
              </a:rPr>
              <a:t>Ciclo 2012</a:t>
            </a:r>
          </a:p>
          <a:p>
            <a:r>
              <a:rPr lang="es-MX" sz="1600" dirty="0" smtClean="0">
                <a:solidFill>
                  <a:srgbClr val="080808"/>
                </a:solidFill>
                <a:latin typeface="Arial" pitchFamily="34" charset="0"/>
                <a:cs typeface="Arial" pitchFamily="34" charset="0"/>
              </a:rPr>
              <a:t>Aprobado $34941.40 </a:t>
            </a:r>
          </a:p>
          <a:p>
            <a:r>
              <a:rPr lang="es-MX" sz="1600" dirty="0" smtClean="0">
                <a:solidFill>
                  <a:srgbClr val="080808"/>
                </a:solidFill>
                <a:latin typeface="Arial" pitchFamily="34" charset="0"/>
                <a:cs typeface="Arial" pitchFamily="34" charset="0"/>
              </a:rPr>
              <a:t>Pagado $33777.39</a:t>
            </a:r>
          </a:p>
          <a:p>
            <a:endParaRPr lang="es-MX" sz="1600" b="1" dirty="0" smtClean="0">
              <a:solidFill>
                <a:srgbClr val="080808"/>
              </a:solidFill>
              <a:latin typeface="Arial" pitchFamily="34" charset="0"/>
              <a:cs typeface="Arial" pitchFamily="34" charset="0"/>
            </a:endParaRPr>
          </a:p>
          <a:p>
            <a:r>
              <a:rPr lang="es-MX" sz="1600" b="1" dirty="0" smtClean="0">
                <a:solidFill>
                  <a:srgbClr val="080808"/>
                </a:solidFill>
                <a:latin typeface="Arial" pitchFamily="34" charset="0"/>
                <a:cs typeface="Arial" pitchFamily="34" charset="0"/>
              </a:rPr>
              <a:t>Ciclo 2013</a:t>
            </a:r>
          </a:p>
          <a:p>
            <a:r>
              <a:rPr lang="es-MX" sz="1600" dirty="0" smtClean="0">
                <a:solidFill>
                  <a:srgbClr val="080808"/>
                </a:solidFill>
                <a:latin typeface="Arial" pitchFamily="34" charset="0"/>
                <a:cs typeface="Arial" pitchFamily="34" charset="0"/>
              </a:rPr>
              <a:t>Aprobado $36177.67 </a:t>
            </a:r>
          </a:p>
          <a:p>
            <a:r>
              <a:rPr lang="es-MX" sz="1600" dirty="0" smtClean="0">
                <a:solidFill>
                  <a:srgbClr val="080808"/>
                </a:solidFill>
                <a:latin typeface="Arial" pitchFamily="34" charset="0"/>
                <a:cs typeface="Arial" pitchFamily="34" charset="0"/>
              </a:rPr>
              <a:t>Pagado $34613.37</a:t>
            </a:r>
          </a:p>
          <a:p>
            <a:endParaRPr lang="es-MX" sz="1600" b="1" dirty="0" smtClean="0">
              <a:solidFill>
                <a:srgbClr val="080808"/>
              </a:solidFill>
              <a:latin typeface="Arial" pitchFamily="34" charset="0"/>
              <a:cs typeface="Arial" pitchFamily="34" charset="0"/>
            </a:endParaRPr>
          </a:p>
          <a:p>
            <a:r>
              <a:rPr lang="es-MX" sz="1600" b="1" dirty="0" smtClean="0">
                <a:solidFill>
                  <a:srgbClr val="080808"/>
                </a:solidFill>
                <a:latin typeface="Arial" pitchFamily="34" charset="0"/>
                <a:cs typeface="Arial" pitchFamily="34" charset="0"/>
              </a:rPr>
              <a:t>Ciclo 2014</a:t>
            </a:r>
          </a:p>
          <a:p>
            <a:r>
              <a:rPr lang="es-MX" sz="1600" dirty="0" smtClean="0">
                <a:solidFill>
                  <a:srgbClr val="080808"/>
                </a:solidFill>
                <a:latin typeface="Arial" pitchFamily="34" charset="0"/>
                <a:cs typeface="Arial" pitchFamily="34" charset="0"/>
              </a:rPr>
              <a:t>Aprobado $38551.82 </a:t>
            </a:r>
          </a:p>
          <a:p>
            <a:r>
              <a:rPr lang="es-MX" sz="1600" dirty="0" smtClean="0">
                <a:solidFill>
                  <a:srgbClr val="080808"/>
                </a:solidFill>
                <a:latin typeface="Arial" pitchFamily="34" charset="0"/>
                <a:cs typeface="Arial" pitchFamily="34" charset="0"/>
              </a:rPr>
              <a:t>Pagado $34294.20</a:t>
            </a:r>
          </a:p>
          <a:p>
            <a:endParaRPr lang="es-MX" sz="1600" dirty="0" smtClean="0">
              <a:solidFill>
                <a:srgbClr val="080808"/>
              </a:solidFill>
              <a:latin typeface="Arial" pitchFamily="34" charset="0"/>
              <a:cs typeface="Arial" pitchFamily="34" charset="0"/>
            </a:endParaRPr>
          </a:p>
          <a:p>
            <a:r>
              <a:rPr lang="es-MX" sz="1600" b="1" dirty="0" smtClean="0">
                <a:solidFill>
                  <a:srgbClr val="080808"/>
                </a:solidFill>
                <a:latin typeface="Arial" pitchFamily="34" charset="0"/>
                <a:cs typeface="Arial" pitchFamily="34" charset="0"/>
              </a:rPr>
              <a:t>Ciclo 2015</a:t>
            </a:r>
          </a:p>
          <a:p>
            <a:r>
              <a:rPr lang="es-MX" sz="1600" dirty="0" smtClean="0">
                <a:solidFill>
                  <a:srgbClr val="080808"/>
                </a:solidFill>
                <a:latin typeface="Arial" pitchFamily="34" charset="0"/>
                <a:cs typeface="Arial" pitchFamily="34" charset="0"/>
              </a:rPr>
              <a:t>Aprobado $39862.58</a:t>
            </a:r>
          </a:p>
          <a:p>
            <a:r>
              <a:rPr lang="es-MX" sz="1600" dirty="0" smtClean="0">
                <a:solidFill>
                  <a:srgbClr val="080808"/>
                </a:solidFill>
                <a:latin typeface="Arial" pitchFamily="34" charset="0"/>
                <a:cs typeface="Arial" pitchFamily="34" charset="0"/>
              </a:rPr>
              <a:t>Pagado $37576.99</a:t>
            </a:r>
          </a:p>
          <a:p>
            <a:endParaRPr lang="es-MX" dirty="0" smtClean="0"/>
          </a:p>
        </p:txBody>
      </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928662" y="0"/>
            <a:ext cx="7443814" cy="1323439"/>
          </a:xfrm>
          <a:prstGeom prst="rect">
            <a:avLst/>
          </a:prstGeom>
          <a:noFill/>
          <a:ln>
            <a:noFill/>
          </a:ln>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algn="ctr"/>
            <a:r>
              <a:rPr lang="es-E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t>Alineación al PND</a:t>
            </a:r>
            <a:br>
              <a:rPr lang="es-E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br>
            <a:r>
              <a:rPr lang="es-E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t>Marco Legal</a:t>
            </a:r>
            <a:endParaRPr lang="es-E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endParaRPr>
          </a:p>
        </p:txBody>
      </p:sp>
      <p:sp>
        <p:nvSpPr>
          <p:cNvPr id="9" name="8 CuadroTexto"/>
          <p:cNvSpPr txBox="1"/>
          <p:nvPr/>
        </p:nvSpPr>
        <p:spPr>
          <a:xfrm>
            <a:off x="214282" y="1500174"/>
            <a:ext cx="8715436" cy="4524315"/>
          </a:xfrm>
          <a:prstGeom prst="rect">
            <a:avLst/>
          </a:prstGeom>
          <a:noFill/>
        </p:spPr>
        <p:txBody>
          <a:bodyPr wrap="square" rtlCol="0">
            <a:spAutoFit/>
          </a:bodyPr>
          <a:lstStyle/>
          <a:p>
            <a:pPr algn="just"/>
            <a:r>
              <a:rPr lang="es-MX" dirty="0">
                <a:solidFill>
                  <a:srgbClr val="080808"/>
                </a:solidFill>
                <a:latin typeface="Arial" pitchFamily="34" charset="0"/>
                <a:cs typeface="Arial" pitchFamily="34" charset="0"/>
              </a:rPr>
              <a:t>La Constitución Política de los Estados Unidos </a:t>
            </a:r>
            <a:r>
              <a:rPr lang="es-MX" dirty="0" smtClean="0">
                <a:solidFill>
                  <a:srgbClr val="080808"/>
                </a:solidFill>
                <a:latin typeface="Arial" pitchFamily="34" charset="0"/>
                <a:cs typeface="Arial" pitchFamily="34" charset="0"/>
              </a:rPr>
              <a:t>Mexicanos, así </a:t>
            </a:r>
            <a:r>
              <a:rPr lang="es-MX" dirty="0">
                <a:solidFill>
                  <a:srgbClr val="080808"/>
                </a:solidFill>
                <a:latin typeface="Arial" pitchFamily="34" charset="0"/>
                <a:cs typeface="Arial" pitchFamily="34" charset="0"/>
              </a:rPr>
              <a:t>como la Ley de Planeación establecen que le corresponde al Estado la rectoría del desarrollo nacional, para garantizar que éste sea integral y sustentable, para fortalecer la soberanía de la nación y su régimen democrático, y para que mediante el fomento del crecimiento económico y el empleo, mejore la equidad social y el bienestar de las familias mexicanas. Específicamente, el artículo 26 de la Constitución establece que </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habrá</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un</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Plan Nacional de Desarrollo</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al</a:t>
            </a:r>
            <a:r>
              <a:rPr lang="es-MX" i="1" dirty="0">
                <a:solidFill>
                  <a:srgbClr val="080808"/>
                </a:solidFill>
                <a:latin typeface="Arial" pitchFamily="34" charset="0"/>
                <a:cs typeface="Arial" pitchFamily="34" charset="0"/>
              </a:rPr>
              <a:t> </a:t>
            </a:r>
            <a:r>
              <a:rPr lang="es-MX" dirty="0" smtClean="0">
                <a:solidFill>
                  <a:srgbClr val="080808"/>
                </a:solidFill>
                <a:latin typeface="Arial" pitchFamily="34" charset="0"/>
                <a:cs typeface="Arial" pitchFamily="34" charset="0"/>
              </a:rPr>
              <a:t>que</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se</a:t>
            </a:r>
            <a:r>
              <a:rPr lang="es-MX" i="1" dirty="0">
                <a:solidFill>
                  <a:srgbClr val="080808"/>
                </a:solidFill>
                <a:latin typeface="Arial" pitchFamily="34" charset="0"/>
                <a:cs typeface="Arial" pitchFamily="34" charset="0"/>
              </a:rPr>
              <a:t> </a:t>
            </a:r>
            <a:r>
              <a:rPr lang="es-MX" dirty="0" smtClean="0">
                <a:solidFill>
                  <a:srgbClr val="080808"/>
                </a:solidFill>
                <a:latin typeface="Arial" pitchFamily="34" charset="0"/>
                <a:cs typeface="Arial" pitchFamily="34" charset="0"/>
              </a:rPr>
              <a:t>sujetarán,</a:t>
            </a:r>
            <a:r>
              <a:rPr lang="es-MX" i="1" dirty="0">
                <a:solidFill>
                  <a:srgbClr val="080808"/>
                </a:solidFill>
                <a:latin typeface="Arial" pitchFamily="34" charset="0"/>
                <a:cs typeface="Arial" pitchFamily="34" charset="0"/>
              </a:rPr>
              <a:t> </a:t>
            </a:r>
            <a:r>
              <a:rPr lang="es-MX" dirty="0" smtClean="0">
                <a:solidFill>
                  <a:srgbClr val="080808"/>
                </a:solidFill>
                <a:latin typeface="Arial" pitchFamily="34" charset="0"/>
                <a:cs typeface="Arial" pitchFamily="34" charset="0"/>
              </a:rPr>
              <a:t>obligatoriamente</a:t>
            </a:r>
            <a:r>
              <a:rPr lang="es-MX" dirty="0">
                <a:solidFill>
                  <a:srgbClr val="080808"/>
                </a:solidFill>
                <a:latin typeface="Arial" pitchFamily="34" charset="0"/>
                <a:cs typeface="Arial" pitchFamily="34" charset="0"/>
              </a:rPr>
              <a:t>, los programas de la Administración Pública Federal</a:t>
            </a:r>
            <a:r>
              <a:rPr lang="es-MX" dirty="0" smtClean="0">
                <a:solidFill>
                  <a:srgbClr val="080808"/>
                </a:solidFill>
                <a:latin typeface="Arial" pitchFamily="34" charset="0"/>
                <a:cs typeface="Arial" pitchFamily="34" charset="0"/>
              </a:rPr>
              <a:t>.</a:t>
            </a:r>
          </a:p>
          <a:p>
            <a:pPr algn="just"/>
            <a:endParaRPr lang="es-MX" dirty="0">
              <a:solidFill>
                <a:srgbClr val="080808"/>
              </a:solidFill>
              <a:latin typeface="Arial" pitchFamily="34" charset="0"/>
              <a:cs typeface="Arial" pitchFamily="34" charset="0"/>
            </a:endParaRPr>
          </a:p>
          <a:p>
            <a:pPr algn="just"/>
            <a:r>
              <a:rPr lang="es-MX" dirty="0">
                <a:solidFill>
                  <a:srgbClr val="080808"/>
                </a:solidFill>
                <a:latin typeface="Arial" pitchFamily="34" charset="0"/>
                <a:cs typeface="Arial" pitchFamily="34" charset="0"/>
              </a:rPr>
              <a:t>El </a:t>
            </a:r>
            <a:r>
              <a:rPr lang="es-MX" dirty="0" smtClean="0">
                <a:solidFill>
                  <a:srgbClr val="080808"/>
                </a:solidFill>
                <a:latin typeface="Arial" pitchFamily="34" charset="0"/>
                <a:cs typeface="Arial" pitchFamily="34" charset="0"/>
              </a:rPr>
              <a:t>PND</a:t>
            </a:r>
            <a:r>
              <a:rPr lang="es-MX" dirty="0">
                <a:solidFill>
                  <a:srgbClr val="080808"/>
                </a:solidFill>
                <a:latin typeface="Arial" pitchFamily="34" charset="0"/>
                <a:cs typeface="Arial" pitchFamily="34" charset="0"/>
              </a:rPr>
              <a:t> es un documento de trabajo que rige la programación y presupuestación de toda la </a:t>
            </a:r>
            <a:r>
              <a:rPr lang="es-MX" dirty="0" smtClean="0">
                <a:solidFill>
                  <a:srgbClr val="080808"/>
                </a:solidFill>
                <a:latin typeface="Arial" pitchFamily="34" charset="0"/>
                <a:cs typeface="Arial" pitchFamily="34" charset="0"/>
              </a:rPr>
              <a:t>APF.</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De</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acuerdo </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con</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la</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Ley</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de</a:t>
            </a:r>
            <a:r>
              <a:rPr lang="es-MX" i="1" dirty="0">
                <a:solidFill>
                  <a:srgbClr val="080808"/>
                </a:solidFill>
                <a:latin typeface="Arial" pitchFamily="34" charset="0"/>
                <a:cs typeface="Arial" pitchFamily="34" charset="0"/>
              </a:rPr>
              <a:t> </a:t>
            </a:r>
            <a:r>
              <a:rPr lang="es-MX" dirty="0">
                <a:solidFill>
                  <a:srgbClr val="080808"/>
                </a:solidFill>
                <a:latin typeface="Arial" pitchFamily="34" charset="0"/>
                <a:cs typeface="Arial" pitchFamily="34" charset="0"/>
              </a:rPr>
              <a:t>Planeación, </a:t>
            </a:r>
            <a:r>
              <a:rPr lang="es-MX" dirty="0" smtClean="0">
                <a:solidFill>
                  <a:srgbClr val="080808"/>
                </a:solidFill>
                <a:latin typeface="Arial" pitchFamily="34" charset="0"/>
                <a:cs typeface="Arial" pitchFamily="34" charset="0"/>
              </a:rPr>
              <a:t>todos los</a:t>
            </a:r>
            <a:r>
              <a:rPr lang="es-MX" dirty="0">
                <a:solidFill>
                  <a:srgbClr val="080808"/>
                </a:solidFill>
                <a:latin typeface="Arial" pitchFamily="34" charset="0"/>
                <a:cs typeface="Arial" pitchFamily="34" charset="0"/>
              </a:rPr>
              <a:t> Programas Sectoriales, Especiales, Institucionales y Regionales que definen las acciones del gobierno, </a:t>
            </a:r>
            <a:r>
              <a:rPr lang="es-MX" dirty="0" smtClean="0">
                <a:solidFill>
                  <a:srgbClr val="080808"/>
                </a:solidFill>
                <a:latin typeface="Arial" pitchFamily="34" charset="0"/>
                <a:cs typeface="Arial" pitchFamily="34" charset="0"/>
              </a:rPr>
              <a:t>deberán </a:t>
            </a:r>
            <a:r>
              <a:rPr lang="es-MX" dirty="0">
                <a:solidFill>
                  <a:srgbClr val="080808"/>
                </a:solidFill>
                <a:latin typeface="Arial" pitchFamily="34" charset="0"/>
                <a:cs typeface="Arial" pitchFamily="34" charset="0"/>
              </a:rPr>
              <a:t>elaborarse en congruencia con el Plan.     </a:t>
            </a:r>
            <a:endParaRPr lang="es-MX" dirty="0" smtClean="0">
              <a:solidFill>
                <a:srgbClr val="080808"/>
              </a:solidFill>
              <a:latin typeface="Arial" pitchFamily="34" charset="0"/>
              <a:cs typeface="Arial" pitchFamily="34" charset="0"/>
            </a:endParaRPr>
          </a:p>
          <a:p>
            <a:pPr algn="just"/>
            <a:endParaRPr lang="es-MX" dirty="0">
              <a:solidFill>
                <a:srgbClr val="080808"/>
              </a:solidFill>
              <a:latin typeface="Arial" pitchFamily="34" charset="0"/>
              <a:cs typeface="Arial" pitchFamily="34" charset="0"/>
            </a:endParaRPr>
          </a:p>
          <a:p>
            <a:pPr algn="just"/>
            <a:endParaRPr lang="es-MX" dirty="0">
              <a:solidFill>
                <a:srgbClr val="080808"/>
              </a:solidFill>
              <a:latin typeface="Arial" pitchFamily="34" charset="0"/>
              <a:cs typeface="Arial" pitchFamily="34" charset="0"/>
            </a:endParaRPr>
          </a:p>
          <a:p>
            <a:pPr algn="just"/>
            <a:endParaRPr lang="es-MX" dirty="0">
              <a:solidFill>
                <a:srgbClr val="080808"/>
              </a:solidFill>
              <a:latin typeface="Arial" pitchFamily="34" charset="0"/>
              <a:cs typeface="Arial" pitchFamily="34" charset="0"/>
            </a:endParaRPr>
          </a:p>
        </p:txBody>
      </p:sp>
      <p:sp>
        <p:nvSpPr>
          <p:cNvPr id="10" name="9 CuadroTexto"/>
          <p:cNvSpPr txBox="1"/>
          <p:nvPr/>
        </p:nvSpPr>
        <p:spPr>
          <a:xfrm>
            <a:off x="2214546" y="5500702"/>
            <a:ext cx="514353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MX" sz="2400" dirty="0" smtClean="0">
                <a:latin typeface="Arial" pitchFamily="34" charset="0"/>
                <a:cs typeface="Arial" pitchFamily="34" charset="0"/>
              </a:rPr>
              <a:t>LLEVAR A MÉXICO A SU MÁXIMO POTENCIAL</a:t>
            </a:r>
            <a:endParaRPr lang="es-MX" sz="2400" dirty="0">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142852"/>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Indicadores</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CuadroTexto"/>
          <p:cNvSpPr txBox="1"/>
          <p:nvPr/>
        </p:nvSpPr>
        <p:spPr>
          <a:xfrm>
            <a:off x="3857620" y="857232"/>
            <a:ext cx="1071570" cy="307777"/>
          </a:xfrm>
          <a:prstGeom prst="rect">
            <a:avLst/>
          </a:prstGeom>
          <a:noFill/>
          <a:ln>
            <a:solidFill>
              <a:schemeClr val="bg1"/>
            </a:solidFill>
          </a:ln>
        </p:spPr>
        <p:txBody>
          <a:bodyPr wrap="square" rtlCol="0">
            <a:spAutoFit/>
          </a:bodyPr>
          <a:lstStyle/>
          <a:p>
            <a:pPr algn="ctr"/>
            <a:r>
              <a:rPr lang="es-MX" sz="1400" dirty="0" smtClean="0">
                <a:solidFill>
                  <a:srgbClr val="080808"/>
                </a:solidFill>
                <a:latin typeface="Arial" pitchFamily="34" charset="0"/>
                <a:cs typeface="Arial" pitchFamily="34" charset="0"/>
              </a:rPr>
              <a:t>FIN</a:t>
            </a:r>
            <a:endParaRPr lang="es-MX" sz="1400" dirty="0">
              <a:solidFill>
                <a:srgbClr val="080808"/>
              </a:solidFill>
              <a:latin typeface="Arial" pitchFamily="34" charset="0"/>
              <a:cs typeface="Arial" pitchFamily="34" charset="0"/>
            </a:endParaRPr>
          </a:p>
        </p:txBody>
      </p:sp>
      <p:sp>
        <p:nvSpPr>
          <p:cNvPr id="4" name="3 CuadroTexto"/>
          <p:cNvSpPr txBox="1"/>
          <p:nvPr/>
        </p:nvSpPr>
        <p:spPr>
          <a:xfrm>
            <a:off x="142844" y="1071546"/>
            <a:ext cx="8858312" cy="830997"/>
          </a:xfrm>
          <a:prstGeom prst="rect">
            <a:avLst/>
          </a:prstGeom>
          <a:noFill/>
          <a:ln>
            <a:solidFill>
              <a:schemeClr val="bg1"/>
            </a:solidFill>
          </a:ln>
        </p:spPr>
        <p:txBody>
          <a:bodyPr wrap="square" rtlCol="0">
            <a:spAutoFit/>
          </a:bodyPr>
          <a:lstStyle/>
          <a:p>
            <a:pPr algn="just"/>
            <a:r>
              <a:rPr lang="es-MX" sz="1200" dirty="0" smtClean="0">
                <a:solidFill>
                  <a:srgbClr val="080808"/>
                </a:solidFill>
                <a:latin typeface="Arial" pitchFamily="34" charset="0"/>
                <a:cs typeface="Arial" pitchFamily="34" charset="0"/>
              </a:rPr>
              <a:t>Contribuir a fortalecer el cumplimiento efectivo de los derechos sociales que potencien las capacidades de las personas en situación de pobreza, a través de acciones que incidan positivamente en la alimentación, la salud y la educación mediante intervenciones que amplíen el desarrollo de sus capacidades en alimentación, salud, educación, y el acceso a otras dimensiones de bienestar para coadyuvar a la ruptura del ciclo intergeneracional de la pobreza.</a:t>
            </a:r>
            <a:endParaRPr lang="es-MX" sz="1200" dirty="0">
              <a:solidFill>
                <a:srgbClr val="080808"/>
              </a:solidFill>
              <a:latin typeface="Arial" pitchFamily="34" charset="0"/>
              <a:cs typeface="Arial" pitchFamily="34" charset="0"/>
            </a:endParaRPr>
          </a:p>
        </p:txBody>
      </p:sp>
      <p:sp>
        <p:nvSpPr>
          <p:cNvPr id="5" name="4 CuadroTexto"/>
          <p:cNvSpPr txBox="1"/>
          <p:nvPr/>
        </p:nvSpPr>
        <p:spPr>
          <a:xfrm>
            <a:off x="3786182" y="2143116"/>
            <a:ext cx="1571636" cy="307777"/>
          </a:xfrm>
          <a:prstGeom prst="rect">
            <a:avLst/>
          </a:prstGeom>
          <a:noFill/>
          <a:ln>
            <a:solidFill>
              <a:schemeClr val="bg1"/>
            </a:solidFill>
          </a:ln>
        </p:spPr>
        <p:txBody>
          <a:bodyPr wrap="square" rtlCol="0">
            <a:spAutoFit/>
          </a:bodyPr>
          <a:lstStyle/>
          <a:p>
            <a:pPr algn="ctr"/>
            <a:r>
              <a:rPr lang="es-MX" sz="1400" dirty="0" smtClean="0">
                <a:solidFill>
                  <a:srgbClr val="080808"/>
                </a:solidFill>
                <a:latin typeface="Arial" pitchFamily="34" charset="0"/>
                <a:cs typeface="Arial" pitchFamily="34" charset="0"/>
              </a:rPr>
              <a:t>PROPÓSITO</a:t>
            </a:r>
            <a:endParaRPr lang="es-MX" sz="1400" dirty="0">
              <a:solidFill>
                <a:srgbClr val="080808"/>
              </a:solidFill>
              <a:latin typeface="Arial" pitchFamily="34" charset="0"/>
              <a:cs typeface="Arial" pitchFamily="34" charset="0"/>
            </a:endParaRPr>
          </a:p>
        </p:txBody>
      </p:sp>
      <p:sp>
        <p:nvSpPr>
          <p:cNvPr id="8" name="7 CuadroTexto"/>
          <p:cNvSpPr txBox="1"/>
          <p:nvPr/>
        </p:nvSpPr>
        <p:spPr>
          <a:xfrm>
            <a:off x="214282" y="2500306"/>
            <a:ext cx="8644030" cy="461665"/>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Los integrantes de las familias en pobreza beneficiarias de PROSPERA amplían sus capacidades de alimentación, salud y educación.</a:t>
            </a:r>
            <a:endParaRPr lang="es-MX" sz="1200" dirty="0">
              <a:solidFill>
                <a:srgbClr val="080808"/>
              </a:solidFill>
              <a:latin typeface="Arial" pitchFamily="34" charset="0"/>
              <a:cs typeface="Arial" pitchFamily="34" charset="0"/>
            </a:endParaRPr>
          </a:p>
        </p:txBody>
      </p:sp>
      <p:sp>
        <p:nvSpPr>
          <p:cNvPr id="9" name="8 CuadroTexto"/>
          <p:cNvSpPr txBox="1"/>
          <p:nvPr/>
        </p:nvSpPr>
        <p:spPr>
          <a:xfrm>
            <a:off x="428596" y="3000372"/>
            <a:ext cx="1928826" cy="307777"/>
          </a:xfrm>
          <a:prstGeom prst="rect">
            <a:avLst/>
          </a:prstGeom>
          <a:noFill/>
        </p:spPr>
        <p:txBody>
          <a:bodyPr wrap="square" rtlCol="0">
            <a:spAutoFit/>
          </a:bodyPr>
          <a:lstStyle/>
          <a:p>
            <a:pPr algn="ctr"/>
            <a:r>
              <a:rPr lang="es-MX" sz="1400" dirty="0" smtClean="0">
                <a:solidFill>
                  <a:srgbClr val="080808"/>
                </a:solidFill>
                <a:latin typeface="Arial" pitchFamily="34" charset="0"/>
                <a:cs typeface="Arial" pitchFamily="34" charset="0"/>
              </a:rPr>
              <a:t>COMPONENTE 1</a:t>
            </a:r>
            <a:endParaRPr lang="es-MX" sz="1400" dirty="0">
              <a:solidFill>
                <a:srgbClr val="080808"/>
              </a:solidFill>
              <a:latin typeface="Arial" pitchFamily="34" charset="0"/>
              <a:cs typeface="Arial" pitchFamily="34" charset="0"/>
            </a:endParaRPr>
          </a:p>
        </p:txBody>
      </p:sp>
      <p:sp>
        <p:nvSpPr>
          <p:cNvPr id="10" name="9 CuadroTexto"/>
          <p:cNvSpPr txBox="1"/>
          <p:nvPr/>
        </p:nvSpPr>
        <p:spPr>
          <a:xfrm>
            <a:off x="3428992" y="2928934"/>
            <a:ext cx="1928826"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COMPONENTE 2</a:t>
            </a:r>
            <a:endParaRPr lang="es-MX" sz="1600" dirty="0">
              <a:solidFill>
                <a:srgbClr val="080808"/>
              </a:solidFill>
              <a:latin typeface="Arial" pitchFamily="34" charset="0"/>
              <a:cs typeface="Arial" pitchFamily="34" charset="0"/>
            </a:endParaRPr>
          </a:p>
        </p:txBody>
      </p:sp>
      <p:sp>
        <p:nvSpPr>
          <p:cNvPr id="11" name="10 CuadroTexto"/>
          <p:cNvSpPr txBox="1"/>
          <p:nvPr/>
        </p:nvSpPr>
        <p:spPr>
          <a:xfrm>
            <a:off x="6643702" y="2928934"/>
            <a:ext cx="1928826"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COMPONENTE 3</a:t>
            </a:r>
            <a:endParaRPr lang="es-MX" sz="1600" dirty="0">
              <a:solidFill>
                <a:srgbClr val="080808"/>
              </a:solidFill>
              <a:latin typeface="Arial" pitchFamily="34" charset="0"/>
              <a:cs typeface="Arial" pitchFamily="34" charset="0"/>
            </a:endParaRPr>
          </a:p>
        </p:txBody>
      </p:sp>
      <p:sp>
        <p:nvSpPr>
          <p:cNvPr id="12" name="11 CuadroTexto"/>
          <p:cNvSpPr txBox="1"/>
          <p:nvPr/>
        </p:nvSpPr>
        <p:spPr>
          <a:xfrm>
            <a:off x="142844" y="4000504"/>
            <a:ext cx="2786082" cy="369332"/>
          </a:xfrm>
          <a:prstGeom prst="rect">
            <a:avLst/>
          </a:prstGeom>
          <a:noFill/>
        </p:spPr>
        <p:txBody>
          <a:bodyPr wrap="square" rtlCol="0">
            <a:spAutoFit/>
          </a:bodyPr>
          <a:lstStyle/>
          <a:p>
            <a:endParaRPr lang="es-MX" dirty="0"/>
          </a:p>
        </p:txBody>
      </p:sp>
      <p:sp>
        <p:nvSpPr>
          <p:cNvPr id="13" name="12 CuadroTexto"/>
          <p:cNvSpPr txBox="1"/>
          <p:nvPr/>
        </p:nvSpPr>
        <p:spPr>
          <a:xfrm>
            <a:off x="142844" y="3286124"/>
            <a:ext cx="2786082" cy="1015663"/>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Familias beneficiarias con niños y jóvenes que cumplieron su corresponsabilidad en educación básica y media superior con apoyos educativos emitidos. </a:t>
            </a:r>
            <a:endParaRPr lang="es-MX" sz="1200" dirty="0">
              <a:solidFill>
                <a:srgbClr val="080808"/>
              </a:solidFill>
              <a:latin typeface="Arial" pitchFamily="34" charset="0"/>
              <a:cs typeface="Arial" pitchFamily="34" charset="0"/>
            </a:endParaRPr>
          </a:p>
        </p:txBody>
      </p:sp>
      <p:sp>
        <p:nvSpPr>
          <p:cNvPr id="14" name="13 CuadroTexto"/>
          <p:cNvSpPr txBox="1"/>
          <p:nvPr/>
        </p:nvSpPr>
        <p:spPr>
          <a:xfrm>
            <a:off x="3143240" y="3214686"/>
            <a:ext cx="2857520" cy="1015663"/>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Familias beneficiarias, que cumplieron su corresponsabilidad, con el Paquete Básico Garantizado de Salud (PBGS) provisto y apoyos en especie entregados</a:t>
            </a:r>
            <a:endParaRPr lang="es-MX" sz="1200" dirty="0">
              <a:solidFill>
                <a:srgbClr val="080808"/>
              </a:solidFill>
              <a:latin typeface="Arial" pitchFamily="34" charset="0"/>
              <a:cs typeface="Arial" pitchFamily="34" charset="0"/>
            </a:endParaRPr>
          </a:p>
        </p:txBody>
      </p:sp>
      <p:sp>
        <p:nvSpPr>
          <p:cNvPr id="16" name="15 CuadroTexto"/>
          <p:cNvSpPr txBox="1"/>
          <p:nvPr/>
        </p:nvSpPr>
        <p:spPr>
          <a:xfrm>
            <a:off x="6286512" y="3214686"/>
            <a:ext cx="2643238" cy="830997"/>
          </a:xfrm>
          <a:prstGeom prst="rect">
            <a:avLst/>
          </a:prstGeom>
          <a:noFill/>
          <a:ln>
            <a:solidFill>
              <a:schemeClr val="bg1"/>
            </a:solidFill>
          </a:ln>
        </p:spPr>
        <p:txBody>
          <a:bodyPr wrap="square" rtlCol="0">
            <a:spAutoFit/>
          </a:bodyPr>
          <a:lstStyle/>
          <a:p>
            <a:pPr algn="just"/>
            <a:r>
              <a:rPr lang="es-MX" sz="1200" dirty="0" smtClean="0">
                <a:solidFill>
                  <a:srgbClr val="080808"/>
                </a:solidFill>
                <a:latin typeface="Arial" pitchFamily="34" charset="0"/>
                <a:cs typeface="Arial" pitchFamily="34" charset="0"/>
              </a:rPr>
              <a:t>Familias beneficiarias que cumplieron su corresponsabilidad en salud con apoyos monetarios emitidos para alimentación</a:t>
            </a:r>
            <a:endParaRPr lang="es-MX" sz="1200" dirty="0">
              <a:solidFill>
                <a:srgbClr val="080808"/>
              </a:solidFill>
              <a:latin typeface="Arial" pitchFamily="34" charset="0"/>
              <a:cs typeface="Arial" pitchFamily="34" charset="0"/>
            </a:endParaRPr>
          </a:p>
        </p:txBody>
      </p:sp>
      <p:sp>
        <p:nvSpPr>
          <p:cNvPr id="17" name="16 CuadroTexto"/>
          <p:cNvSpPr txBox="1"/>
          <p:nvPr/>
        </p:nvSpPr>
        <p:spPr>
          <a:xfrm>
            <a:off x="428596" y="4357694"/>
            <a:ext cx="1643074"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1</a:t>
            </a:r>
            <a:endParaRPr lang="es-MX" sz="1600" dirty="0">
              <a:solidFill>
                <a:srgbClr val="080808"/>
              </a:solidFill>
              <a:latin typeface="Arial" pitchFamily="34" charset="0"/>
              <a:cs typeface="Arial" pitchFamily="34" charset="0"/>
            </a:endParaRPr>
          </a:p>
        </p:txBody>
      </p:sp>
      <p:sp>
        <p:nvSpPr>
          <p:cNvPr id="18" name="17 CuadroTexto"/>
          <p:cNvSpPr txBox="1"/>
          <p:nvPr/>
        </p:nvSpPr>
        <p:spPr>
          <a:xfrm>
            <a:off x="2285984" y="4357694"/>
            <a:ext cx="1785950"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2</a:t>
            </a:r>
            <a:endParaRPr lang="es-MX" sz="1600" dirty="0">
              <a:solidFill>
                <a:srgbClr val="080808"/>
              </a:solidFill>
              <a:latin typeface="Arial" pitchFamily="34" charset="0"/>
              <a:cs typeface="Arial" pitchFamily="34" charset="0"/>
            </a:endParaRPr>
          </a:p>
        </p:txBody>
      </p:sp>
      <p:sp>
        <p:nvSpPr>
          <p:cNvPr id="19" name="18 CuadroTexto"/>
          <p:cNvSpPr txBox="1"/>
          <p:nvPr/>
        </p:nvSpPr>
        <p:spPr>
          <a:xfrm>
            <a:off x="4357686" y="4357694"/>
            <a:ext cx="1643074"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3</a:t>
            </a:r>
            <a:endParaRPr lang="es-MX" sz="1600" dirty="0">
              <a:solidFill>
                <a:srgbClr val="080808"/>
              </a:solidFill>
              <a:latin typeface="Arial" pitchFamily="34" charset="0"/>
              <a:cs typeface="Arial" pitchFamily="34" charset="0"/>
            </a:endParaRPr>
          </a:p>
        </p:txBody>
      </p:sp>
      <p:sp>
        <p:nvSpPr>
          <p:cNvPr id="20" name="19 Flecha arriba"/>
          <p:cNvSpPr/>
          <p:nvPr/>
        </p:nvSpPr>
        <p:spPr>
          <a:xfrm>
            <a:off x="4429124" y="1857364"/>
            <a:ext cx="214314" cy="214314"/>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1" name="20 CuadroTexto"/>
          <p:cNvSpPr txBox="1"/>
          <p:nvPr/>
        </p:nvSpPr>
        <p:spPr>
          <a:xfrm>
            <a:off x="6715140" y="4357694"/>
            <a:ext cx="1643074"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4</a:t>
            </a:r>
            <a:endParaRPr lang="es-MX" sz="1600" dirty="0">
              <a:solidFill>
                <a:srgbClr val="080808"/>
              </a:solidFill>
              <a:latin typeface="Arial" pitchFamily="34" charset="0"/>
              <a:cs typeface="Arial" pitchFamily="34" charset="0"/>
            </a:endParaRPr>
          </a:p>
        </p:txBody>
      </p:sp>
      <p:sp>
        <p:nvSpPr>
          <p:cNvPr id="22" name="21 CuadroTexto"/>
          <p:cNvSpPr txBox="1"/>
          <p:nvPr/>
        </p:nvSpPr>
        <p:spPr>
          <a:xfrm>
            <a:off x="214282" y="4714884"/>
            <a:ext cx="2000264" cy="461665"/>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Entrega de tratamientos de suplemento alimenticio.</a:t>
            </a:r>
            <a:endParaRPr lang="es-MX" sz="1200" dirty="0">
              <a:solidFill>
                <a:srgbClr val="080808"/>
              </a:solidFill>
              <a:latin typeface="Arial" pitchFamily="34" charset="0"/>
              <a:cs typeface="Arial" pitchFamily="34" charset="0"/>
            </a:endParaRPr>
          </a:p>
        </p:txBody>
      </p:sp>
      <p:sp>
        <p:nvSpPr>
          <p:cNvPr id="23" name="22 CuadroTexto"/>
          <p:cNvSpPr txBox="1"/>
          <p:nvPr/>
        </p:nvSpPr>
        <p:spPr>
          <a:xfrm>
            <a:off x="2285984" y="4714884"/>
            <a:ext cx="1857388" cy="461665"/>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Prestación de servicios de salud.</a:t>
            </a:r>
            <a:endParaRPr lang="es-MX" sz="1200" dirty="0">
              <a:solidFill>
                <a:srgbClr val="080808"/>
              </a:solidFill>
              <a:latin typeface="Arial" pitchFamily="34" charset="0"/>
              <a:cs typeface="Arial" pitchFamily="34" charset="0"/>
            </a:endParaRPr>
          </a:p>
        </p:txBody>
      </p:sp>
      <p:sp>
        <p:nvSpPr>
          <p:cNvPr id="24" name="23 CuadroTexto"/>
          <p:cNvSpPr txBox="1"/>
          <p:nvPr/>
        </p:nvSpPr>
        <p:spPr>
          <a:xfrm>
            <a:off x="4286248" y="4643446"/>
            <a:ext cx="2071702" cy="646331"/>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Certificación de la asistencia de becarios en educación básica.</a:t>
            </a:r>
            <a:endParaRPr lang="es-MX" sz="1200" dirty="0">
              <a:solidFill>
                <a:srgbClr val="080808"/>
              </a:solidFill>
              <a:latin typeface="Arial" pitchFamily="34" charset="0"/>
              <a:cs typeface="Arial" pitchFamily="34" charset="0"/>
            </a:endParaRPr>
          </a:p>
        </p:txBody>
      </p:sp>
      <p:sp>
        <p:nvSpPr>
          <p:cNvPr id="25" name="24 CuadroTexto"/>
          <p:cNvSpPr txBox="1"/>
          <p:nvPr/>
        </p:nvSpPr>
        <p:spPr>
          <a:xfrm>
            <a:off x="6429388" y="4643446"/>
            <a:ext cx="2500330" cy="646331"/>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Certificación del cumplimiento de corresponsabilidades en salud de las familias beneficiarias.</a:t>
            </a:r>
            <a:endParaRPr lang="es-MX" sz="1200" dirty="0">
              <a:solidFill>
                <a:srgbClr val="080808"/>
              </a:solidFill>
              <a:latin typeface="Arial" pitchFamily="34" charset="0"/>
              <a:cs typeface="Arial" pitchFamily="34" charset="0"/>
            </a:endParaRPr>
          </a:p>
        </p:txBody>
      </p:sp>
      <p:sp>
        <p:nvSpPr>
          <p:cNvPr id="26" name="25 CuadroTexto"/>
          <p:cNvSpPr txBox="1"/>
          <p:nvPr/>
        </p:nvSpPr>
        <p:spPr>
          <a:xfrm>
            <a:off x="0" y="5214950"/>
            <a:ext cx="1500166"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5</a:t>
            </a:r>
            <a:endParaRPr lang="es-MX" sz="1600" dirty="0">
              <a:solidFill>
                <a:srgbClr val="080808"/>
              </a:solidFill>
              <a:latin typeface="Arial" pitchFamily="34" charset="0"/>
              <a:cs typeface="Arial" pitchFamily="34" charset="0"/>
            </a:endParaRPr>
          </a:p>
        </p:txBody>
      </p:sp>
      <p:sp>
        <p:nvSpPr>
          <p:cNvPr id="27" name="26 CuadroTexto"/>
          <p:cNvSpPr txBox="1"/>
          <p:nvPr/>
        </p:nvSpPr>
        <p:spPr>
          <a:xfrm>
            <a:off x="1357290" y="5214950"/>
            <a:ext cx="1643074"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6</a:t>
            </a:r>
            <a:endParaRPr lang="es-MX" sz="1600" dirty="0">
              <a:solidFill>
                <a:srgbClr val="080808"/>
              </a:solidFill>
              <a:latin typeface="Arial" pitchFamily="34" charset="0"/>
              <a:cs typeface="Arial" pitchFamily="34" charset="0"/>
            </a:endParaRPr>
          </a:p>
        </p:txBody>
      </p:sp>
      <p:sp>
        <p:nvSpPr>
          <p:cNvPr id="28" name="27 CuadroTexto"/>
          <p:cNvSpPr txBox="1"/>
          <p:nvPr/>
        </p:nvSpPr>
        <p:spPr>
          <a:xfrm>
            <a:off x="3000364" y="5214950"/>
            <a:ext cx="1643074"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7</a:t>
            </a:r>
            <a:endParaRPr lang="es-MX" sz="1600" dirty="0">
              <a:solidFill>
                <a:srgbClr val="080808"/>
              </a:solidFill>
              <a:latin typeface="Arial" pitchFamily="34" charset="0"/>
              <a:cs typeface="Arial" pitchFamily="34" charset="0"/>
            </a:endParaRPr>
          </a:p>
        </p:txBody>
      </p:sp>
      <p:sp>
        <p:nvSpPr>
          <p:cNvPr id="29" name="28 CuadroTexto"/>
          <p:cNvSpPr txBox="1"/>
          <p:nvPr/>
        </p:nvSpPr>
        <p:spPr>
          <a:xfrm>
            <a:off x="4714876" y="5214950"/>
            <a:ext cx="1643074"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8</a:t>
            </a:r>
            <a:endParaRPr lang="es-MX" sz="1600" dirty="0">
              <a:solidFill>
                <a:srgbClr val="080808"/>
              </a:solidFill>
              <a:latin typeface="Arial" pitchFamily="34" charset="0"/>
              <a:cs typeface="Arial" pitchFamily="34" charset="0"/>
            </a:endParaRPr>
          </a:p>
        </p:txBody>
      </p:sp>
      <p:sp>
        <p:nvSpPr>
          <p:cNvPr id="30" name="29 CuadroTexto"/>
          <p:cNvSpPr txBox="1"/>
          <p:nvPr/>
        </p:nvSpPr>
        <p:spPr>
          <a:xfrm>
            <a:off x="0" y="5500702"/>
            <a:ext cx="1357322" cy="1200329"/>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Certificación de la permanencia de jóvenes becarios en educación media superior</a:t>
            </a:r>
            <a:endParaRPr lang="es-MX" sz="1200" dirty="0">
              <a:solidFill>
                <a:srgbClr val="080808"/>
              </a:solidFill>
              <a:latin typeface="Arial" pitchFamily="34" charset="0"/>
              <a:cs typeface="Arial" pitchFamily="34" charset="0"/>
            </a:endParaRPr>
          </a:p>
        </p:txBody>
      </p:sp>
      <p:sp>
        <p:nvSpPr>
          <p:cNvPr id="31" name="30 CuadroTexto"/>
          <p:cNvSpPr txBox="1"/>
          <p:nvPr/>
        </p:nvSpPr>
        <p:spPr>
          <a:xfrm>
            <a:off x="1357290" y="5500702"/>
            <a:ext cx="1571636" cy="1200329"/>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Certificación del cumplimiento de la corresponsabilidad en salud de los adultos mayores beneficiarios.</a:t>
            </a:r>
            <a:endParaRPr lang="es-MX" sz="1200" dirty="0">
              <a:solidFill>
                <a:srgbClr val="080808"/>
              </a:solidFill>
              <a:latin typeface="Arial" pitchFamily="34" charset="0"/>
              <a:cs typeface="Arial" pitchFamily="34" charset="0"/>
            </a:endParaRPr>
          </a:p>
        </p:txBody>
      </p:sp>
      <p:sp>
        <p:nvSpPr>
          <p:cNvPr id="32" name="31 CuadroTexto"/>
          <p:cNvSpPr txBox="1"/>
          <p:nvPr/>
        </p:nvSpPr>
        <p:spPr>
          <a:xfrm>
            <a:off x="2928926" y="5500702"/>
            <a:ext cx="2000264" cy="1200329"/>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Promoción de la incorporación al Programa de Escuelas de Calidad de escuelas de educación básica con becarios de PROSPERA</a:t>
            </a:r>
            <a:endParaRPr lang="es-MX" sz="1200" dirty="0">
              <a:solidFill>
                <a:srgbClr val="080808"/>
              </a:solidFill>
              <a:latin typeface="Arial" pitchFamily="34" charset="0"/>
              <a:cs typeface="Arial" pitchFamily="34" charset="0"/>
            </a:endParaRPr>
          </a:p>
        </p:txBody>
      </p:sp>
      <p:sp>
        <p:nvSpPr>
          <p:cNvPr id="33" name="32 CuadroTexto"/>
          <p:cNvSpPr txBox="1"/>
          <p:nvPr/>
        </p:nvSpPr>
        <p:spPr>
          <a:xfrm>
            <a:off x="4929190" y="5572140"/>
            <a:ext cx="1071570" cy="830997"/>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Cobertura de atención de familias beneficiarias</a:t>
            </a:r>
            <a:endParaRPr lang="es-MX" sz="1200" dirty="0">
              <a:solidFill>
                <a:srgbClr val="080808"/>
              </a:solidFill>
              <a:latin typeface="Arial" pitchFamily="34" charset="0"/>
              <a:cs typeface="Arial" pitchFamily="34" charset="0"/>
            </a:endParaRPr>
          </a:p>
        </p:txBody>
      </p:sp>
      <p:sp>
        <p:nvSpPr>
          <p:cNvPr id="34" name="33 CuadroTexto"/>
          <p:cNvSpPr txBox="1"/>
          <p:nvPr/>
        </p:nvSpPr>
        <p:spPr>
          <a:xfrm>
            <a:off x="6143636" y="5214950"/>
            <a:ext cx="1500198"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9</a:t>
            </a:r>
            <a:endParaRPr lang="es-MX" sz="1600" dirty="0">
              <a:solidFill>
                <a:srgbClr val="080808"/>
              </a:solidFill>
              <a:latin typeface="Arial" pitchFamily="34" charset="0"/>
              <a:cs typeface="Arial" pitchFamily="34" charset="0"/>
            </a:endParaRPr>
          </a:p>
        </p:txBody>
      </p:sp>
      <p:sp>
        <p:nvSpPr>
          <p:cNvPr id="35" name="34 CuadroTexto"/>
          <p:cNvSpPr txBox="1"/>
          <p:nvPr/>
        </p:nvSpPr>
        <p:spPr>
          <a:xfrm>
            <a:off x="6143636" y="5473005"/>
            <a:ext cx="1571636" cy="1384995"/>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Buena atención a las titulares de familias beneficiarias de PROSPERA en las mesas de Atención y Servicios. </a:t>
            </a:r>
            <a:endParaRPr lang="es-MX" sz="1200" dirty="0">
              <a:solidFill>
                <a:srgbClr val="080808"/>
              </a:solidFill>
              <a:latin typeface="Arial" pitchFamily="34" charset="0"/>
              <a:cs typeface="Arial" pitchFamily="34" charset="0"/>
            </a:endParaRPr>
          </a:p>
        </p:txBody>
      </p:sp>
      <p:sp>
        <p:nvSpPr>
          <p:cNvPr id="36" name="35 CuadroTexto"/>
          <p:cNvSpPr txBox="1"/>
          <p:nvPr/>
        </p:nvSpPr>
        <p:spPr>
          <a:xfrm>
            <a:off x="7429456" y="5214950"/>
            <a:ext cx="1714544" cy="338554"/>
          </a:xfrm>
          <a:prstGeom prst="rect">
            <a:avLst/>
          </a:prstGeom>
          <a:noFill/>
        </p:spPr>
        <p:txBody>
          <a:bodyPr wrap="square" rtlCol="0">
            <a:spAutoFit/>
          </a:bodyPr>
          <a:lstStyle/>
          <a:p>
            <a:pPr algn="ctr"/>
            <a:r>
              <a:rPr lang="es-MX" sz="1600" dirty="0" smtClean="0">
                <a:solidFill>
                  <a:srgbClr val="080808"/>
                </a:solidFill>
                <a:latin typeface="Arial" pitchFamily="34" charset="0"/>
                <a:cs typeface="Arial" pitchFamily="34" charset="0"/>
              </a:rPr>
              <a:t>ACTIVIDAD 10</a:t>
            </a:r>
            <a:endParaRPr lang="es-MX" sz="1600" dirty="0">
              <a:solidFill>
                <a:srgbClr val="080808"/>
              </a:solidFill>
              <a:latin typeface="Arial" pitchFamily="34" charset="0"/>
              <a:cs typeface="Arial" pitchFamily="34" charset="0"/>
            </a:endParaRPr>
          </a:p>
        </p:txBody>
      </p:sp>
      <p:sp>
        <p:nvSpPr>
          <p:cNvPr id="37" name="36 CuadroTexto"/>
          <p:cNvSpPr txBox="1"/>
          <p:nvPr/>
        </p:nvSpPr>
        <p:spPr>
          <a:xfrm>
            <a:off x="7715272" y="5572140"/>
            <a:ext cx="1214446" cy="461665"/>
          </a:xfrm>
          <a:prstGeom prst="rect">
            <a:avLst/>
          </a:prstGeom>
          <a:noFill/>
        </p:spPr>
        <p:txBody>
          <a:bodyPr wrap="square" rtlCol="0">
            <a:spAutoFit/>
          </a:bodyPr>
          <a:lstStyle/>
          <a:p>
            <a:pPr algn="just"/>
            <a:r>
              <a:rPr lang="es-MX" sz="1200" dirty="0" smtClean="0">
                <a:solidFill>
                  <a:srgbClr val="080808"/>
                </a:solidFill>
                <a:latin typeface="Arial" pitchFamily="34" charset="0"/>
                <a:cs typeface="Arial" pitchFamily="34" charset="0"/>
              </a:rPr>
              <a:t>Transferencia de recursos</a:t>
            </a:r>
            <a:endParaRPr lang="es-MX" sz="1200" dirty="0">
              <a:solidFill>
                <a:srgbClr val="080808"/>
              </a:solidFill>
              <a:latin typeface="Arial" pitchFamily="34" charset="0"/>
              <a:cs typeface="Arial" pitchFamily="34" charset="0"/>
            </a:endParaRPr>
          </a:p>
        </p:txBody>
      </p:sp>
      <p:sp>
        <p:nvSpPr>
          <p:cNvPr id="38" name="37 Flecha arriba"/>
          <p:cNvSpPr/>
          <p:nvPr/>
        </p:nvSpPr>
        <p:spPr>
          <a:xfrm>
            <a:off x="4429124" y="2714620"/>
            <a:ext cx="214314" cy="214314"/>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14480" y="2786058"/>
            <a:ext cx="5865580"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cs typeface="Arial" pitchFamily="34" charset="0"/>
              </a:rPr>
              <a:t>E D U C A C I Ó N</a:t>
            </a:r>
            <a:endParaRPr lang="es-E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TASA DE  BECARIAS EN EDUCACIÓN MEDIA SUPERIOR CON RESPECTO A LA COMPOSICIÓN POR SEXO DE LA MATRICULA NACIONAL (ANUAL</a:t>
            </a:r>
            <a:r>
              <a:rPr lang="es-MX" sz="1600" dirty="0" smtClean="0">
                <a:solidFill>
                  <a:srgbClr val="080808"/>
                </a:solidFill>
                <a:latin typeface="Arial" pitchFamily="34" charset="0"/>
                <a:cs typeface="Arial" pitchFamily="34" charset="0"/>
              </a:rPr>
              <a:t>)</a:t>
            </a:r>
            <a:endParaRPr lang="es-MX" sz="1600" dirty="0">
              <a:solidFill>
                <a:srgbClr val="080808"/>
              </a:solidFill>
              <a:latin typeface="Arial" pitchFamily="34" charset="0"/>
              <a:cs typeface="Arial" pitchFamily="34" charset="0"/>
            </a:endParaRPr>
          </a:p>
        </p:txBody>
      </p:sp>
      <p:graphicFrame>
        <p:nvGraphicFramePr>
          <p:cNvPr id="6" name="5 Tabla"/>
          <p:cNvGraphicFramePr>
            <a:graphicFrameLocks noGrp="1"/>
          </p:cNvGraphicFramePr>
          <p:nvPr/>
        </p:nvGraphicFramePr>
        <p:xfrm>
          <a:off x="214284" y="928670"/>
          <a:ext cx="8715433" cy="5530670"/>
        </p:xfrm>
        <a:graphic>
          <a:graphicData uri="http://schemas.openxmlformats.org/drawingml/2006/table">
            <a:tbl>
              <a:tblPr/>
              <a:tblGrid>
                <a:gridCol w="1101376"/>
                <a:gridCol w="778244"/>
                <a:gridCol w="1101376"/>
                <a:gridCol w="1101376"/>
                <a:gridCol w="1101376"/>
                <a:gridCol w="1101376"/>
                <a:gridCol w="1101376"/>
                <a:gridCol w="700875"/>
                <a:gridCol w="628058"/>
              </a:tblGrid>
              <a:tr h="242910">
                <a:tc rowSpan="3" gridSpan="2">
                  <a:txBody>
                    <a:bodyPr/>
                    <a:lstStyle/>
                    <a:p>
                      <a:pPr algn="ctr" fontAlgn="ctr"/>
                      <a:r>
                        <a:rPr lang="es-MX" sz="1050" b="1" i="0" u="none" strike="noStrike" dirty="0">
                          <a:solidFill>
                            <a:srgbClr val="080808"/>
                          </a:solidFill>
                          <a:latin typeface="Arial"/>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3" hMerge="1">
                  <a:txBody>
                    <a:bodyPr/>
                    <a:lstStyle/>
                    <a:p>
                      <a:endParaRPr lang="es-MX"/>
                    </a:p>
                  </a:txBody>
                  <a:tcPr/>
                </a:tc>
                <a:tc gridSpan="7">
                  <a:txBody>
                    <a:bodyPr/>
                    <a:lstStyle/>
                    <a:p>
                      <a:pPr algn="ctr" fontAlgn="ctr"/>
                      <a:r>
                        <a:rPr lang="es-MX" sz="1200" b="1" i="0" u="none" strike="noStrike">
                          <a:solidFill>
                            <a:srgbClr val="080808"/>
                          </a:solidFill>
                          <a:latin typeface="Arial"/>
                        </a:rPr>
                        <a:t>2015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62608">
                <a:tc gridSpan="2" vMerge="1">
                  <a:txBody>
                    <a:bodyPr/>
                    <a:lstStyle/>
                    <a:p>
                      <a:endParaRPr lang="es-MX"/>
                    </a:p>
                  </a:txBody>
                  <a:tcPr/>
                </a:tc>
                <a:tc hMerge="1" vMerge="1">
                  <a:txBody>
                    <a:bodyPr/>
                    <a:lstStyle/>
                    <a:p>
                      <a:endParaRPr lang="es-MX"/>
                    </a:p>
                  </a:txBody>
                  <a:tcPr/>
                </a:tc>
                <a:tc gridSpan="3">
                  <a:txBody>
                    <a:bodyPr/>
                    <a:lstStyle/>
                    <a:p>
                      <a:pPr algn="ctr" fontAlgn="ctr"/>
                      <a:r>
                        <a:rPr lang="es-MX" sz="1050" b="1" i="0" u="none" strike="noStrike" dirty="0">
                          <a:solidFill>
                            <a:srgbClr val="080808"/>
                          </a:solidFill>
                          <a:latin typeface="Arial"/>
                        </a:rPr>
                        <a:t>POBLACIÓN NACIONAL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a:solidFill>
                            <a:srgbClr val="080808"/>
                          </a:solidFill>
                          <a:latin typeface="Arial"/>
                        </a:rPr>
                        <a:t>INFORMACIÓN Prospera</a:t>
                      </a:r>
                      <a:br>
                        <a:rPr lang="es-MX" sz="1050" b="1" i="0" u="none" strike="noStrike">
                          <a:solidFill>
                            <a:srgbClr val="080808"/>
                          </a:solidFill>
                          <a:latin typeface="Arial"/>
                        </a:rPr>
                      </a:br>
                      <a:endParaRPr lang="es-MX" sz="1050" b="1" i="0" u="none" strike="noStrike">
                        <a:solidFill>
                          <a:srgbClr val="080808"/>
                        </a:solidFill>
                        <a:latin typeface="Arial"/>
                      </a:endParaRP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hMerge="1">
                  <a:txBody>
                    <a:bodyPr/>
                    <a:lstStyle/>
                    <a:p>
                      <a:endParaRPr lang="es-MX"/>
                    </a:p>
                  </a:txBody>
                  <a:tcPr/>
                </a:tc>
                <a:tc hMerge="1">
                  <a:txBody>
                    <a:bodyPr/>
                    <a:lstStyle/>
                    <a:p>
                      <a:endParaRPr lang="es-MX"/>
                    </a:p>
                  </a:txBody>
                  <a:tcPr/>
                </a:tc>
                <a:tc rowSpan="2">
                  <a:txBody>
                    <a:bodyPr/>
                    <a:lstStyle/>
                    <a:p>
                      <a:pPr algn="ctr" fontAlgn="ctr"/>
                      <a:r>
                        <a:rPr lang="es-MX" sz="1050" b="1" i="0" u="none" strike="noStrike" dirty="0">
                          <a:solidFill>
                            <a:srgbClr val="080808"/>
                          </a:solidFill>
                          <a:latin typeface="Arial"/>
                        </a:rPr>
                        <a:t>% Indicador</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1450432">
                <a:tc gridSpan="2" vMerge="1">
                  <a:txBody>
                    <a:bodyPr/>
                    <a:lstStyle/>
                    <a:p>
                      <a:endParaRPr lang="es-MX"/>
                    </a:p>
                  </a:txBody>
                  <a:tcPr/>
                </a:tc>
                <a:tc hMerge="1" vMerge="1">
                  <a:txBody>
                    <a:bodyPr/>
                    <a:lstStyle/>
                    <a:p>
                      <a:endParaRPr lang="es-MX"/>
                    </a:p>
                  </a:txBody>
                  <a:tcPr/>
                </a:tc>
                <a:tc>
                  <a:txBody>
                    <a:bodyPr/>
                    <a:lstStyle/>
                    <a:p>
                      <a:pPr algn="ctr" fontAlgn="ctr"/>
                      <a:r>
                        <a:rPr lang="es-MX" sz="1050" b="1" i="0" u="none" strike="noStrike">
                          <a:solidFill>
                            <a:srgbClr val="080808"/>
                          </a:solidFill>
                          <a:latin typeface="Arial"/>
                        </a:rPr>
                        <a:t>Población Total de Alumnos de Educación Media Superior a Nivel Nacional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a:rPr>
                        <a:t>Alumnos Mujeres Registradas en Educación Media Superior a Nivel Nacional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a:rPr>
                        <a:t>% Nacional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a:rPr>
                        <a:t>Estudiantes Becarios de Educación Media Superior Registrados en Prospera</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ctr" fontAlgn="ctr"/>
                      <a:r>
                        <a:rPr lang="es-MX" sz="1050" b="1" i="0" u="none" strike="noStrike" dirty="0">
                          <a:solidFill>
                            <a:srgbClr val="080808"/>
                          </a:solidFill>
                          <a:latin typeface="Arial"/>
                        </a:rPr>
                        <a:t>Estudiantes Becarias Mujeres de Educación Media Superior Registradas en Prospera</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ctr" fontAlgn="ctr"/>
                      <a:r>
                        <a:rPr lang="es-MX" sz="1050" b="1" i="0" u="none" strike="noStrike" dirty="0">
                          <a:solidFill>
                            <a:srgbClr val="080808"/>
                          </a:solidFill>
                          <a:latin typeface="Arial"/>
                        </a:rPr>
                        <a:t>% </a:t>
                      </a:r>
                      <a:br>
                        <a:rPr lang="es-MX" sz="1050" b="1" i="0" u="none" strike="noStrike" dirty="0">
                          <a:solidFill>
                            <a:srgbClr val="080808"/>
                          </a:solidFill>
                          <a:latin typeface="Arial"/>
                        </a:rPr>
                      </a:br>
                      <a:r>
                        <a:rPr lang="es-MX" sz="1050" b="1" i="0" u="none" strike="noStrike" dirty="0">
                          <a:solidFill>
                            <a:srgbClr val="080808"/>
                          </a:solidFill>
                          <a:latin typeface="Arial"/>
                        </a:rPr>
                        <a:t>Prospera</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vMerge="1">
                  <a:txBody>
                    <a:bodyPr/>
                    <a:lstStyle/>
                    <a:p>
                      <a:endParaRPr lang="es-MX"/>
                    </a:p>
                  </a:txBody>
                  <a:tcPr/>
                </a:tc>
              </a:tr>
              <a:tr h="181304">
                <a:tc>
                  <a:txBody>
                    <a:bodyPr/>
                    <a:lstStyle/>
                    <a:p>
                      <a:pPr algn="l" fontAlgn="b"/>
                      <a:r>
                        <a:rPr lang="es-MX" sz="1200" b="0" i="0" u="none" strike="noStrike">
                          <a:solidFill>
                            <a:srgbClr val="080808"/>
                          </a:solidFill>
                          <a:latin typeface="Arial"/>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a:endParaRP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362608">
                <a:tc gridSpan="2">
                  <a:txBody>
                    <a:bodyPr/>
                    <a:lstStyle/>
                    <a:p>
                      <a:pPr algn="ctr" fontAlgn="b"/>
                      <a:r>
                        <a:rPr lang="es-MX" sz="1200" b="1" i="0" u="none" strike="noStrike">
                          <a:solidFill>
                            <a:srgbClr val="080808"/>
                          </a:solidFill>
                          <a:latin typeface="Arial"/>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l" fontAlgn="b"/>
                      <a:r>
                        <a:rPr lang="es-MX" sz="1200" b="1" i="0" u="none" strike="noStrike">
                          <a:solidFill>
                            <a:srgbClr val="080808"/>
                          </a:solidFill>
                          <a:latin typeface="Arial"/>
                        </a:rPr>
                        <a:t>                                   4,813,165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a:rPr>
                        <a:t>                                   2,406,239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49.99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a:rPr>
                        <a:t>                                   1,277,797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a:rPr>
                        <a:t>                                      652,060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51.03</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2.07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181304">
                <a:tc>
                  <a:txBody>
                    <a:bodyPr/>
                    <a:lstStyle/>
                    <a:p>
                      <a:pPr algn="l" fontAlgn="b"/>
                      <a:r>
                        <a:rPr lang="es-MX" sz="1200" b="0" i="0" u="none" strike="noStrike">
                          <a:solidFill>
                            <a:srgbClr val="080808"/>
                          </a:solidFill>
                          <a:latin typeface="Arial"/>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362608">
                <a:tc>
                  <a:txBody>
                    <a:bodyPr/>
                    <a:lstStyle/>
                    <a:p>
                      <a:pPr algn="ctr" fontAlgn="b"/>
                      <a:r>
                        <a:rPr lang="es-MX" sz="1200" b="0" i="0" u="none" strike="noStrike">
                          <a:solidFill>
                            <a:srgbClr val="080808"/>
                          </a:solidFill>
                          <a:latin typeface="Arial"/>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                                        54,568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                                        27,712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50.78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                                          9,175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                                          4,910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53.51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5.38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362608">
                <a:tc>
                  <a:txBody>
                    <a:bodyPr/>
                    <a:lstStyle/>
                    <a:p>
                      <a:pPr algn="ctr" fontAlgn="b"/>
                      <a:r>
                        <a:rPr lang="es-MX" sz="1200" b="0" i="0" u="none" strike="noStrike">
                          <a:solidFill>
                            <a:srgbClr val="080808"/>
                          </a:solidFill>
                          <a:latin typeface="Arial"/>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141,009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70,757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50.18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13,088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6,681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51.05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1.73</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543912">
                <a:tc>
                  <a:txBody>
                    <a:bodyPr/>
                    <a:lstStyle/>
                    <a:p>
                      <a:pPr algn="ctr" fontAlgn="b"/>
                      <a:r>
                        <a:rPr lang="es-MX" sz="1200" b="0" i="0" u="none" strike="noStrike">
                          <a:solidFill>
                            <a:srgbClr val="080808"/>
                          </a:solidFill>
                          <a:latin typeface="Arial"/>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29,227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14,677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50.22</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5,004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2,614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52.24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4.02</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62608">
                <a:tc>
                  <a:txBody>
                    <a:bodyPr/>
                    <a:lstStyle/>
                    <a:p>
                      <a:pPr algn="ctr" fontAlgn="b"/>
                      <a:r>
                        <a:rPr lang="es-MX" sz="1200" b="0" i="0" u="none" strike="noStrike">
                          <a:solidFill>
                            <a:srgbClr val="080808"/>
                          </a:solidFill>
                          <a:latin typeface="Arial"/>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33,316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16,261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48.81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12,901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6,430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49.84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2.12</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62608">
                <a:tc>
                  <a:txBody>
                    <a:bodyPr/>
                    <a:lstStyle/>
                    <a:p>
                      <a:pPr algn="ctr" fontAlgn="b"/>
                      <a:r>
                        <a:rPr lang="es-MX" sz="1200" b="0" i="0" u="none" strike="noStrike">
                          <a:solidFill>
                            <a:srgbClr val="080808"/>
                          </a:solidFill>
                          <a:latin typeface="Arial"/>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228,809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107,026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46.78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12,881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6,564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50.96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8.94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62608">
                <a:tc>
                  <a:txBody>
                    <a:bodyPr/>
                    <a:lstStyle/>
                    <a:p>
                      <a:pPr algn="ctr" fontAlgn="b"/>
                      <a:r>
                        <a:rPr lang="es-MX" sz="1200" b="0" i="0" u="none" strike="noStrike">
                          <a:solidFill>
                            <a:srgbClr val="080808"/>
                          </a:solidFill>
                          <a:latin typeface="Arial"/>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146,825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75,406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51.36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3,785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2,031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53.66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4.48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62608">
                <a:tc>
                  <a:txBody>
                    <a:bodyPr/>
                    <a:lstStyle/>
                    <a:p>
                      <a:pPr algn="ctr" fontAlgn="b"/>
                      <a:r>
                        <a:rPr lang="es-MX" sz="1200" b="0" i="0" u="none" strike="noStrike">
                          <a:solidFill>
                            <a:srgbClr val="080808"/>
                          </a:solidFill>
                          <a:latin typeface="Arial"/>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106,850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52,435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a:rPr>
                        <a:t>49.07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130,782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60,817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a:rPr>
                        <a:t>46.50</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a:rPr>
                        <a:t>-5.24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214282" y="1785926"/>
          <a:ext cx="8643997" cy="3409075"/>
        </p:xfrm>
        <a:graphic>
          <a:graphicData uri="http://schemas.openxmlformats.org/drawingml/2006/table">
            <a:tbl>
              <a:tblPr/>
              <a:tblGrid>
                <a:gridCol w="1985283"/>
                <a:gridCol w="1156028"/>
                <a:gridCol w="1985283"/>
                <a:gridCol w="1803402"/>
                <a:gridCol w="1714001"/>
              </a:tblGrid>
              <a:tr h="328379">
                <a:tc rowSpan="2" gridSpan="2">
                  <a:txBody>
                    <a:bodyPr/>
                    <a:lstStyle/>
                    <a:p>
                      <a:pPr algn="ctr" fontAlgn="ctr"/>
                      <a:r>
                        <a:rPr lang="es-MX" sz="1200" b="1" i="0" u="none" strike="noStrike" dirty="0">
                          <a:solidFill>
                            <a:srgbClr val="080808"/>
                          </a:solidFill>
                          <a:latin typeface="Arial"/>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2" hMerge="1">
                  <a:txBody>
                    <a:bodyPr/>
                    <a:lstStyle/>
                    <a:p>
                      <a:endParaRPr lang="es-MX"/>
                    </a:p>
                  </a:txBody>
                  <a:tcPr/>
                </a:tc>
                <a:tc gridSpan="3">
                  <a:txBody>
                    <a:bodyPr/>
                    <a:lstStyle/>
                    <a:p>
                      <a:pPr algn="ctr" fontAlgn="ctr"/>
                      <a:r>
                        <a:rPr lang="es-MX" sz="1200" b="1" i="0" u="none" strike="noStrike">
                          <a:solidFill>
                            <a:srgbClr val="080808"/>
                          </a:solidFill>
                          <a:latin typeface="Arial"/>
                        </a:rPr>
                        <a:t>CICLO ESCOLAR 2014 - 2015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r>
              <a:tr h="669389">
                <a:tc gridSpan="2" vMerge="1">
                  <a:txBody>
                    <a:bodyPr/>
                    <a:lstStyle/>
                    <a:p>
                      <a:endParaRPr lang="es-MX"/>
                    </a:p>
                  </a:txBody>
                  <a:tcPr/>
                </a:tc>
                <a:tc hMerge="1" vMerge="1">
                  <a:txBody>
                    <a:bodyPr/>
                    <a:lstStyle/>
                    <a:p>
                      <a:endParaRPr lang="es-MX"/>
                    </a:p>
                  </a:txBody>
                  <a:tcPr/>
                </a:tc>
                <a:tc>
                  <a:txBody>
                    <a:bodyPr/>
                    <a:lstStyle/>
                    <a:p>
                      <a:pPr algn="ctr" fontAlgn="ctr"/>
                      <a:r>
                        <a:rPr lang="es-MX" sz="1200" b="1" i="0" u="none" strike="noStrike">
                          <a:solidFill>
                            <a:srgbClr val="080808"/>
                          </a:solidFill>
                          <a:latin typeface="Arial"/>
                        </a:rPr>
                        <a:t>Población Beneficiaria del Programa Prospera</a:t>
                      </a:r>
                      <a:br>
                        <a:rPr lang="es-MX" sz="1200" b="1" i="0" u="none" strike="noStrike">
                          <a:solidFill>
                            <a:srgbClr val="080808"/>
                          </a:solidFill>
                          <a:latin typeface="Arial"/>
                        </a:rPr>
                      </a:br>
                      <a:r>
                        <a:rPr lang="es-MX" sz="1200" b="1" i="0" u="none" strike="noStrike">
                          <a:solidFill>
                            <a:srgbClr val="080808"/>
                          </a:solidFill>
                          <a:latin typeface="Arial"/>
                        </a:rPr>
                        <a:t> de 15 Años de Edad 1/</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Egresados de Secundaria del Programa Prospera</a:t>
                      </a:r>
                      <a:br>
                        <a:rPr lang="es-MX" sz="1200" b="1" i="0" u="none" strike="noStrike">
                          <a:solidFill>
                            <a:srgbClr val="080808"/>
                          </a:solidFill>
                          <a:latin typeface="Arial"/>
                        </a:rPr>
                      </a:br>
                      <a:r>
                        <a:rPr lang="es-MX" sz="1200" b="1" i="0" u="none" strike="noStrike">
                          <a:solidFill>
                            <a:srgbClr val="080808"/>
                          </a:solidFill>
                          <a:latin typeface="Arial"/>
                        </a:rPr>
                        <a:t> 2/</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ctr" fontAlgn="ctr"/>
                      <a:r>
                        <a:rPr lang="es-MX" sz="1200" b="1" i="0" u="none" strike="noStrike">
                          <a:solidFill>
                            <a:srgbClr val="080808"/>
                          </a:solidFill>
                          <a:latin typeface="Arial"/>
                        </a:rPr>
                        <a:t>Porcentaje de Tasa de Terminación de Secundaria</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02079">
                <a:tc>
                  <a:txBody>
                    <a:bodyPr/>
                    <a:lstStyle/>
                    <a:p>
                      <a:pPr algn="l" fontAlgn="b"/>
                      <a:r>
                        <a:rPr lang="es-MX" sz="1200" b="0" i="0" u="none" strike="noStrike">
                          <a:solidFill>
                            <a:srgbClr val="080808"/>
                          </a:solidFill>
                          <a:latin typeface="Arial"/>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a:endParaRP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39970">
                <a:tc gridSpan="2">
                  <a:txBody>
                    <a:bodyPr/>
                    <a:lstStyle/>
                    <a:p>
                      <a:pPr algn="ctr" fontAlgn="b"/>
                      <a:r>
                        <a:rPr lang="es-MX" sz="1200" b="1" i="0" u="none" strike="noStrike">
                          <a:solidFill>
                            <a:srgbClr val="080808"/>
                          </a:solidFill>
                          <a:latin typeface="Arial"/>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r" fontAlgn="b"/>
                      <a:r>
                        <a:rPr lang="es-MX" sz="1200" b="1" i="0" u="none" strike="noStrike">
                          <a:solidFill>
                            <a:srgbClr val="080808"/>
                          </a:solidFill>
                          <a:latin typeface="Arial"/>
                        </a:rPr>
                        <a:t>853,443</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620,728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72.73</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02079">
                <a:tc>
                  <a:txBody>
                    <a:bodyPr/>
                    <a:lstStyle/>
                    <a:p>
                      <a:pPr algn="l" fontAlgn="b"/>
                      <a:r>
                        <a:rPr lang="es-MX" sz="1200" b="0" i="0" u="none" strike="noStrike">
                          <a:solidFill>
                            <a:srgbClr val="080808"/>
                          </a:solidFill>
                          <a:latin typeface="Arial"/>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27339">
                <a:tc>
                  <a:txBody>
                    <a:bodyPr/>
                    <a:lstStyle/>
                    <a:p>
                      <a:pPr algn="ctr" fontAlgn="b"/>
                      <a:r>
                        <a:rPr lang="es-MX" sz="1200" b="0" i="0" u="none" strike="noStrike">
                          <a:solidFill>
                            <a:srgbClr val="080808"/>
                          </a:solidFill>
                          <a:latin typeface="Arial"/>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6,127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4,185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68.30</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214710">
                <a:tc>
                  <a:txBody>
                    <a:bodyPr/>
                    <a:lstStyle/>
                    <a:p>
                      <a:pPr algn="ctr" fontAlgn="b"/>
                      <a:r>
                        <a:rPr lang="es-MX" sz="1200" b="0" i="0" u="none" strike="noStrike">
                          <a:solidFill>
                            <a:srgbClr val="080808"/>
                          </a:solidFill>
                          <a:latin typeface="Arial"/>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7,841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5,784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73.77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04159">
                <a:tc>
                  <a:txBody>
                    <a:bodyPr/>
                    <a:lstStyle/>
                    <a:p>
                      <a:pPr algn="ctr" fontAlgn="b"/>
                      <a:r>
                        <a:rPr lang="es-MX" sz="1200" b="0" i="0" u="none" strike="noStrike">
                          <a:solidFill>
                            <a:srgbClr val="080808"/>
                          </a:solidFill>
                          <a:latin typeface="Arial"/>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dirty="0">
                          <a:solidFill>
                            <a:srgbClr val="080808"/>
                          </a:solidFill>
                          <a:latin typeface="Arial"/>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3,301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2,056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62.28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4710">
                <a:tc>
                  <a:txBody>
                    <a:bodyPr/>
                    <a:lstStyle/>
                    <a:p>
                      <a:pPr algn="ctr" fontAlgn="b"/>
                      <a:r>
                        <a:rPr lang="es-MX" sz="1200" b="0" i="0" u="none" strike="noStrike">
                          <a:solidFill>
                            <a:srgbClr val="080808"/>
                          </a:solidFill>
                          <a:latin typeface="Arial"/>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8,214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5,916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72.02</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4710">
                <a:tc>
                  <a:txBody>
                    <a:bodyPr/>
                    <a:lstStyle/>
                    <a:p>
                      <a:pPr algn="ctr" fontAlgn="b"/>
                      <a:r>
                        <a:rPr lang="es-MX" sz="1200" b="0" i="0" u="none" strike="noStrike">
                          <a:solidFill>
                            <a:srgbClr val="080808"/>
                          </a:solidFill>
                          <a:latin typeface="Arial"/>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9,236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5,409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58.56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4710">
                <a:tc>
                  <a:txBody>
                    <a:bodyPr/>
                    <a:lstStyle/>
                    <a:p>
                      <a:pPr algn="ctr" fontAlgn="b"/>
                      <a:r>
                        <a:rPr lang="es-MX" sz="1200" b="0" i="0" u="none" strike="noStrike">
                          <a:solidFill>
                            <a:srgbClr val="080808"/>
                          </a:solidFill>
                          <a:latin typeface="Arial"/>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3,168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1,919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60.57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4710">
                <a:tc>
                  <a:txBody>
                    <a:bodyPr/>
                    <a:lstStyle/>
                    <a:p>
                      <a:pPr algn="ctr" fontAlgn="b"/>
                      <a:r>
                        <a:rPr lang="es-MX" sz="1200" b="0" i="0" u="none" strike="noStrike">
                          <a:solidFill>
                            <a:srgbClr val="080808"/>
                          </a:solidFill>
                          <a:latin typeface="Arial"/>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a:rPr>
                        <a:t>90,071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a:rPr>
                        <a:t>63,999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a:rPr>
                        <a:t>71.05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428604"/>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TERMINACIÓN DE EDUCACIÓN BÁSICA DE LOS JÓVENES </a:t>
            </a:r>
          </a:p>
          <a:p>
            <a:pPr algn="ctr"/>
            <a:r>
              <a:rPr lang="es-MX" sz="1600" b="1" dirty="0" smtClean="0">
                <a:solidFill>
                  <a:srgbClr val="080808"/>
                </a:solidFill>
                <a:latin typeface="Arial" pitchFamily="34" charset="0"/>
                <a:cs typeface="Arial" pitchFamily="34" charset="0"/>
              </a:rPr>
              <a:t>ATENDIDOS POR EL PROGRAMA. (ANUAL)</a:t>
            </a:r>
            <a:endParaRPr lang="es-MX" sz="1600" b="1"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428596" y="1357298"/>
          <a:ext cx="8143931" cy="5000659"/>
        </p:xfrm>
        <a:graphic>
          <a:graphicData uri="http://schemas.openxmlformats.org/drawingml/2006/table">
            <a:tbl>
              <a:tblPr/>
              <a:tblGrid>
                <a:gridCol w="2007434"/>
                <a:gridCol w="1027757"/>
                <a:gridCol w="2007434"/>
                <a:gridCol w="1550653"/>
                <a:gridCol w="1550653"/>
              </a:tblGrid>
              <a:tr h="297413">
                <a:tc rowSpan="2" gridSpan="2">
                  <a:txBody>
                    <a:bodyPr/>
                    <a:lstStyle/>
                    <a:p>
                      <a:pPr algn="ctr" fontAlgn="ctr"/>
                      <a:r>
                        <a:rPr lang="es-MX" sz="1200" b="1" i="0" u="none" strike="noStrike">
                          <a:solidFill>
                            <a:srgbClr val="080808"/>
                          </a:solidFill>
                          <a:latin typeface="Arial"/>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2" hMerge="1">
                  <a:txBody>
                    <a:bodyPr/>
                    <a:lstStyle/>
                    <a:p>
                      <a:endParaRPr lang="es-MX"/>
                    </a:p>
                  </a:txBody>
                  <a:tcPr/>
                </a:tc>
                <a:tc gridSpan="3">
                  <a:txBody>
                    <a:bodyPr/>
                    <a:lstStyle/>
                    <a:p>
                      <a:pPr algn="ctr" fontAlgn="ctr"/>
                      <a:r>
                        <a:rPr lang="pt-BR" sz="1200" b="1" i="0" u="none" strike="noStrike">
                          <a:solidFill>
                            <a:srgbClr val="080808"/>
                          </a:solidFill>
                          <a:latin typeface="Arial"/>
                        </a:rPr>
                        <a:t>2014 - 2015 a 2015 - 2016</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r>
              <a:tr h="1237697">
                <a:tc gridSpan="2" vMerge="1">
                  <a:txBody>
                    <a:bodyPr/>
                    <a:lstStyle/>
                    <a:p>
                      <a:endParaRPr lang="es-MX"/>
                    </a:p>
                  </a:txBody>
                  <a:tcPr/>
                </a:tc>
                <a:tc hMerge="1" vMerge="1">
                  <a:txBody>
                    <a:bodyPr/>
                    <a:lstStyle/>
                    <a:p>
                      <a:endParaRPr lang="es-MX"/>
                    </a:p>
                  </a:txBody>
                  <a:tcPr/>
                </a:tc>
                <a:tc>
                  <a:txBody>
                    <a:bodyPr/>
                    <a:lstStyle/>
                    <a:p>
                      <a:pPr algn="ctr" fontAlgn="ctr"/>
                      <a:r>
                        <a:rPr lang="es-MX" sz="1200" b="1" i="0" u="none" strike="noStrike">
                          <a:solidFill>
                            <a:srgbClr val="080808"/>
                          </a:solidFill>
                          <a:latin typeface="Arial"/>
                        </a:rPr>
                        <a:t>Becarios de Secundaria Inscritos en Tercer Grado al Cierre del Ciclo Anterior  1/</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Becarios de Secundaria Inscritos al Siguiente Nivel  2/</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ctr" fontAlgn="ctr"/>
                      <a:r>
                        <a:rPr lang="es-MX" sz="1200" b="1" i="0" u="none" strike="noStrike">
                          <a:solidFill>
                            <a:srgbClr val="080808"/>
                          </a:solidFill>
                          <a:latin typeface="Arial"/>
                        </a:rPr>
                        <a:t>% Transitan de Secundaria a  EMS en el Ciclo Escolar</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47539">
                <a:tc>
                  <a:txBody>
                    <a:bodyPr/>
                    <a:lstStyle/>
                    <a:p>
                      <a:pPr algn="l" fontAlgn="b"/>
                      <a:r>
                        <a:rPr lang="es-MX" sz="1200" b="0" i="0" u="none" strike="noStrike">
                          <a:solidFill>
                            <a:srgbClr val="080808"/>
                          </a:solidFill>
                          <a:latin typeface="Arial"/>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47539">
                <a:tc gridSpan="2">
                  <a:txBody>
                    <a:bodyPr/>
                    <a:lstStyle/>
                    <a:p>
                      <a:pPr algn="ctr" fontAlgn="b"/>
                      <a:r>
                        <a:rPr lang="es-MX" sz="1200" b="1" i="0" u="none" strike="noStrike">
                          <a:solidFill>
                            <a:srgbClr val="080808"/>
                          </a:solidFill>
                          <a:latin typeface="Arial"/>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r" fontAlgn="b"/>
                      <a:r>
                        <a:rPr lang="es-MX" sz="1200" b="1" i="0" u="none" strike="noStrike">
                          <a:solidFill>
                            <a:srgbClr val="080808"/>
                          </a:solidFill>
                          <a:latin typeface="Arial"/>
                        </a:rPr>
                        <a:t>620,728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469,799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75.69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47539">
                <a:tc>
                  <a:txBody>
                    <a:bodyPr/>
                    <a:lstStyle/>
                    <a:p>
                      <a:pPr algn="l" fontAlgn="b"/>
                      <a:r>
                        <a:rPr lang="es-MX" sz="1200" b="0" i="0" u="none" strike="noStrike">
                          <a:solidFill>
                            <a:srgbClr val="080808"/>
                          </a:solidFill>
                          <a:latin typeface="Arial"/>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495079">
                <a:tc>
                  <a:txBody>
                    <a:bodyPr/>
                    <a:lstStyle/>
                    <a:p>
                      <a:pPr algn="ctr" fontAlgn="b"/>
                      <a:r>
                        <a:rPr lang="es-MX" sz="1200" b="0" i="0" u="none" strike="noStrike">
                          <a:solidFill>
                            <a:srgbClr val="080808"/>
                          </a:solidFill>
                          <a:latin typeface="Arial"/>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4,185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3,346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79.95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495079">
                <a:tc>
                  <a:txBody>
                    <a:bodyPr/>
                    <a:lstStyle/>
                    <a:p>
                      <a:pPr algn="ctr" fontAlgn="b"/>
                      <a:r>
                        <a:rPr lang="es-MX" sz="1200" b="0" i="0" u="none" strike="noStrike">
                          <a:solidFill>
                            <a:srgbClr val="080808"/>
                          </a:solidFill>
                          <a:latin typeface="Arial"/>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5,784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4,589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79.34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742618">
                <a:tc>
                  <a:txBody>
                    <a:bodyPr/>
                    <a:lstStyle/>
                    <a:p>
                      <a:pPr algn="ctr" fontAlgn="b"/>
                      <a:r>
                        <a:rPr lang="es-MX" sz="1200" b="0" i="0" u="none" strike="noStrike">
                          <a:solidFill>
                            <a:srgbClr val="080808"/>
                          </a:solidFill>
                          <a:latin typeface="Arial"/>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2,056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1,686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82.00</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7539">
                <a:tc>
                  <a:txBody>
                    <a:bodyPr/>
                    <a:lstStyle/>
                    <a:p>
                      <a:pPr algn="ctr" fontAlgn="b"/>
                      <a:r>
                        <a:rPr lang="es-MX" sz="1200" b="0" i="0" u="none" strike="noStrike">
                          <a:solidFill>
                            <a:srgbClr val="080808"/>
                          </a:solidFill>
                          <a:latin typeface="Arial"/>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5,916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4,681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79.12</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7539">
                <a:tc>
                  <a:txBody>
                    <a:bodyPr/>
                    <a:lstStyle/>
                    <a:p>
                      <a:pPr algn="ctr" fontAlgn="b"/>
                      <a:r>
                        <a:rPr lang="es-MX" sz="1200" b="0" i="0" u="none" strike="noStrike">
                          <a:solidFill>
                            <a:srgbClr val="080808"/>
                          </a:solidFill>
                          <a:latin typeface="Arial"/>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5,409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4,481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82.84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7539">
                <a:tc>
                  <a:txBody>
                    <a:bodyPr/>
                    <a:lstStyle/>
                    <a:p>
                      <a:pPr algn="ctr" fontAlgn="b"/>
                      <a:r>
                        <a:rPr lang="es-MX" sz="1200" b="0" i="0" u="none" strike="noStrike">
                          <a:solidFill>
                            <a:srgbClr val="080808"/>
                          </a:solidFill>
                          <a:latin typeface="Arial"/>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1,919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1,459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76.03</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7539">
                <a:tc>
                  <a:txBody>
                    <a:bodyPr/>
                    <a:lstStyle/>
                    <a:p>
                      <a:pPr algn="ctr" fontAlgn="b"/>
                      <a:r>
                        <a:rPr lang="es-MX" sz="1200" b="0" i="0" u="none" strike="noStrike">
                          <a:solidFill>
                            <a:srgbClr val="080808"/>
                          </a:solidFill>
                          <a:latin typeface="Arial"/>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a:rPr>
                        <a:t>63,999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a:rPr>
                        <a:t>49,288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a:rPr>
                        <a:t>77.01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BECARIOS Y BECARIAS DE SECUNDARIA QUE TRANSITAN A EDUCACIÓN MEDIA SUPERIOR.(ANUAL)</a:t>
            </a:r>
            <a:endParaRPr lang="es-MX" sz="1600"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nvGraphicFramePr>
        <p:xfrm>
          <a:off x="142842" y="1500174"/>
          <a:ext cx="8858313" cy="5134448"/>
        </p:xfrm>
        <a:graphic>
          <a:graphicData uri="http://schemas.openxmlformats.org/drawingml/2006/table">
            <a:tbl>
              <a:tblPr/>
              <a:tblGrid>
                <a:gridCol w="1123833"/>
                <a:gridCol w="794114"/>
                <a:gridCol w="1123833"/>
                <a:gridCol w="1123833"/>
                <a:gridCol w="1123833"/>
                <a:gridCol w="1123833"/>
                <a:gridCol w="1123833"/>
                <a:gridCol w="717488"/>
                <a:gridCol w="603713"/>
              </a:tblGrid>
              <a:tr h="153278">
                <a:tc rowSpan="3" gridSpan="2">
                  <a:txBody>
                    <a:bodyPr/>
                    <a:lstStyle/>
                    <a:p>
                      <a:pPr algn="ctr" fontAlgn="ctr"/>
                      <a:r>
                        <a:rPr lang="es-MX" sz="1050" b="1" i="0" u="none" strike="noStrike" dirty="0">
                          <a:solidFill>
                            <a:srgbClr val="080808"/>
                          </a:solidFill>
                          <a:latin typeface="Arial"/>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3" hMerge="1">
                  <a:txBody>
                    <a:bodyPr/>
                    <a:lstStyle/>
                    <a:p>
                      <a:endParaRPr lang="es-MX"/>
                    </a:p>
                  </a:txBody>
                  <a:tcPr/>
                </a:tc>
                <a:tc gridSpan="7">
                  <a:txBody>
                    <a:bodyPr/>
                    <a:lstStyle/>
                    <a:p>
                      <a:pPr algn="ctr" fontAlgn="ctr"/>
                      <a:r>
                        <a:rPr lang="es-MX" sz="1200" b="1" i="0" u="none" strike="noStrike">
                          <a:solidFill>
                            <a:srgbClr val="080808"/>
                          </a:solidFill>
                          <a:latin typeface="Arial"/>
                        </a:rPr>
                        <a:t>2015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153278">
                <a:tc gridSpan="2" vMerge="1">
                  <a:txBody>
                    <a:bodyPr/>
                    <a:lstStyle/>
                    <a:p>
                      <a:endParaRPr lang="es-MX"/>
                    </a:p>
                  </a:txBody>
                  <a:tcPr/>
                </a:tc>
                <a:tc hMerge="1" vMerge="1">
                  <a:txBody>
                    <a:bodyPr/>
                    <a:lstStyle/>
                    <a:p>
                      <a:endParaRPr lang="es-MX"/>
                    </a:p>
                  </a:txBody>
                  <a:tcPr/>
                </a:tc>
                <a:tc gridSpan="3">
                  <a:txBody>
                    <a:bodyPr/>
                    <a:lstStyle/>
                    <a:p>
                      <a:pPr algn="ctr" fontAlgn="ctr"/>
                      <a:r>
                        <a:rPr lang="es-MX" sz="1200" b="1" i="0" u="none" strike="noStrike">
                          <a:solidFill>
                            <a:srgbClr val="080808"/>
                          </a:solidFill>
                          <a:latin typeface="Arial"/>
                        </a:rPr>
                        <a:t>POBLACIÓN NACIONAL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200" b="1" i="0" u="none" strike="noStrike">
                          <a:solidFill>
                            <a:srgbClr val="080808"/>
                          </a:solidFill>
                          <a:latin typeface="Arial"/>
                        </a:rPr>
                        <a:t>INFORMACIÓN PROSPERA</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rowSpan="2">
                  <a:txBody>
                    <a:bodyPr/>
                    <a:lstStyle/>
                    <a:p>
                      <a:pPr algn="ctr" fontAlgn="ctr"/>
                      <a:r>
                        <a:rPr lang="es-MX" sz="1050" b="1" i="0" u="none" strike="noStrike">
                          <a:solidFill>
                            <a:srgbClr val="080808"/>
                          </a:solidFill>
                          <a:latin typeface="Arial"/>
                        </a:rPr>
                        <a:t>% Indicador</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1276714">
                <a:tc gridSpan="2" vMerge="1">
                  <a:txBody>
                    <a:bodyPr/>
                    <a:lstStyle/>
                    <a:p>
                      <a:endParaRPr lang="es-MX"/>
                    </a:p>
                  </a:txBody>
                  <a:tcPr/>
                </a:tc>
                <a:tc hMerge="1" vMerge="1">
                  <a:txBody>
                    <a:bodyPr/>
                    <a:lstStyle/>
                    <a:p>
                      <a:endParaRPr lang="es-MX"/>
                    </a:p>
                  </a:txBody>
                  <a:tcPr/>
                </a:tc>
                <a:tc>
                  <a:txBody>
                    <a:bodyPr/>
                    <a:lstStyle/>
                    <a:p>
                      <a:pPr algn="ctr" fontAlgn="ctr"/>
                      <a:r>
                        <a:rPr lang="es-MX" sz="1050" b="1" i="0" u="none" strike="noStrike" dirty="0">
                          <a:solidFill>
                            <a:srgbClr val="080808"/>
                          </a:solidFill>
                          <a:latin typeface="Arial"/>
                        </a:rPr>
                        <a:t>Población Total de Alumnos de Educación Básica a Nivel Nacional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a:rPr>
                        <a:t>Alumnos Mujeres Registradas en Educación Básica a Nivel Nacional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a:rPr>
                        <a:t>% Nacional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a:rPr>
                        <a:t>Estudiantes Becarios en Educación Básica Registrados en Prospera</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ctr" fontAlgn="ctr"/>
                      <a:r>
                        <a:rPr lang="es-MX" sz="1050" b="1" i="0" u="none" strike="noStrike" dirty="0">
                          <a:solidFill>
                            <a:srgbClr val="080808"/>
                          </a:solidFill>
                          <a:latin typeface="Arial"/>
                        </a:rPr>
                        <a:t>Estudiantes Becarias Mujeres de Educación Básica Registradas en Prospera</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ctr" fontAlgn="ctr"/>
                      <a:r>
                        <a:rPr lang="es-MX" sz="1050" b="1" i="0" u="none" strike="noStrike" dirty="0">
                          <a:solidFill>
                            <a:srgbClr val="080808"/>
                          </a:solidFill>
                          <a:latin typeface="Arial"/>
                        </a:rPr>
                        <a:t>% </a:t>
                      </a:r>
                      <a:br>
                        <a:rPr lang="es-MX" sz="1050" b="1" i="0" u="none" strike="noStrike" dirty="0">
                          <a:solidFill>
                            <a:srgbClr val="080808"/>
                          </a:solidFill>
                          <a:latin typeface="Arial"/>
                        </a:rPr>
                      </a:br>
                      <a:r>
                        <a:rPr lang="es-MX" sz="1050" b="1" i="0" u="none" strike="noStrike" dirty="0">
                          <a:solidFill>
                            <a:srgbClr val="080808"/>
                          </a:solidFill>
                          <a:latin typeface="Arial"/>
                        </a:rPr>
                        <a:t>Prospera</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vMerge="1">
                  <a:txBody>
                    <a:bodyPr/>
                    <a:lstStyle/>
                    <a:p>
                      <a:endParaRPr lang="es-MX"/>
                    </a:p>
                  </a:txBody>
                  <a:tcPr/>
                </a:tc>
              </a:tr>
              <a:tr h="153278">
                <a:tc>
                  <a:txBody>
                    <a:bodyPr/>
                    <a:lstStyle/>
                    <a:p>
                      <a:pPr algn="l" fontAlgn="b"/>
                      <a:r>
                        <a:rPr lang="es-MX" sz="1200" b="0" i="0" u="none" strike="noStrike">
                          <a:solidFill>
                            <a:srgbClr val="080808"/>
                          </a:solidFill>
                          <a:latin typeface="Arial"/>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306556">
                <a:tc gridSpan="2">
                  <a:txBody>
                    <a:bodyPr/>
                    <a:lstStyle/>
                    <a:p>
                      <a:pPr algn="ctr" fontAlgn="b"/>
                      <a:r>
                        <a:rPr lang="es-MX" sz="1200" b="1" i="0" u="none" strike="noStrike">
                          <a:solidFill>
                            <a:srgbClr val="080808"/>
                          </a:solidFill>
                          <a:latin typeface="Arial"/>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l" fontAlgn="b"/>
                      <a:r>
                        <a:rPr lang="es-MX" sz="1200" b="1" i="0" u="none" strike="noStrike">
                          <a:solidFill>
                            <a:srgbClr val="080808"/>
                          </a:solidFill>
                          <a:latin typeface="Arial"/>
                        </a:rPr>
                        <a:t>                      25,980,148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a:rPr>
                        <a:t>                      12,784,144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49.21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a:rPr>
                        <a:t>                       4,917,273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a:rPr>
                        <a:t>                       2,431,499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49.45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a:rPr>
                        <a:t>0.49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153278">
                <a:tc>
                  <a:txBody>
                    <a:bodyPr/>
                    <a:lstStyle/>
                    <a:p>
                      <a:pPr algn="l" fontAlgn="b"/>
                      <a:r>
                        <a:rPr lang="es-MX" sz="1200" b="0" i="0" u="none" strike="noStrike">
                          <a:solidFill>
                            <a:srgbClr val="080808"/>
                          </a:solidFill>
                          <a:latin typeface="Arial"/>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306556">
                <a:tc>
                  <a:txBody>
                    <a:bodyPr/>
                    <a:lstStyle/>
                    <a:p>
                      <a:pPr algn="ctr" fontAlgn="b"/>
                      <a:r>
                        <a:rPr lang="es-MX" sz="1200" b="0" i="0" u="none" strike="noStrike">
                          <a:solidFill>
                            <a:srgbClr val="080808"/>
                          </a:solidFill>
                          <a:latin typeface="Arial"/>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dirty="0">
                          <a:solidFill>
                            <a:srgbClr val="080808"/>
                          </a:solidFill>
                          <a:latin typeface="Arial"/>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                          284,850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                          139,591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49.01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                            32,120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a:rPr>
                        <a:t>                            15,982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49.76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a:rPr>
                        <a:t>1.53</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383014">
                <a:tc>
                  <a:txBody>
                    <a:bodyPr/>
                    <a:lstStyle/>
                    <a:p>
                      <a:pPr algn="ctr" fontAlgn="b"/>
                      <a:r>
                        <a:rPr lang="es-MX" sz="1200" b="0" i="0" u="none" strike="noStrike">
                          <a:solidFill>
                            <a:srgbClr val="080808"/>
                          </a:solidFill>
                          <a:latin typeface="Arial"/>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694,250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342,506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49.33</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29,095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14,545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49.99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1.33</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59834">
                <a:tc>
                  <a:txBody>
                    <a:bodyPr/>
                    <a:lstStyle/>
                    <a:p>
                      <a:pPr algn="ctr" fontAlgn="b"/>
                      <a:r>
                        <a:rPr lang="es-MX" sz="1200" b="0" i="0" u="none" strike="noStrike">
                          <a:solidFill>
                            <a:srgbClr val="080808"/>
                          </a:solidFill>
                          <a:latin typeface="Arial"/>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145,850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71,590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49.08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13,818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6,895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49.90</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1.66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6556">
                <a:tc>
                  <a:txBody>
                    <a:bodyPr/>
                    <a:lstStyle/>
                    <a:p>
                      <a:pPr algn="ctr" fontAlgn="b"/>
                      <a:r>
                        <a:rPr lang="es-MX" sz="1200" b="0" i="0" u="none" strike="noStrike">
                          <a:solidFill>
                            <a:srgbClr val="080808"/>
                          </a:solidFill>
                          <a:latin typeface="Arial"/>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188,046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91,985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48.92</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47,299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23,057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48.75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-0.35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6556">
                <a:tc>
                  <a:txBody>
                    <a:bodyPr/>
                    <a:lstStyle/>
                    <a:p>
                      <a:pPr algn="ctr" fontAlgn="b"/>
                      <a:r>
                        <a:rPr lang="es-MX" sz="1200" b="0" i="0" u="none" strike="noStrike">
                          <a:solidFill>
                            <a:srgbClr val="080808"/>
                          </a:solidFill>
                          <a:latin typeface="Arial"/>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1,378,103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674,856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48.97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37,755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18,752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49.67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1.42</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6556">
                <a:tc>
                  <a:txBody>
                    <a:bodyPr/>
                    <a:lstStyle/>
                    <a:p>
                      <a:pPr algn="ctr" fontAlgn="b"/>
                      <a:r>
                        <a:rPr lang="es-MX" sz="1200" b="0" i="0" u="none" strike="noStrike">
                          <a:solidFill>
                            <a:srgbClr val="080808"/>
                          </a:solidFill>
                          <a:latin typeface="Arial"/>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748,069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368,431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49.25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12,952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a:rPr>
                        <a:t>                              6,394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49.37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a:rPr>
                        <a:t>0.24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6556">
                <a:tc>
                  <a:txBody>
                    <a:bodyPr/>
                    <a:lstStyle/>
                    <a:p>
                      <a:pPr algn="ctr" fontAlgn="b"/>
                      <a:r>
                        <a:rPr lang="es-MX" sz="1200" b="0" i="0" u="none" strike="noStrike">
                          <a:solidFill>
                            <a:srgbClr val="080808"/>
                          </a:solidFill>
                          <a:latin typeface="Arial"/>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626,234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308,652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a:rPr>
                        <a:t>49.29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627,598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a:rPr>
                        <a:t>                          307,226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a:rPr>
                        <a:t>48.95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a:rPr>
                        <a:t>-0.68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4" name="3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 TASA DE BECARIAS EN EDUCACIÓN BÁSICA CON RESPECTO A LA COMPOSICIÓN </a:t>
            </a:r>
          </a:p>
          <a:p>
            <a:pPr algn="ctr"/>
            <a:r>
              <a:rPr lang="es-MX" sz="1600" b="1" dirty="0" smtClean="0">
                <a:solidFill>
                  <a:srgbClr val="080808"/>
                </a:solidFill>
                <a:latin typeface="Arial" pitchFamily="34" charset="0"/>
                <a:cs typeface="Arial" pitchFamily="34" charset="0"/>
              </a:rPr>
              <a:t>POR SEXO DE LA MATRÍCULA NACIONAL(ANUAL)</a:t>
            </a:r>
            <a:endParaRPr lang="es-MX" sz="1600"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357158" y="1500174"/>
          <a:ext cx="8358244" cy="4357714"/>
        </p:xfrm>
        <a:graphic>
          <a:graphicData uri="http://schemas.openxmlformats.org/drawingml/2006/table">
            <a:tbl>
              <a:tblPr/>
              <a:tblGrid>
                <a:gridCol w="2079904"/>
                <a:gridCol w="1176631"/>
                <a:gridCol w="2079904"/>
                <a:gridCol w="1533187"/>
                <a:gridCol w="1488618"/>
              </a:tblGrid>
              <a:tr h="251310">
                <a:tc rowSpan="2" gridSpan="2">
                  <a:txBody>
                    <a:bodyPr/>
                    <a:lstStyle/>
                    <a:p>
                      <a:pPr algn="ctr" fontAlgn="ctr"/>
                      <a:r>
                        <a:rPr lang="es-MX" sz="120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2" hMerge="1">
                  <a:txBody>
                    <a:bodyPr/>
                    <a:lstStyle/>
                    <a:p>
                      <a:endParaRPr lang="es-MX"/>
                    </a:p>
                  </a:txBody>
                  <a:tcPr/>
                </a:tc>
                <a:tc gridSpan="3">
                  <a:txBody>
                    <a:bodyPr/>
                    <a:lstStyle/>
                    <a:p>
                      <a:pPr algn="ctr" fontAlgn="ctr"/>
                      <a:r>
                        <a:rPr lang="pt-BR" sz="1200" b="1" i="0" u="none" strike="noStrike">
                          <a:solidFill>
                            <a:srgbClr val="080808"/>
                          </a:solidFill>
                          <a:latin typeface="Arial" pitchFamily="34" charset="0"/>
                          <a:cs typeface="Arial" pitchFamily="34" charset="0"/>
                        </a:rPr>
                        <a:t>2014 - 2015 a 2015 - 2016</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dash"/>
                      <a:round/>
                      <a:headEnd type="none" w="med" len="med"/>
                      <a:tailEnd type="none" w="med" len="med"/>
                    </a:lnB>
                  </a:tcPr>
                </a:tc>
                <a:tc hMerge="1">
                  <a:txBody>
                    <a:bodyPr/>
                    <a:lstStyle/>
                    <a:p>
                      <a:endParaRPr lang="es-MX"/>
                    </a:p>
                  </a:txBody>
                  <a:tcPr/>
                </a:tc>
                <a:tc hMerge="1">
                  <a:txBody>
                    <a:bodyPr/>
                    <a:lstStyle/>
                    <a:p>
                      <a:endParaRPr lang="es-MX"/>
                    </a:p>
                  </a:txBody>
                  <a:tcPr/>
                </a:tc>
              </a:tr>
              <a:tr h="1080634">
                <a:tc gridSpan="2" vMerge="1">
                  <a:txBody>
                    <a:bodyPr/>
                    <a:lstStyle/>
                    <a:p>
                      <a:endParaRPr lang="es-MX"/>
                    </a:p>
                  </a:txBody>
                  <a:tcPr/>
                </a:tc>
                <a:tc hMerge="1" vMerge="1">
                  <a:txBody>
                    <a:bodyPr/>
                    <a:lstStyle/>
                    <a:p>
                      <a:endParaRPr lang="es-MX"/>
                    </a:p>
                  </a:txBody>
                  <a:tcPr/>
                </a:tc>
                <a:tc>
                  <a:txBody>
                    <a:bodyPr/>
                    <a:lstStyle/>
                    <a:p>
                      <a:pPr algn="ctr" fontAlgn="ctr"/>
                      <a:r>
                        <a:rPr lang="es-MX" sz="1200" b="1" i="0" u="none" strike="noStrike">
                          <a:solidFill>
                            <a:srgbClr val="080808"/>
                          </a:solidFill>
                          <a:latin typeface="Arial" pitchFamily="34" charset="0"/>
                          <a:cs typeface="Arial" pitchFamily="34" charset="0"/>
                        </a:rPr>
                        <a:t>Becarios de Primaria Inscritos en Sexto Grado al Cierre del Ciclo Anterior 1/</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dash"/>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Becarios de Primaria Inscritos al Siguiente Nivel 2/</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dash"/>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ctr" fontAlgn="ctr"/>
                      <a:r>
                        <a:rPr lang="es-MX" sz="1200" b="1" i="0" u="none" strike="noStrike">
                          <a:solidFill>
                            <a:srgbClr val="080808"/>
                          </a:solidFill>
                          <a:latin typeface="Arial" pitchFamily="34" charset="0"/>
                          <a:cs typeface="Arial" pitchFamily="34" charset="0"/>
                        </a:rPr>
                        <a:t>% Transitan de Primaria a Secundaria en el Ciclo Escolar</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dash"/>
                      <a:round/>
                      <a:headEnd type="none" w="med" len="med"/>
                      <a:tailEnd type="none" w="med" len="med"/>
                    </a:lnT>
                    <a:lnB w="25400" cap="flat" cmpd="dbl" algn="ctr">
                      <a:solidFill>
                        <a:srgbClr val="808080"/>
                      </a:solidFill>
                      <a:prstDash val="solid"/>
                      <a:round/>
                      <a:headEnd type="none" w="med" len="med"/>
                      <a:tailEnd type="none" w="med" len="med"/>
                    </a:lnB>
                  </a:tcPr>
                </a:tc>
              </a:tr>
              <a:tr h="216126">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16126">
                <a:tc gridSpan="2">
                  <a:txBody>
                    <a:bodyPr/>
                    <a:lstStyle/>
                    <a:p>
                      <a:pPr algn="ctr" fontAlgn="b"/>
                      <a:r>
                        <a:rPr lang="es-MX" sz="1200" b="1" i="0" u="none" strike="noStrike">
                          <a:solidFill>
                            <a:srgbClr val="080808"/>
                          </a:solidFill>
                          <a:latin typeface="Arial" pitchFamily="34" charset="0"/>
                          <a:cs typeface="Arial" pitchFamily="34" charset="0"/>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r" fontAlgn="b"/>
                      <a:r>
                        <a:rPr lang="es-MX" sz="1200" b="1" i="0" u="none" strike="noStrike">
                          <a:solidFill>
                            <a:srgbClr val="080808"/>
                          </a:solidFill>
                          <a:latin typeface="Arial" pitchFamily="34" charset="0"/>
                          <a:cs typeface="Arial" pitchFamily="34" charset="0"/>
                        </a:rPr>
                        <a:t>639,655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pitchFamily="34" charset="0"/>
                          <a:cs typeface="Arial" pitchFamily="34" charset="0"/>
                        </a:rPr>
                        <a:t>584,561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pitchFamily="34" charset="0"/>
                          <a:cs typeface="Arial" pitchFamily="34" charset="0"/>
                        </a:rPr>
                        <a:t>91.39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16126">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432254">
                <a:tc>
                  <a:txBody>
                    <a:bodyPr/>
                    <a:lstStyle/>
                    <a:p>
                      <a:pPr algn="ctr" fontAlgn="b"/>
                      <a:r>
                        <a:rPr lang="es-MX" sz="120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pitchFamily="34" charset="0"/>
                          <a:cs typeface="Arial" pitchFamily="34" charset="0"/>
                        </a:rPr>
                        <a:t>4,421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pitchFamily="34" charset="0"/>
                          <a:cs typeface="Arial" pitchFamily="34" charset="0"/>
                        </a:rPr>
                        <a:t>4,129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pitchFamily="34" charset="0"/>
                          <a:cs typeface="Arial" pitchFamily="34" charset="0"/>
                        </a:rPr>
                        <a:t>93.40</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432254">
                <a:tc>
                  <a:txBody>
                    <a:bodyPr/>
                    <a:lstStyle/>
                    <a:p>
                      <a:pPr algn="ctr" fontAlgn="b"/>
                      <a:r>
                        <a:rPr lang="es-MX" sz="120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3,307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2,970</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89.81</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48380">
                <a:tc>
                  <a:txBody>
                    <a:bodyPr/>
                    <a:lstStyle/>
                    <a:p>
                      <a:pPr algn="ctr" fontAlgn="b"/>
                      <a:r>
                        <a:rPr lang="es-MX" sz="120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1,785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1,644</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92.10</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6126">
                <a:tc>
                  <a:txBody>
                    <a:bodyPr/>
                    <a:lstStyle/>
                    <a:p>
                      <a:pPr algn="ctr" fontAlgn="b"/>
                      <a:r>
                        <a:rPr lang="es-MX" sz="120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6,266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5,920</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94.48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6126">
                <a:tc>
                  <a:txBody>
                    <a:bodyPr/>
                    <a:lstStyle/>
                    <a:p>
                      <a:pPr algn="ctr" fontAlgn="b"/>
                      <a:r>
                        <a:rPr lang="es-MX" sz="120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3,795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3,528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92.96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6126">
                <a:tc>
                  <a:txBody>
                    <a:bodyPr/>
                    <a:lstStyle/>
                    <a:p>
                      <a:pPr algn="ctr" fontAlgn="b"/>
                      <a:r>
                        <a:rPr lang="es-MX" sz="120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2,197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1,865</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84.89</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16126">
                <a:tc>
                  <a:txBody>
                    <a:bodyPr/>
                    <a:lstStyle/>
                    <a:p>
                      <a:pPr algn="ctr" fontAlgn="b"/>
                      <a:r>
                        <a:rPr lang="es-MX" sz="120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pitchFamily="34" charset="0"/>
                          <a:cs typeface="Arial" pitchFamily="34" charset="0"/>
                        </a:rPr>
                        <a:t>77,108</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pitchFamily="34" charset="0"/>
                          <a:cs typeface="Arial" pitchFamily="34" charset="0"/>
                        </a:rPr>
                        <a:t>66,366</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pitchFamily="34" charset="0"/>
                          <a:cs typeface="Arial" pitchFamily="34" charset="0"/>
                        </a:rPr>
                        <a:t>86.07</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 PORCENTAJE DE BECARIOS Y BECARIAS DE PRIMARIA QUE </a:t>
            </a:r>
          </a:p>
          <a:p>
            <a:pPr algn="ctr"/>
            <a:r>
              <a:rPr lang="es-MX" sz="1600" b="1" dirty="0" smtClean="0">
                <a:solidFill>
                  <a:srgbClr val="080808"/>
                </a:solidFill>
                <a:latin typeface="Arial" pitchFamily="34" charset="0"/>
                <a:cs typeface="Arial" pitchFamily="34" charset="0"/>
              </a:rPr>
              <a:t>TRANSITAN A SECUNDARIA. (ANUAL)</a:t>
            </a:r>
            <a:endParaRPr lang="es-MX" sz="1600"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nvGraphicFramePr>
        <p:xfrm>
          <a:off x="285718" y="1500171"/>
          <a:ext cx="8644000" cy="4669968"/>
        </p:xfrm>
        <a:graphic>
          <a:graphicData uri="http://schemas.openxmlformats.org/drawingml/2006/table">
            <a:tbl>
              <a:tblPr/>
              <a:tblGrid>
                <a:gridCol w="900231"/>
                <a:gridCol w="1252626"/>
                <a:gridCol w="900231"/>
                <a:gridCol w="1018684"/>
                <a:gridCol w="1021644"/>
                <a:gridCol w="1021644"/>
                <a:gridCol w="841006"/>
                <a:gridCol w="843967"/>
                <a:gridCol w="843967"/>
              </a:tblGrid>
              <a:tr h="264588">
                <a:tc rowSpan="2" gridSpan="2">
                  <a:txBody>
                    <a:bodyPr/>
                    <a:lstStyle/>
                    <a:p>
                      <a:pPr algn="ctr" fontAlgn="ctr"/>
                      <a:r>
                        <a:rPr lang="es-MX" sz="1200" b="1" i="0" u="none" strike="noStrike">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2" hMerge="1">
                  <a:txBody>
                    <a:bodyPr/>
                    <a:lstStyle/>
                    <a:p>
                      <a:endParaRPr lang="es-MX"/>
                    </a:p>
                  </a:txBody>
                  <a:tcPr/>
                </a:tc>
                <a:tc rowSpan="2">
                  <a:txBody>
                    <a:bodyPr/>
                    <a:lstStyle/>
                    <a:p>
                      <a:pPr algn="ctr" fontAlgn="ctr"/>
                      <a:r>
                        <a:rPr lang="es-MX" sz="1200" b="1" i="0" u="none" strike="noStrike">
                          <a:solidFill>
                            <a:srgbClr val="080808"/>
                          </a:solidFill>
                          <a:latin typeface="Arial" pitchFamily="34" charset="0"/>
                          <a:cs typeface="Arial" pitchFamily="34" charset="0"/>
                        </a:rPr>
                        <a:t>BECARIOS ACTIVOS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gridSpan="3">
                  <a:txBody>
                    <a:bodyPr/>
                    <a:lstStyle/>
                    <a:p>
                      <a:pPr algn="ctr" fontAlgn="ctr"/>
                      <a:r>
                        <a:rPr lang="es-MX" sz="1200" b="1" i="0" u="none" strike="noStrike">
                          <a:solidFill>
                            <a:srgbClr val="080808"/>
                          </a:solidFill>
                          <a:latin typeface="Arial" pitchFamily="34" charset="0"/>
                          <a:cs typeface="Arial" pitchFamily="34" charset="0"/>
                        </a:rPr>
                        <a:t>BECARIOS CON APOYO EMITIDO</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200" b="1" i="0" u="none" strike="noStrike">
                          <a:solidFill>
                            <a:srgbClr val="080808"/>
                          </a:solidFill>
                          <a:latin typeface="Arial" pitchFamily="34" charset="0"/>
                          <a:cs typeface="Arial" pitchFamily="34" charset="0"/>
                        </a:rPr>
                        <a:t>% DE EMISIÓN</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r>
              <a:tr h="440538">
                <a:tc gridSpan="2" vMerge="1">
                  <a:txBody>
                    <a:bodyPr/>
                    <a:lstStyle/>
                    <a:p>
                      <a:endParaRPr lang="es-MX"/>
                    </a:p>
                  </a:txBody>
                  <a:tcPr/>
                </a:tc>
                <a:tc hMerge="1" vMerge="1">
                  <a:txBody>
                    <a:bodyPr/>
                    <a:lstStyle/>
                    <a:p>
                      <a:endParaRPr lang="es-MX"/>
                    </a:p>
                  </a:txBody>
                  <a:tcPr/>
                </a:tc>
                <a:tc vMerge="1">
                  <a:txBody>
                    <a:bodyPr/>
                    <a:lstStyle/>
                    <a:p>
                      <a:endParaRPr lang="es-MX"/>
                    </a:p>
                  </a:txBody>
                  <a:tcPr/>
                </a:tc>
                <a:tc>
                  <a:txBody>
                    <a:bodyPr/>
                    <a:lstStyle/>
                    <a:p>
                      <a:pPr algn="ctr" fontAlgn="ctr"/>
                      <a:r>
                        <a:rPr lang="es-MX" sz="1200" b="1" i="0" u="none" strike="noStrike">
                          <a:solidFill>
                            <a:srgbClr val="080808"/>
                          </a:solidFill>
                          <a:latin typeface="Arial" pitchFamily="34" charset="0"/>
                          <a:cs typeface="Arial" pitchFamily="34" charset="0"/>
                        </a:rPr>
                        <a:t>Septiembfre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Octubre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Bimestre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Septiembfre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Octubre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Bimestre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20269">
                <a:tc>
                  <a:txBody>
                    <a:bodyPr/>
                    <a:lstStyle/>
                    <a:p>
                      <a:pPr algn="l" fontAlgn="ctr"/>
                      <a:r>
                        <a:rPr lang="es-MX" sz="1200" b="1" i="0" u="none" strike="noStrike">
                          <a:solidFill>
                            <a:srgbClr val="080808"/>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ctr"/>
                      <a:r>
                        <a:rPr lang="es-MX" sz="1200" b="1" i="0" u="none" strike="noStrike">
                          <a:solidFill>
                            <a:srgbClr val="080808"/>
                          </a:solidFill>
                          <a:latin typeface="Arial" pitchFamily="34" charset="0"/>
                          <a:cs typeface="Arial" pitchFamily="34" charset="0"/>
                        </a:rPr>
                        <a:t> </a:t>
                      </a:r>
                    </a:p>
                  </a:txBody>
                  <a:tcPr marL="0" marR="0" marT="0" marB="0" anchor="ctr">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80808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440538">
                <a:tc gridSpan="2">
                  <a:txBody>
                    <a:bodyPr/>
                    <a:lstStyle/>
                    <a:p>
                      <a:pPr algn="ctr" fontAlgn="b"/>
                      <a:r>
                        <a:rPr lang="es-MX" sz="1200" b="1" i="0" u="none" strike="noStrike">
                          <a:solidFill>
                            <a:srgbClr val="080808"/>
                          </a:solidFill>
                          <a:latin typeface="Arial" pitchFamily="34" charset="0"/>
                          <a:cs typeface="Arial" pitchFamily="34" charset="0"/>
                        </a:rPr>
                        <a:t>Naconal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l" fontAlgn="b"/>
                      <a:r>
                        <a:rPr lang="es-MX" sz="1200" b="1" i="0" u="none" strike="noStrike">
                          <a:solidFill>
                            <a:srgbClr val="080808"/>
                          </a:solidFill>
                          <a:latin typeface="Arial" pitchFamily="34" charset="0"/>
                          <a:cs typeface="Arial" pitchFamily="34" charset="0"/>
                        </a:rPr>
                        <a:t>            1,277,797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1,269,449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1,269,449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1,269,449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99.35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99.35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99.35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20269">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440538">
                <a:tc>
                  <a:txBody>
                    <a:bodyPr/>
                    <a:lstStyle/>
                    <a:p>
                      <a:pPr algn="ctr" fontAlgn="b"/>
                      <a:r>
                        <a:rPr lang="es-MX" sz="120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9,175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9,031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9,031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9,031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98.43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98.43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440538">
                <a:tc>
                  <a:txBody>
                    <a:bodyPr/>
                    <a:lstStyle/>
                    <a:p>
                      <a:pPr algn="ctr" fontAlgn="b"/>
                      <a:r>
                        <a:rPr lang="es-MX" sz="120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13,088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12,961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12,961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12,961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99.03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99.03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0538">
                <a:tc>
                  <a:txBody>
                    <a:bodyPr/>
                    <a:lstStyle/>
                    <a:p>
                      <a:pPr algn="ctr" fontAlgn="b"/>
                      <a:r>
                        <a:rPr lang="es-MX" sz="120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5,004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4,941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4,941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4,941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98.74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98.74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0538">
                <a:tc>
                  <a:txBody>
                    <a:bodyPr/>
                    <a:lstStyle/>
                    <a:p>
                      <a:pPr algn="ctr" fontAlgn="b"/>
                      <a:r>
                        <a:rPr lang="es-MX" sz="120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12,901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12,793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12,793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12,793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99.16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99.16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0538">
                <a:tc>
                  <a:txBody>
                    <a:bodyPr/>
                    <a:lstStyle/>
                    <a:p>
                      <a:pPr algn="ctr" fontAlgn="b"/>
                      <a:r>
                        <a:rPr lang="es-MX" sz="120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12,881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12,758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12,758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12,758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0538">
                <a:tc>
                  <a:txBody>
                    <a:bodyPr/>
                    <a:lstStyle/>
                    <a:p>
                      <a:pPr algn="ctr" fontAlgn="b"/>
                      <a:r>
                        <a:rPr lang="es-MX" sz="120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3,785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3,761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3,761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3,761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99.37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99.37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0538">
                <a:tc>
                  <a:txBody>
                    <a:bodyPr/>
                    <a:lstStyle/>
                    <a:p>
                      <a:pPr algn="ctr" fontAlgn="b"/>
                      <a:r>
                        <a:rPr lang="es-MX" sz="120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130,782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130,160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130,160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130,160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99.52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80808"/>
                          </a:solidFill>
                          <a:latin typeface="Arial" pitchFamily="34" charset="0"/>
                          <a:cs typeface="Arial" pitchFamily="34" charset="0"/>
                        </a:rPr>
                        <a:t>                  99.52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4" name="3 CuadroTexto"/>
          <p:cNvSpPr txBox="1"/>
          <p:nvPr/>
        </p:nvSpPr>
        <p:spPr>
          <a:xfrm>
            <a:off x="357158" y="285728"/>
            <a:ext cx="8572560" cy="830997"/>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BECARIAS Y BECARIOS DE EDUCACIÓN MEDIA SUPERIOR A LOS QUE SE LES EMITIERON LOS APOYOS MONETARIOS DE BECAS EDUCATIVAS.(BIMESTRAL)</a:t>
            </a:r>
            <a:endParaRPr lang="es-MX" sz="1600"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57224" y="2714620"/>
            <a:ext cx="7520136"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cs typeface="Arial" pitchFamily="34" charset="0"/>
              </a:rPr>
              <a:t>A L I M E N T A C I Ó N</a:t>
            </a:r>
            <a:endParaRPr lang="es-E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500034" y="1428736"/>
          <a:ext cx="8286807" cy="4714911"/>
        </p:xfrm>
        <a:graphic>
          <a:graphicData uri="http://schemas.openxmlformats.org/drawingml/2006/table">
            <a:tbl>
              <a:tblPr/>
              <a:tblGrid>
                <a:gridCol w="419257"/>
                <a:gridCol w="1987590"/>
                <a:gridCol w="2629419"/>
                <a:gridCol w="2132521"/>
                <a:gridCol w="1118020"/>
              </a:tblGrid>
              <a:tr h="857257">
                <a:tc gridSpan="2">
                  <a:txBody>
                    <a:bodyPr/>
                    <a:lstStyle/>
                    <a:p>
                      <a:pPr algn="ctr" fontAlgn="ctr"/>
                      <a:r>
                        <a:rPr lang="es-MX" sz="120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a:txBody>
                    <a:bodyPr/>
                    <a:lstStyle/>
                    <a:p>
                      <a:pPr algn="ctr" fontAlgn="ctr"/>
                      <a:r>
                        <a:rPr lang="es-MX" sz="1200" b="1" i="0" u="none" strike="noStrike" dirty="0">
                          <a:solidFill>
                            <a:srgbClr val="080808"/>
                          </a:solidFill>
                          <a:latin typeface="Arial" pitchFamily="34" charset="0"/>
                          <a:cs typeface="Arial" pitchFamily="34" charset="0"/>
                        </a:rPr>
                        <a:t>FAMILIAS ACTIVAS</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FAMILIAS CON APOYO</a:t>
                      </a:r>
                      <a:br>
                        <a:rPr lang="es-MX" sz="1200" b="1" i="0" u="none" strike="noStrike">
                          <a:solidFill>
                            <a:srgbClr val="080808"/>
                          </a:solidFill>
                          <a:latin typeface="Arial" pitchFamily="34" charset="0"/>
                          <a:cs typeface="Arial" pitchFamily="34" charset="0"/>
                        </a:rPr>
                      </a:br>
                      <a:r>
                        <a:rPr lang="es-MX" sz="1200" b="1" i="0" u="none" strike="noStrike">
                          <a:solidFill>
                            <a:srgbClr val="080808"/>
                          </a:solidFill>
                          <a:latin typeface="Arial" pitchFamily="34" charset="0"/>
                          <a:cs typeface="Arial" pitchFamily="34" charset="0"/>
                        </a:rPr>
                        <a:t> PARA ALIMENTACIÓN</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214315">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428628">
                <a:tc gridSpan="2">
                  <a:txBody>
                    <a:bodyPr/>
                    <a:lstStyle/>
                    <a:p>
                      <a:pPr algn="ctr" fontAlgn="b"/>
                      <a:r>
                        <a:rPr lang="es-MX" sz="1200" b="1" i="0" u="none" strike="noStrike">
                          <a:solidFill>
                            <a:srgbClr val="080808"/>
                          </a:solidFill>
                          <a:latin typeface="Arial" pitchFamily="34" charset="0"/>
                          <a:cs typeface="Arial" pitchFamily="34" charset="0"/>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a:txBody>
                    <a:bodyPr/>
                    <a:lstStyle/>
                    <a:p>
                      <a:pPr algn="ctr" fontAlgn="ctr"/>
                      <a:r>
                        <a:rPr lang="es-MX" sz="1200" b="1" i="0" u="none" strike="noStrike">
                          <a:solidFill>
                            <a:srgbClr val="080808"/>
                          </a:solidFill>
                          <a:latin typeface="Arial" pitchFamily="34" charset="0"/>
                          <a:cs typeface="Arial" pitchFamily="34" charset="0"/>
                        </a:rPr>
                        <a:t>718,947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b"/>
                      <a:r>
                        <a:rPr lang="es-MX" sz="1200" b="1" i="0" u="none" strike="noStrike">
                          <a:solidFill>
                            <a:srgbClr val="080808"/>
                          </a:solidFill>
                          <a:latin typeface="Arial" pitchFamily="34" charset="0"/>
                          <a:cs typeface="Arial" pitchFamily="34" charset="0"/>
                        </a:rPr>
                        <a:t>                            689,040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95.84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214315">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428628">
                <a:tc>
                  <a:txBody>
                    <a:bodyPr/>
                    <a:lstStyle/>
                    <a:p>
                      <a:pPr algn="ctr" fontAlgn="b"/>
                      <a:r>
                        <a:rPr lang="es-MX" sz="120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ctr" fontAlgn="ctr"/>
                      <a:r>
                        <a:rPr lang="es-MX" sz="1200" b="0" i="0" u="none" strike="noStrike">
                          <a:solidFill>
                            <a:srgbClr val="080808"/>
                          </a:solidFill>
                          <a:latin typeface="Arial" pitchFamily="34" charset="0"/>
                          <a:cs typeface="Arial" pitchFamily="34" charset="0"/>
                        </a:rPr>
                        <a:t>150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138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pitchFamily="34" charset="0"/>
                          <a:cs typeface="Arial" pitchFamily="34" charset="0"/>
                        </a:rPr>
                        <a:t>92.00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r>
              <a:tr h="428628">
                <a:tc>
                  <a:txBody>
                    <a:bodyPr/>
                    <a:lstStyle/>
                    <a:p>
                      <a:pPr algn="ctr" fontAlgn="b"/>
                      <a:r>
                        <a:rPr lang="es-MX" sz="120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48,359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44,490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92.00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28628">
                <a:tc>
                  <a:txBody>
                    <a:bodyPr/>
                    <a:lstStyle/>
                    <a:p>
                      <a:pPr algn="ctr" fontAlgn="b"/>
                      <a:r>
                        <a:rPr lang="es-MX" sz="120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12,178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11,646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95.63</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28628">
                <a:tc>
                  <a:txBody>
                    <a:bodyPr/>
                    <a:lstStyle/>
                    <a:p>
                      <a:pPr algn="ctr" fontAlgn="b"/>
                      <a:r>
                        <a:rPr lang="es-MX" sz="120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5,313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5,220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98.25</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28628">
                <a:tc>
                  <a:txBody>
                    <a:bodyPr/>
                    <a:lstStyle/>
                    <a:p>
                      <a:pPr algn="ctr" fontAlgn="b"/>
                      <a:r>
                        <a:rPr lang="es-MX" sz="120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5,423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4,995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92.11</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28628">
                <a:tc>
                  <a:txBody>
                    <a:bodyPr/>
                    <a:lstStyle/>
                    <a:p>
                      <a:pPr algn="ctr" fontAlgn="b"/>
                      <a:r>
                        <a:rPr lang="es-MX" sz="120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2,826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712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25.19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28628">
                <a:tc>
                  <a:txBody>
                    <a:bodyPr/>
                    <a:lstStyle/>
                    <a:p>
                      <a:pPr algn="ctr" fontAlgn="b"/>
                      <a:r>
                        <a:rPr lang="es-MX" sz="120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s-MX" sz="1200" b="0" i="0" u="none" strike="noStrike" dirty="0">
                          <a:solidFill>
                            <a:srgbClr val="080808"/>
                          </a:solidFill>
                          <a:latin typeface="Arial" pitchFamily="34" charset="0"/>
                          <a:cs typeface="Arial" pitchFamily="34" charset="0"/>
                        </a:rPr>
                        <a:t>71,309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70,079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pitchFamily="34" charset="0"/>
                          <a:cs typeface="Arial" pitchFamily="34" charset="0"/>
                        </a:rPr>
                        <a:t>98.28</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830997"/>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FAMILIAS BENEFICIARIAS ATENDIDAS A LAS QUE SE LES EMITIÓ EL APOYO MONETARIO PARA ALIMENTACIÓN SIN CORRESPONSABILIDAD. (BIMESTRAL)</a:t>
            </a:r>
            <a:endParaRPr lang="es-MX" sz="1600"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714348" y="0"/>
            <a:ext cx="7915276" cy="1323439"/>
          </a:xfrm>
          <a:prstGeom prst="rect">
            <a:avLst/>
          </a:prstGeom>
          <a:noFill/>
          <a:ln>
            <a:noFill/>
          </a:ln>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algn="ctr"/>
            <a:r>
              <a:rPr lang="es-E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t>Metas del Plan Nacional de Desarrollo 2013- 2018</a:t>
            </a:r>
            <a:endParaRPr lang="es-E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endParaRPr>
          </a:p>
        </p:txBody>
      </p:sp>
      <p:sp>
        <p:nvSpPr>
          <p:cNvPr id="5" name="4 CuadroTexto"/>
          <p:cNvSpPr txBox="1"/>
          <p:nvPr/>
        </p:nvSpPr>
        <p:spPr>
          <a:xfrm>
            <a:off x="214282" y="1428736"/>
            <a:ext cx="8715436" cy="1200329"/>
          </a:xfrm>
          <a:prstGeom prst="rect">
            <a:avLst/>
          </a:prstGeom>
          <a:noFill/>
        </p:spPr>
        <p:txBody>
          <a:bodyPr wrap="square" rtlCol="0">
            <a:spAutoFit/>
          </a:bodyPr>
          <a:lstStyle/>
          <a:p>
            <a:pPr algn="just"/>
            <a:r>
              <a:rPr lang="es-MX" dirty="0" smtClean="0">
                <a:solidFill>
                  <a:srgbClr val="080808"/>
                </a:solidFill>
                <a:latin typeface="Arial" pitchFamily="34" charset="0"/>
                <a:cs typeface="Arial" pitchFamily="34" charset="0"/>
              </a:rPr>
              <a:t>El PND 2013-2018, proyecta hacer </a:t>
            </a:r>
            <a:r>
              <a:rPr lang="es-MX" dirty="0">
                <a:solidFill>
                  <a:srgbClr val="080808"/>
                </a:solidFill>
                <a:latin typeface="Arial" pitchFamily="34" charset="0"/>
                <a:cs typeface="Arial" pitchFamily="34" charset="0"/>
              </a:rPr>
              <a:t>de México una sociedad de derechos, en donde todos tengan acceso efectivo a los derechos que otorga la Constitución. E</a:t>
            </a:r>
            <a:r>
              <a:rPr lang="es-MX" dirty="0" smtClean="0">
                <a:solidFill>
                  <a:srgbClr val="080808"/>
                </a:solidFill>
                <a:latin typeface="Arial" pitchFamily="34" charset="0"/>
                <a:cs typeface="Arial" pitchFamily="34" charset="0"/>
              </a:rPr>
              <a:t>stablece cinco metas nacionales y tres estrategias transversales para la consecución de un objetivo general que es llevar a México a su máximo potencial. </a:t>
            </a:r>
            <a:endParaRPr lang="es-MX" dirty="0">
              <a:solidFill>
                <a:srgbClr val="080808"/>
              </a:solidFill>
              <a:latin typeface="Arial" pitchFamily="34" charset="0"/>
              <a:cs typeface="Arial" pitchFamily="34" charset="0"/>
            </a:endParaRPr>
          </a:p>
        </p:txBody>
      </p:sp>
      <p:pic>
        <p:nvPicPr>
          <p:cNvPr id="16386" name="Picture 2" descr="http://www.itch.edu.mx/wp-content/uploads/2014/01/Lineas-de-accion.jpg"/>
          <p:cNvPicPr>
            <a:picLocks noChangeAspect="1" noChangeArrowheads="1"/>
          </p:cNvPicPr>
          <p:nvPr/>
        </p:nvPicPr>
        <p:blipFill>
          <a:blip r:embed="rId2">
            <a:lum bright="-20000" contrast="40000"/>
          </a:blip>
          <a:srcRect/>
          <a:stretch>
            <a:fillRect/>
          </a:stretch>
        </p:blipFill>
        <p:spPr bwMode="auto">
          <a:xfrm>
            <a:off x="642910" y="2571744"/>
            <a:ext cx="7786742" cy="4009083"/>
          </a:xfrm>
          <a:prstGeom prst="rect">
            <a:avLst/>
          </a:prstGeom>
          <a:noFill/>
        </p:spPr>
      </p:pic>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357158" y="1357298"/>
          <a:ext cx="8501120" cy="4929219"/>
        </p:xfrm>
        <a:graphic>
          <a:graphicData uri="http://schemas.openxmlformats.org/drawingml/2006/table">
            <a:tbl>
              <a:tblPr/>
              <a:tblGrid>
                <a:gridCol w="430100"/>
                <a:gridCol w="2038994"/>
                <a:gridCol w="2697421"/>
                <a:gridCol w="2187671"/>
                <a:gridCol w="1146934"/>
              </a:tblGrid>
              <a:tr h="954673">
                <a:tc gridSpan="2">
                  <a:txBody>
                    <a:bodyPr/>
                    <a:lstStyle/>
                    <a:p>
                      <a:pPr algn="ctr" fontAlgn="ctr"/>
                      <a:r>
                        <a:rPr lang="es-MX" sz="1200" b="1" i="0" u="none" strike="noStrike">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a:txBody>
                    <a:bodyPr/>
                    <a:lstStyle/>
                    <a:p>
                      <a:pPr algn="ctr" fontAlgn="ctr"/>
                      <a:r>
                        <a:rPr lang="es-MX" sz="1200" b="1" i="0" u="none" strike="noStrike">
                          <a:solidFill>
                            <a:srgbClr val="080808"/>
                          </a:solidFill>
                          <a:latin typeface="Arial" pitchFamily="34" charset="0"/>
                          <a:cs typeface="Arial" pitchFamily="34" charset="0"/>
                        </a:rPr>
                        <a:t>FAMILIAS ACTIVAS</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FAMILIAS CON APOYO</a:t>
                      </a:r>
                      <a:br>
                        <a:rPr lang="es-MX" sz="1200" b="1" i="0" u="none" strike="noStrike">
                          <a:solidFill>
                            <a:srgbClr val="080808"/>
                          </a:solidFill>
                          <a:latin typeface="Arial" pitchFamily="34" charset="0"/>
                          <a:cs typeface="Arial" pitchFamily="34" charset="0"/>
                        </a:rPr>
                      </a:br>
                      <a:r>
                        <a:rPr lang="es-MX" sz="1200" b="1" i="0" u="none" strike="noStrike">
                          <a:solidFill>
                            <a:srgbClr val="080808"/>
                          </a:solidFill>
                          <a:latin typeface="Arial" pitchFamily="34" charset="0"/>
                          <a:cs typeface="Arial" pitchFamily="34" charset="0"/>
                        </a:rPr>
                        <a:t> PARA ALIMENTACIÓN</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220809">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441616">
                <a:tc gridSpan="2">
                  <a:txBody>
                    <a:bodyPr/>
                    <a:lstStyle/>
                    <a:p>
                      <a:pPr algn="ctr" fontAlgn="b"/>
                      <a:r>
                        <a:rPr lang="es-MX" sz="1200" b="1" i="0" u="none" strike="noStrike">
                          <a:solidFill>
                            <a:srgbClr val="080808"/>
                          </a:solidFill>
                          <a:latin typeface="Arial" pitchFamily="34" charset="0"/>
                          <a:cs typeface="Arial" pitchFamily="34" charset="0"/>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a:txBody>
                    <a:bodyPr/>
                    <a:lstStyle/>
                    <a:p>
                      <a:pPr algn="ctr" fontAlgn="ctr"/>
                      <a:r>
                        <a:rPr lang="es-MX" sz="1200" b="1" i="0" u="none" strike="noStrike">
                          <a:solidFill>
                            <a:srgbClr val="080808"/>
                          </a:solidFill>
                          <a:latin typeface="Arial" pitchFamily="34" charset="0"/>
                          <a:cs typeface="Arial" pitchFamily="34" charset="0"/>
                        </a:rPr>
                        <a:t>6,168,900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b"/>
                      <a:r>
                        <a:rPr lang="es-MX" sz="1200" b="1" i="0" u="none" strike="noStrike">
                          <a:solidFill>
                            <a:srgbClr val="080808"/>
                          </a:solidFill>
                          <a:latin typeface="Arial" pitchFamily="34" charset="0"/>
                          <a:cs typeface="Arial" pitchFamily="34" charset="0"/>
                        </a:rPr>
                        <a:t>                        5,689,416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92.23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220809">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441616">
                <a:tc>
                  <a:txBody>
                    <a:bodyPr/>
                    <a:lstStyle/>
                    <a:p>
                      <a:pPr algn="ctr" fontAlgn="b"/>
                      <a:r>
                        <a:rPr lang="es-MX" sz="120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ctr" fontAlgn="ctr"/>
                      <a:r>
                        <a:rPr lang="es-MX" sz="1200" b="0" i="0" u="none" strike="noStrike">
                          <a:solidFill>
                            <a:srgbClr val="080808"/>
                          </a:solidFill>
                          <a:latin typeface="Arial" pitchFamily="34" charset="0"/>
                          <a:cs typeface="Arial" pitchFamily="34" charset="0"/>
                        </a:rPr>
                        <a:t>31,189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26,212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pitchFamily="34" charset="0"/>
                          <a:cs typeface="Arial" pitchFamily="34" charset="0"/>
                        </a:rPr>
                        <a:t>84.04</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r>
              <a:tr h="441616">
                <a:tc>
                  <a:txBody>
                    <a:bodyPr/>
                    <a:lstStyle/>
                    <a:p>
                      <a:pPr algn="ctr" fontAlgn="b"/>
                      <a:r>
                        <a:rPr lang="es-MX" sz="120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42,048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36,788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87.49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1616">
                <a:tc>
                  <a:txBody>
                    <a:bodyPr/>
                    <a:lstStyle/>
                    <a:p>
                      <a:pPr algn="ctr" fontAlgn="b"/>
                      <a:r>
                        <a:rPr lang="es-MX" sz="120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26,525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23,377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88.13</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1616">
                <a:tc>
                  <a:txBody>
                    <a:bodyPr/>
                    <a:lstStyle/>
                    <a:p>
                      <a:pPr algn="ctr" fontAlgn="b"/>
                      <a:r>
                        <a:rPr lang="es-MX" sz="120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62,802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58,378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92.96</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1616">
                <a:tc>
                  <a:txBody>
                    <a:bodyPr/>
                    <a:lstStyle/>
                    <a:p>
                      <a:pPr algn="ctr" fontAlgn="b"/>
                      <a:r>
                        <a:rPr lang="es-MX" sz="120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58,369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51,297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87.88</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1616">
                <a:tc>
                  <a:txBody>
                    <a:bodyPr/>
                    <a:lstStyle/>
                    <a:p>
                      <a:pPr algn="ctr" fontAlgn="b"/>
                      <a:r>
                        <a:rPr lang="es-MX" sz="120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22,966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19,866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86.50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41616">
                <a:tc>
                  <a:txBody>
                    <a:bodyPr/>
                    <a:lstStyle/>
                    <a:p>
                      <a:pPr algn="ctr" fontAlgn="b"/>
                      <a:r>
                        <a:rPr lang="es-MX" sz="120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s-MX" sz="1200" b="0" i="0" u="none" strike="noStrike">
                          <a:solidFill>
                            <a:srgbClr val="080808"/>
                          </a:solidFill>
                          <a:latin typeface="Arial" pitchFamily="34" charset="0"/>
                          <a:cs typeface="Arial" pitchFamily="34" charset="0"/>
                        </a:rPr>
                        <a:t>701,970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665,374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pitchFamily="34" charset="0"/>
                          <a:cs typeface="Arial" pitchFamily="34" charset="0"/>
                        </a:rPr>
                        <a:t>94.79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FAMILIAS BENEFICIARIAS ATENDIDAS A LAS QUE SE LES EMITIÓ EL APOYO MONETARIO CONDICIONADO PARA ALIMENTACIÓN. (BIMESTRAL)</a:t>
            </a:r>
            <a:endParaRPr lang="es-MX" sz="1600"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000364" y="2714620"/>
            <a:ext cx="3275448"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cs typeface="Arial" pitchFamily="34" charset="0"/>
              </a:rPr>
              <a:t>S A L U D</a:t>
            </a:r>
            <a:endParaRPr lang="es-E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42846" y="1285860"/>
          <a:ext cx="8858312" cy="5000658"/>
        </p:xfrm>
        <a:graphic>
          <a:graphicData uri="http://schemas.openxmlformats.org/drawingml/2006/table">
            <a:tbl>
              <a:tblPr/>
              <a:tblGrid>
                <a:gridCol w="285719"/>
                <a:gridCol w="329632"/>
                <a:gridCol w="861034"/>
                <a:gridCol w="615352"/>
                <a:gridCol w="615352"/>
                <a:gridCol w="615352"/>
                <a:gridCol w="615352"/>
                <a:gridCol w="615352"/>
                <a:gridCol w="615352"/>
                <a:gridCol w="615352"/>
                <a:gridCol w="615352"/>
                <a:gridCol w="615352"/>
                <a:gridCol w="615352"/>
                <a:gridCol w="615352"/>
                <a:gridCol w="613055"/>
              </a:tblGrid>
              <a:tr h="390734">
                <a:tc rowSpan="2" gridSpan="3">
                  <a:txBody>
                    <a:bodyPr/>
                    <a:lstStyle/>
                    <a:p>
                      <a:pPr algn="ctr" fontAlgn="ctr"/>
                      <a:r>
                        <a:rPr lang="es-MX" sz="105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2" hMerge="1">
                  <a:txBody>
                    <a:bodyPr/>
                    <a:lstStyle/>
                    <a:p>
                      <a:endParaRPr lang="es-MX"/>
                    </a:p>
                  </a:txBody>
                  <a:tcPr/>
                </a:tc>
                <a:tc rowSpan="2" hMerge="1">
                  <a:txBody>
                    <a:bodyPr/>
                    <a:lstStyle/>
                    <a:p>
                      <a:endParaRPr lang="es-MX"/>
                    </a:p>
                  </a:txBody>
                  <a:tcPr/>
                </a:tc>
                <a:tc gridSpan="3">
                  <a:txBody>
                    <a:bodyPr/>
                    <a:lstStyle/>
                    <a:p>
                      <a:pPr algn="ctr" fontAlgn="ctr"/>
                      <a:r>
                        <a:rPr lang="es-MX" sz="1200" b="1" i="0" u="none" strike="noStrike" dirty="0">
                          <a:solidFill>
                            <a:srgbClr val="080808"/>
                          </a:solidFill>
                          <a:latin typeface="Arial" pitchFamily="34" charset="0"/>
                          <a:cs typeface="Arial" pitchFamily="34" charset="0"/>
                        </a:rPr>
                        <a:t>I.M.S.S. URBANO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200" b="1" i="0" u="none" strike="noStrike">
                          <a:solidFill>
                            <a:srgbClr val="080808"/>
                          </a:solidFill>
                          <a:latin typeface="Arial" pitchFamily="34" charset="0"/>
                          <a:cs typeface="Arial" pitchFamily="34" charset="0"/>
                        </a:rPr>
                        <a:t>I.M.S.S. RURAL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200" b="1" i="0" u="none" strike="noStrike">
                          <a:solidFill>
                            <a:srgbClr val="080808"/>
                          </a:solidFill>
                          <a:latin typeface="Arial" pitchFamily="34" charset="0"/>
                          <a:cs typeface="Arial" pitchFamily="34" charset="0"/>
                        </a:rPr>
                        <a:t>SECRETARÍA DE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200" b="1" i="0" u="none" strike="noStrike">
                          <a:solidFill>
                            <a:srgbClr val="080808"/>
                          </a:solidFill>
                          <a:latin typeface="Arial" pitchFamily="34" charset="0"/>
                          <a:cs typeface="Arial" pitchFamily="34" charset="0"/>
                        </a:rPr>
                        <a:t>I.M.S.S. - SECTOR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r>
              <a:tr h="586102">
                <a:tc gridSpan="3"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ctr" fontAlgn="ctr"/>
                      <a:r>
                        <a:rPr lang="es-MX" sz="8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Registradas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Registradas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Registradas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Registradas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195367">
                <a:tc gridSpan="2">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dirty="0">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dirty="0">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r>
              <a:tr h="390734">
                <a:tc gridSpan="3">
                  <a:txBody>
                    <a:bodyPr/>
                    <a:lstStyle/>
                    <a:p>
                      <a:pPr algn="ctr" fontAlgn="ctr"/>
                      <a:r>
                        <a:rPr lang="es-MX" sz="1050" b="1" i="0" u="none" strike="noStrike" dirty="0">
                          <a:solidFill>
                            <a:srgbClr val="080808"/>
                          </a:solidFill>
                          <a:latin typeface="Arial" pitchFamily="34" charset="0"/>
                          <a:cs typeface="Arial" pitchFamily="34" charset="0"/>
                        </a:rPr>
                        <a:t>Nacional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a:txBody>
                    <a:bodyPr/>
                    <a:lstStyle/>
                    <a:p>
                      <a:pPr algn="ctr" fontAlgn="ctr"/>
                      <a:r>
                        <a:rPr lang="es-MX" sz="1050" b="1" i="0" u="none" strike="noStrike" dirty="0">
                          <a:solidFill>
                            <a:srgbClr val="080808"/>
                          </a:solidFill>
                          <a:latin typeface="Arial" pitchFamily="34" charset="0"/>
                          <a:cs typeface="Arial" pitchFamily="34" charset="0"/>
                        </a:rPr>
                        <a:t>253,016</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258,875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pitchFamily="34" charset="0"/>
                          <a:cs typeface="Arial" pitchFamily="34" charset="0"/>
                        </a:rPr>
                        <a:t>97.74</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pitchFamily="34" charset="0"/>
                          <a:cs typeface="Arial" pitchFamily="34" charset="0"/>
                        </a:rPr>
                        <a:t>1,317,674</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pitchFamily="34" charset="0"/>
                          <a:cs typeface="Arial" pitchFamily="34" charset="0"/>
                        </a:rPr>
                        <a:t>1,332,067</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pitchFamily="34" charset="0"/>
                          <a:cs typeface="Arial" pitchFamily="34" charset="0"/>
                        </a:rPr>
                        <a:t>98.92</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4,139,978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pitchFamily="34" charset="0"/>
                          <a:cs typeface="Arial" pitchFamily="34" charset="0"/>
                        </a:rPr>
                        <a:t>4,213,297</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pitchFamily="34" charset="0"/>
                          <a:cs typeface="Arial" pitchFamily="34" charset="0"/>
                        </a:rPr>
                        <a:t>98.26</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pitchFamily="34" charset="0"/>
                          <a:cs typeface="Arial" pitchFamily="34" charset="0"/>
                        </a:rPr>
                        <a:t>5,710,668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5,804,239</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dirty="0">
                          <a:solidFill>
                            <a:srgbClr val="080808"/>
                          </a:solidFill>
                          <a:latin typeface="Arial" pitchFamily="34" charset="0"/>
                          <a:cs typeface="Arial" pitchFamily="34" charset="0"/>
                        </a:rPr>
                        <a:t>98.39</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195367">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gridSpan="2">
                  <a:txBody>
                    <a:bodyPr/>
                    <a:lstStyle/>
                    <a:p>
                      <a:pPr algn="l" fontAlgn="b"/>
                      <a:r>
                        <a:rPr lang="es-MX" sz="1200" b="0" i="0" u="none" strike="noStrike" dirty="0">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ctr"/>
                      <a:r>
                        <a:rPr lang="es-MX" sz="120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ctr"/>
                      <a:r>
                        <a:rPr lang="es-MX" sz="120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200" b="0" i="0" u="none" strike="noStrike" dirty="0">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414030">
                <a:tc>
                  <a:txBody>
                    <a:bodyPr/>
                    <a:lstStyle/>
                    <a:p>
                      <a:pPr algn="ctr" fontAlgn="b"/>
                      <a:r>
                        <a:rPr lang="es-MX" sz="120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gridSpan="2">
                  <a:txBody>
                    <a:bodyPr/>
                    <a:lstStyle/>
                    <a:p>
                      <a:pPr algn="l" fontAlgn="b"/>
                      <a:r>
                        <a:rPr lang="es-MX" sz="120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31,315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31,315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31,315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31,315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414030">
                <a:tc>
                  <a:txBody>
                    <a:bodyPr/>
                    <a:lstStyle/>
                    <a:p>
                      <a:pPr algn="ctr" fontAlgn="b"/>
                      <a:r>
                        <a:rPr lang="es-MX" sz="120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dirty="0">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921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921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3,856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3,856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36,413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37,356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97.48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41,190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42,133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dirty="0">
                          <a:solidFill>
                            <a:srgbClr val="080808"/>
                          </a:solidFill>
                          <a:latin typeface="Arial" pitchFamily="34" charset="0"/>
                          <a:cs typeface="Arial" pitchFamily="34" charset="0"/>
                        </a:rPr>
                        <a:t>                97.76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586102">
                <a:tc>
                  <a:txBody>
                    <a:bodyPr/>
                    <a:lstStyle/>
                    <a:p>
                      <a:pPr algn="ctr" fontAlgn="b"/>
                      <a:r>
                        <a:rPr lang="es-MX" sz="120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dirty="0">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1,110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1,110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756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756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24,213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25,308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95.67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26,079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27,174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95.97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14030">
                <a:tc>
                  <a:txBody>
                    <a:bodyPr/>
                    <a:lstStyle/>
                    <a:p>
                      <a:pPr algn="ctr" fontAlgn="b"/>
                      <a:r>
                        <a:rPr lang="es-MX" sz="120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5,781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5,781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16,286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16,286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41,055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41,055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63,122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63,122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14030">
                <a:tc>
                  <a:txBody>
                    <a:bodyPr/>
                    <a:lstStyle/>
                    <a:p>
                      <a:pPr algn="ctr" fontAlgn="b"/>
                      <a:r>
                        <a:rPr lang="es-MX" sz="120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7,020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7,020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12,804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12,804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35,610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38,262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93.07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55,434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58,086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95.43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14030">
                <a:tc>
                  <a:txBody>
                    <a:bodyPr/>
                    <a:lstStyle/>
                    <a:p>
                      <a:pPr algn="ctr" fontAlgn="b"/>
                      <a:r>
                        <a:rPr lang="es-MX" sz="120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22,851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23,075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99.03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22,851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23,075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99.03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586102">
                <a:tc>
                  <a:txBody>
                    <a:bodyPr/>
                    <a:lstStyle/>
                    <a:p>
                      <a:pPr algn="ctr" fontAlgn="b"/>
                      <a:r>
                        <a:rPr lang="es-MX" sz="120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s-MX" sz="1200" b="0" i="0" u="none" strike="noStrike" dirty="0">
                          <a:solidFill>
                            <a:srgbClr val="080808"/>
                          </a:solidFill>
                          <a:latin typeface="Arial" pitchFamily="34" charset="0"/>
                          <a:cs typeface="Arial" pitchFamily="34" charset="0"/>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11,452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11,452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290,188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291,755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99.46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377,137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384,078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98.19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678,777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687,285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80808"/>
                          </a:solidFill>
                          <a:latin typeface="Arial" pitchFamily="34" charset="0"/>
                          <a:cs typeface="Arial" pitchFamily="34" charset="0"/>
                        </a:rPr>
                        <a:t>                98.76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COBERTURA DE ATENCIÓN EN SALUD A FAMILIAS BENEFICIARIAS .(BIMESTRAL)</a:t>
            </a:r>
            <a:endParaRPr lang="es-MX" sz="1600"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214282" y="1500174"/>
          <a:ext cx="8715436" cy="4500594"/>
        </p:xfrm>
        <a:graphic>
          <a:graphicData uri="http://schemas.openxmlformats.org/drawingml/2006/table">
            <a:tbl>
              <a:tblPr/>
              <a:tblGrid>
                <a:gridCol w="428628"/>
                <a:gridCol w="176799"/>
                <a:gridCol w="847145"/>
                <a:gridCol w="605427"/>
                <a:gridCol w="605427"/>
                <a:gridCol w="605427"/>
                <a:gridCol w="605427"/>
                <a:gridCol w="605427"/>
                <a:gridCol w="605427"/>
                <a:gridCol w="605427"/>
                <a:gridCol w="605427"/>
                <a:gridCol w="605427"/>
                <a:gridCol w="605427"/>
                <a:gridCol w="605427"/>
                <a:gridCol w="603167"/>
              </a:tblGrid>
              <a:tr h="227260">
                <a:tc rowSpan="2" gridSpan="3">
                  <a:txBody>
                    <a:bodyPr/>
                    <a:lstStyle/>
                    <a:p>
                      <a:pPr algn="ctr" fontAlgn="ctr"/>
                      <a:r>
                        <a:rPr lang="es-MX" sz="110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2" hMerge="1">
                  <a:txBody>
                    <a:bodyPr/>
                    <a:lstStyle/>
                    <a:p>
                      <a:endParaRPr lang="es-MX"/>
                    </a:p>
                  </a:txBody>
                  <a:tcPr/>
                </a:tc>
                <a:tc rowSpan="2" hMerge="1">
                  <a:txBody>
                    <a:bodyPr/>
                    <a:lstStyle/>
                    <a:p>
                      <a:endParaRPr lang="es-MX"/>
                    </a:p>
                  </a:txBody>
                  <a:tcPr/>
                </a:tc>
                <a:tc gridSpan="3">
                  <a:txBody>
                    <a:bodyPr/>
                    <a:lstStyle/>
                    <a:p>
                      <a:pPr algn="ctr" fontAlgn="ctr"/>
                      <a:r>
                        <a:rPr lang="es-MX" sz="1100" b="1" i="0" u="none" strike="noStrike">
                          <a:solidFill>
                            <a:srgbClr val="080808"/>
                          </a:solidFill>
                          <a:latin typeface="Arial" pitchFamily="34" charset="0"/>
                          <a:cs typeface="Arial" pitchFamily="34" charset="0"/>
                        </a:rPr>
                        <a:t>I.M.S.S. URBANO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100" b="1" i="0" u="none" strike="noStrike">
                          <a:solidFill>
                            <a:srgbClr val="080808"/>
                          </a:solidFill>
                          <a:latin typeface="Arial" pitchFamily="34" charset="0"/>
                          <a:cs typeface="Arial" pitchFamily="34" charset="0"/>
                        </a:rPr>
                        <a:t>I.M.S.S. RURAL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100" b="1" i="0" u="none" strike="noStrike">
                          <a:solidFill>
                            <a:srgbClr val="080808"/>
                          </a:solidFill>
                          <a:latin typeface="Arial" pitchFamily="34" charset="0"/>
                          <a:cs typeface="Arial" pitchFamily="34" charset="0"/>
                        </a:rPr>
                        <a:t>SECRETARÍA DE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100" b="1" i="0" u="none" strike="noStrike">
                          <a:solidFill>
                            <a:srgbClr val="080808"/>
                          </a:solidFill>
                          <a:latin typeface="Arial" pitchFamily="34" charset="0"/>
                          <a:cs typeface="Arial" pitchFamily="34" charset="0"/>
                        </a:rPr>
                        <a:t>I.M.S.S. - SECTOR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r>
              <a:tr h="425902">
                <a:tc gridSpan="3"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ctr" fontAlgn="ctr"/>
                      <a:r>
                        <a:rPr lang="es-MX" sz="1100" b="1" i="0" u="none" strike="noStrike">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Registradas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Registradas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Registradas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Registradas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12952">
                <a:tc gridSpan="2">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r>
              <a:tr h="227260">
                <a:tc gridSpan="3">
                  <a:txBody>
                    <a:bodyPr/>
                    <a:lstStyle/>
                    <a:p>
                      <a:pPr algn="ctr" fontAlgn="ctr"/>
                      <a:r>
                        <a:rPr lang="es-MX" sz="1100" b="1" i="0" u="none" strike="noStrike">
                          <a:solidFill>
                            <a:srgbClr val="080808"/>
                          </a:solidFill>
                          <a:latin typeface="Arial" pitchFamily="34" charset="0"/>
                          <a:cs typeface="Arial" pitchFamily="34" charset="0"/>
                        </a:rPr>
                        <a:t>Nacional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a:txBody>
                    <a:bodyPr/>
                    <a:lstStyle/>
                    <a:p>
                      <a:pPr algn="ctr" fontAlgn="ctr"/>
                      <a:r>
                        <a:rPr lang="es-MX" sz="1100" b="1" i="0" u="none" strike="noStrike">
                          <a:solidFill>
                            <a:srgbClr val="080808"/>
                          </a:solidFill>
                          <a:latin typeface="Arial" pitchFamily="34" charset="0"/>
                          <a:cs typeface="Arial" pitchFamily="34" charset="0"/>
                        </a:rPr>
                        <a:t>3,268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3,318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98.49</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29,071</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29,093</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99.92</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77,434</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77,564</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99.83</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109,773</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109,975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100" b="1" i="0" u="none" strike="noStrike">
                          <a:solidFill>
                            <a:srgbClr val="080808"/>
                          </a:solidFill>
                          <a:latin typeface="Arial" pitchFamily="34" charset="0"/>
                          <a:cs typeface="Arial" pitchFamily="34" charset="0"/>
                        </a:rPr>
                        <a:t>99.82</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12952">
                <a:tc>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gridSpan="2">
                  <a:txBody>
                    <a:bodyPr/>
                    <a:lstStyle/>
                    <a:p>
                      <a:pPr algn="l"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pPr algn="l" fontAlgn="b"/>
                      <a:endParaRPr lang="es-MX" sz="11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ctr"/>
                      <a:r>
                        <a:rPr lang="es-MX" sz="110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ctr"/>
                      <a:r>
                        <a:rPr lang="es-MX" sz="110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425902">
                <a:tc>
                  <a:txBody>
                    <a:bodyPr/>
                    <a:lstStyle/>
                    <a:p>
                      <a:pPr algn="ctr" fontAlgn="b"/>
                      <a:r>
                        <a:rPr lang="es-MX" sz="110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gridSpan="2">
                  <a:txBody>
                    <a:bodyPr/>
                    <a:lstStyle/>
                    <a:p>
                      <a:pPr algn="l" fontAlgn="b"/>
                      <a:r>
                        <a:rPr lang="es-MX" sz="110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hMerge="1">
                  <a:txBody>
                    <a:bodyPr/>
                    <a:lstStyle/>
                    <a:p>
                      <a:pPr algn="l" fontAlgn="b"/>
                      <a:endParaRPr lang="es-MX" sz="11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dirty="0">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588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588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588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588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425902">
                <a:tc>
                  <a:txBody>
                    <a:bodyPr/>
                    <a:lstStyle/>
                    <a:p>
                      <a:pPr algn="ctr" fontAlgn="b"/>
                      <a:r>
                        <a:rPr lang="es-MX" sz="110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10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1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59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59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566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593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95.45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635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662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95.92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638854">
                <a:tc>
                  <a:txBody>
                    <a:bodyPr/>
                    <a:lstStyle/>
                    <a:p>
                      <a:pPr algn="ctr" fontAlgn="b"/>
                      <a:r>
                        <a:rPr lang="es-MX" sz="110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10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1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199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199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243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243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25902">
                <a:tc>
                  <a:txBody>
                    <a:bodyPr/>
                    <a:lstStyle/>
                    <a:p>
                      <a:pPr algn="ctr" fontAlgn="b"/>
                      <a:r>
                        <a:rPr lang="es-MX" sz="110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10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1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45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45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825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825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1,131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1,131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25902">
                <a:tc>
                  <a:txBody>
                    <a:bodyPr/>
                    <a:lstStyle/>
                    <a:p>
                      <a:pPr algn="ctr" fontAlgn="b"/>
                      <a:r>
                        <a:rPr lang="es-MX" sz="110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10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1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214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414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418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99.04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655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659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99.39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25902">
                <a:tc>
                  <a:txBody>
                    <a:bodyPr/>
                    <a:lstStyle/>
                    <a:p>
                      <a:pPr algn="ctr" fontAlgn="b"/>
                      <a:r>
                        <a:rPr lang="es-MX" sz="110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10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1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305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305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305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305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r" fontAlgn="b"/>
                      <a:r>
                        <a:rPr lang="es-MX" sz="110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25904">
                <a:tc>
                  <a:txBody>
                    <a:bodyPr/>
                    <a:lstStyle/>
                    <a:p>
                      <a:pPr algn="ctr" fontAlgn="b"/>
                      <a:r>
                        <a:rPr lang="es-MX" sz="1100" b="0" i="0" u="none" strike="noStrike" dirty="0">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s-MX" sz="1100" b="0" i="0" u="none" strike="noStrike" dirty="0">
                          <a:solidFill>
                            <a:srgbClr val="080808"/>
                          </a:solidFill>
                          <a:latin typeface="Arial" pitchFamily="34" charset="0"/>
                          <a:cs typeface="Arial" pitchFamily="34" charset="0"/>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1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191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191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10,292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10,309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a:solidFill>
                            <a:srgbClr val="080808"/>
                          </a:solidFill>
                          <a:latin typeface="Arial" pitchFamily="34" charset="0"/>
                          <a:cs typeface="Arial" pitchFamily="34" charset="0"/>
                        </a:rPr>
                        <a:t>                99.84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9,805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9,809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99.96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20,288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20,309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100" b="0" i="0" u="none" strike="noStrike" dirty="0">
                          <a:solidFill>
                            <a:srgbClr val="080808"/>
                          </a:solidFill>
                          <a:latin typeface="Arial" pitchFamily="34" charset="0"/>
                          <a:cs typeface="Arial" pitchFamily="34" charset="0"/>
                        </a:rPr>
                        <a:t>                99.90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 PORCENTAJE DE COBERTURA DE ATENCIÓN PRENATAL A MUJERES.</a:t>
            </a:r>
          </a:p>
          <a:p>
            <a:pPr algn="ctr"/>
            <a:r>
              <a:rPr lang="es-MX" sz="1600" b="1" dirty="0" smtClean="0">
                <a:solidFill>
                  <a:srgbClr val="080808"/>
                </a:solidFill>
                <a:latin typeface="Arial" pitchFamily="34" charset="0"/>
                <a:cs typeface="Arial" pitchFamily="34" charset="0"/>
              </a:rPr>
              <a:t>(BIMESTRAL)</a:t>
            </a:r>
            <a:endParaRPr lang="es-MX" sz="1600"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500034" y="1857364"/>
          <a:ext cx="8143930" cy="4000527"/>
        </p:xfrm>
        <a:graphic>
          <a:graphicData uri="http://schemas.openxmlformats.org/drawingml/2006/table">
            <a:tbl>
              <a:tblPr/>
              <a:tblGrid>
                <a:gridCol w="357190"/>
                <a:gridCol w="96409"/>
                <a:gridCol w="1955168"/>
                <a:gridCol w="2314920"/>
                <a:gridCol w="2252355"/>
                <a:gridCol w="1167888"/>
              </a:tblGrid>
              <a:tr h="857256">
                <a:tc gridSpan="3">
                  <a:txBody>
                    <a:bodyPr/>
                    <a:lstStyle/>
                    <a:p>
                      <a:pPr algn="ctr" fontAlgn="ctr"/>
                      <a:r>
                        <a:rPr lang="es-MX" sz="120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a:txBody>
                    <a:bodyPr/>
                    <a:lstStyle/>
                    <a:p>
                      <a:pPr algn="ctr" fontAlgn="ctr"/>
                      <a:r>
                        <a:rPr lang="es-MX" sz="1200" b="1" i="0" u="none" strike="noStrike" dirty="0">
                          <a:solidFill>
                            <a:srgbClr val="080808"/>
                          </a:solidFill>
                          <a:latin typeface="Arial" pitchFamily="34" charset="0"/>
                          <a:cs typeface="Arial" pitchFamily="34" charset="0"/>
                        </a:rPr>
                        <a:t>ADULTOS MAYORES ACTIVOS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ADULTOS MAYORES CON APOYO EMITIDO</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285752">
                <a:tc gridSpan="2">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285752">
                <a:tc gridSpan="3">
                  <a:txBody>
                    <a:bodyPr/>
                    <a:lstStyle/>
                    <a:p>
                      <a:pPr algn="ctr" fontAlgn="b"/>
                      <a:r>
                        <a:rPr lang="es-MX" sz="1200" b="1" i="0" u="none" strike="noStrike">
                          <a:solidFill>
                            <a:srgbClr val="080808"/>
                          </a:solidFill>
                          <a:latin typeface="Arial" pitchFamily="34" charset="0"/>
                          <a:cs typeface="Arial" pitchFamily="34" charset="0"/>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a:txBody>
                    <a:bodyPr/>
                    <a:lstStyle/>
                    <a:p>
                      <a:pPr algn="ctr" fontAlgn="b"/>
                      <a:r>
                        <a:rPr lang="es-MX" sz="1200" b="1" i="0" u="none" strike="noStrike">
                          <a:solidFill>
                            <a:srgbClr val="080808"/>
                          </a:solidFill>
                          <a:latin typeface="Arial" pitchFamily="34" charset="0"/>
                          <a:cs typeface="Arial" pitchFamily="34" charset="0"/>
                        </a:rPr>
                        <a:t>14,566</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b"/>
                      <a:r>
                        <a:rPr lang="es-MX" sz="1200" b="1" i="0" u="none" strike="noStrike">
                          <a:solidFill>
                            <a:srgbClr val="080808"/>
                          </a:solidFill>
                          <a:latin typeface="Arial" pitchFamily="34" charset="0"/>
                          <a:cs typeface="Arial" pitchFamily="34" charset="0"/>
                        </a:rPr>
                        <a:t>13,101</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r" fontAlgn="b"/>
                      <a:r>
                        <a:rPr lang="es-MX" sz="1200" b="1" i="0" u="none" strike="noStrike">
                          <a:solidFill>
                            <a:srgbClr val="080808"/>
                          </a:solidFill>
                          <a:latin typeface="Arial" pitchFamily="34" charset="0"/>
                          <a:cs typeface="Arial" pitchFamily="34" charset="0"/>
                        </a:rPr>
                        <a:t>89.94</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285752">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gridSpan="2">
                  <a:txBody>
                    <a:bodyPr/>
                    <a:lstStyle/>
                    <a:p>
                      <a:pPr algn="l" fontAlgn="b"/>
                      <a:r>
                        <a:rPr lang="es-MX" sz="1200" b="0" i="0" u="none" strike="noStrike" dirty="0">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285752">
                <a:tc>
                  <a:txBody>
                    <a:bodyPr/>
                    <a:lstStyle/>
                    <a:p>
                      <a:pPr algn="ctr" fontAlgn="b"/>
                      <a:r>
                        <a:rPr lang="es-MX" sz="120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a:noFill/>
                    </a:lnB>
                  </a:tcPr>
                </a:tc>
                <a:tc gridSpan="2">
                  <a:txBody>
                    <a:bodyPr/>
                    <a:lstStyle/>
                    <a:p>
                      <a:pPr algn="l" fontAlgn="b"/>
                      <a:r>
                        <a:rPr lang="es-MX" sz="120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ctr" fontAlgn="b"/>
                      <a:r>
                        <a:rPr lang="es-MX" sz="1200" b="0" i="0" u="none" strike="noStrike">
                          <a:solidFill>
                            <a:srgbClr val="080808"/>
                          </a:solidFill>
                          <a:latin typeface="Arial" pitchFamily="34" charset="0"/>
                          <a:cs typeface="Arial" pitchFamily="34" charset="0"/>
                        </a:rPr>
                        <a:t>219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ctr" fontAlgn="b"/>
                      <a:r>
                        <a:rPr lang="es-MX" sz="1200" b="0" i="0" u="none" strike="noStrike">
                          <a:solidFill>
                            <a:srgbClr val="080808"/>
                          </a:solidFill>
                          <a:latin typeface="Arial" pitchFamily="34" charset="0"/>
                          <a:cs typeface="Arial" pitchFamily="34" charset="0"/>
                        </a:rPr>
                        <a:t>200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pitchFamily="34" charset="0"/>
                          <a:cs typeface="Arial" pitchFamily="34" charset="0"/>
                        </a:rPr>
                        <a:t>91.32</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r>
              <a:tr h="285752">
                <a:tc>
                  <a:txBody>
                    <a:bodyPr/>
                    <a:lstStyle/>
                    <a:p>
                      <a:pPr algn="ctr" fontAlgn="b"/>
                      <a:r>
                        <a:rPr lang="es-MX" sz="120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71</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56</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78.87</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571503">
                <a:tc>
                  <a:txBody>
                    <a:bodyPr/>
                    <a:lstStyle/>
                    <a:p>
                      <a:pPr algn="ctr" fontAlgn="b"/>
                      <a:r>
                        <a:rPr lang="es-MX" sz="120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dirty="0">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hMerge="1">
                  <a:txBody>
                    <a:bodyPr/>
                    <a:lstStyle/>
                    <a:p>
                      <a:pPr algn="l" fontAlgn="b"/>
                      <a:endParaRPr lang="es-MX" sz="1200" b="0" i="0" u="none" strike="noStrike" dirty="0">
                        <a:solidFill>
                          <a:srgbClr val="080808"/>
                        </a:solidFill>
                        <a:latin typeface="Arial" pitchFamily="34" charset="0"/>
                        <a:cs typeface="Arial" pitchFamily="34" charset="0"/>
                      </a:endParaRP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61</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53</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dirty="0">
                          <a:solidFill>
                            <a:srgbClr val="080808"/>
                          </a:solidFill>
                          <a:latin typeface="Arial" pitchFamily="34" charset="0"/>
                          <a:cs typeface="Arial" pitchFamily="34" charset="0"/>
                        </a:rPr>
                        <a:t>86.89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5752">
                <a:tc>
                  <a:txBody>
                    <a:bodyPr/>
                    <a:lstStyle/>
                    <a:p>
                      <a:pPr algn="ctr" fontAlgn="b"/>
                      <a:r>
                        <a:rPr lang="es-MX" sz="120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129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121</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93.80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5752">
                <a:tc>
                  <a:txBody>
                    <a:bodyPr/>
                    <a:lstStyle/>
                    <a:p>
                      <a:pPr algn="ctr" fontAlgn="b"/>
                      <a:r>
                        <a:rPr lang="es-MX" sz="120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408</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356</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87.25</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5752">
                <a:tc>
                  <a:txBody>
                    <a:bodyPr/>
                    <a:lstStyle/>
                    <a:p>
                      <a:pPr algn="ctr" fontAlgn="b"/>
                      <a:r>
                        <a:rPr lang="es-MX" sz="120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20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183</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ctr" fontAlgn="b"/>
                      <a:r>
                        <a:rPr lang="es-MX" sz="1200" b="0" i="0" u="none" strike="noStrike">
                          <a:solidFill>
                            <a:srgbClr val="080808"/>
                          </a:solidFill>
                          <a:latin typeface="Arial" pitchFamily="34" charset="0"/>
                          <a:cs typeface="Arial" pitchFamily="34" charset="0"/>
                        </a:rPr>
                        <a:t>156</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85.25</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5752">
                <a:tc>
                  <a:txBody>
                    <a:bodyPr/>
                    <a:lstStyle/>
                    <a:p>
                      <a:pPr algn="ctr" fontAlgn="b"/>
                      <a:r>
                        <a:rPr lang="es-MX" sz="120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s-MX" sz="120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a:solidFill>
                            <a:srgbClr val="080808"/>
                          </a:solidFill>
                          <a:latin typeface="Arial" pitchFamily="34" charset="0"/>
                          <a:cs typeface="Arial" pitchFamily="34" charset="0"/>
                        </a:rPr>
                        <a:t>530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s-MX" sz="1200" b="0" i="0" u="none" strike="noStrike" dirty="0">
                          <a:solidFill>
                            <a:srgbClr val="080808"/>
                          </a:solidFill>
                          <a:latin typeface="Arial" pitchFamily="34" charset="0"/>
                          <a:cs typeface="Arial" pitchFamily="34" charset="0"/>
                        </a:rPr>
                        <a:t>490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pitchFamily="34" charset="0"/>
                          <a:cs typeface="Arial" pitchFamily="34" charset="0"/>
                        </a:rPr>
                        <a:t>92.45</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830997"/>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ADULTOS MAYORES BENEFICIARIOS QUE CUMPLIERON SU CORRESPONSABILIDAD EN SALUD A LOS QUE SE LES EMITIÓ EL APOYO MONETARIO. (BIMESTRAL)</a:t>
            </a:r>
            <a:endParaRPr lang="es-MX" sz="1600"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70739" y="1714490"/>
          <a:ext cx="8758979" cy="4226098"/>
        </p:xfrm>
        <a:graphic>
          <a:graphicData uri="http://schemas.openxmlformats.org/drawingml/2006/table">
            <a:tbl>
              <a:tblPr/>
              <a:tblGrid>
                <a:gridCol w="498476"/>
                <a:gridCol w="87789"/>
                <a:gridCol w="820334"/>
                <a:gridCol w="621266"/>
                <a:gridCol w="623454"/>
                <a:gridCol w="586265"/>
                <a:gridCol w="621266"/>
                <a:gridCol w="623454"/>
                <a:gridCol w="586265"/>
                <a:gridCol w="612516"/>
                <a:gridCol w="610329"/>
                <a:gridCol w="586265"/>
                <a:gridCol w="647516"/>
                <a:gridCol w="649705"/>
                <a:gridCol w="584079"/>
              </a:tblGrid>
              <a:tr h="229492">
                <a:tc rowSpan="2" gridSpan="3">
                  <a:txBody>
                    <a:bodyPr/>
                    <a:lstStyle/>
                    <a:p>
                      <a:pPr algn="ctr" fontAlgn="ctr"/>
                      <a:r>
                        <a:rPr lang="es-MX" sz="105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2" hMerge="1">
                  <a:txBody>
                    <a:bodyPr/>
                    <a:lstStyle/>
                    <a:p>
                      <a:endParaRPr lang="es-MX"/>
                    </a:p>
                  </a:txBody>
                  <a:tcPr/>
                </a:tc>
                <a:tc rowSpan="2"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I.M.S.S. URBANO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I.M.S.S. RURAL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SECRETARÍA DE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I.M.S.S. - SECTOR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r>
              <a:tr h="418568">
                <a:tc gridSpan="3"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ctr" fontAlgn="ctr"/>
                      <a:r>
                        <a:rPr lang="es-MX" sz="8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Registrados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Registrados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Registrados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Registrados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09285">
                <a:tc gridSpan="2">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r>
              <a:tr h="229492">
                <a:tc gridSpan="3">
                  <a:txBody>
                    <a:bodyPr/>
                    <a:lstStyle/>
                    <a:p>
                      <a:pPr algn="ctr" fontAlgn="ctr"/>
                      <a:r>
                        <a:rPr lang="es-MX" sz="1050" b="1" i="0" u="none" strike="noStrike">
                          <a:solidFill>
                            <a:srgbClr val="080808"/>
                          </a:solidFill>
                          <a:latin typeface="Arial" pitchFamily="34" charset="0"/>
                          <a:cs typeface="Arial" pitchFamily="34" charset="0"/>
                        </a:rPr>
                        <a:t>Nacional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a:txBody>
                    <a:bodyPr/>
                    <a:lstStyle/>
                    <a:p>
                      <a:pPr algn="ctr" fontAlgn="ctr"/>
                      <a:r>
                        <a:rPr lang="es-MX" sz="1050" b="1" i="0" u="none" strike="noStrike">
                          <a:solidFill>
                            <a:srgbClr val="080808"/>
                          </a:solidFill>
                          <a:latin typeface="Arial" pitchFamily="34" charset="0"/>
                          <a:cs typeface="Arial" pitchFamily="34" charset="0"/>
                        </a:rPr>
                        <a:t>54,473</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56,245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96.85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366,209</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372,438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98.33</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1,041,081</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1,043,961</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99.72</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1,461,763</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1,472,644</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99.26</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09285">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gridSpan="2">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ctr"/>
                      <a:r>
                        <a:rPr lang="es-MX" sz="105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ctr"/>
                      <a:r>
                        <a:rPr lang="es-MX" sz="105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418568">
                <a:tc>
                  <a:txBody>
                    <a:bodyPr/>
                    <a:lstStyle/>
                    <a:p>
                      <a:pPr algn="ctr" fontAlgn="b"/>
                      <a:r>
                        <a:rPr lang="es-MX" sz="105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8,583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8,583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8,583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8,583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418568">
                <a:tc>
                  <a:txBody>
                    <a:bodyPr/>
                    <a:lstStyle/>
                    <a:p>
                      <a:pPr algn="ctr" fontAlgn="b"/>
                      <a:r>
                        <a:rPr lang="es-MX" sz="105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1,023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95.99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7,207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7,231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99.67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8,287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8,352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99.22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18568">
                <a:tc>
                  <a:txBody>
                    <a:bodyPr/>
                    <a:lstStyle/>
                    <a:p>
                      <a:pPr algn="ctr" fontAlgn="b"/>
                      <a:r>
                        <a:rPr lang="es-MX" sz="105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286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286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3,553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3,559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99.83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4,053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4,059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99.85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18568">
                <a:tc>
                  <a:txBody>
                    <a:bodyPr/>
                    <a:lstStyle/>
                    <a:p>
                      <a:pPr algn="ctr" fontAlgn="b"/>
                      <a:r>
                        <a:rPr lang="es-MX" sz="105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892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892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3,431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3,431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9,757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9,818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99.38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14,080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14,141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99.57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18568">
                <a:tc>
                  <a:txBody>
                    <a:bodyPr/>
                    <a:lstStyle/>
                    <a:p>
                      <a:pPr algn="ctr" fontAlgn="b"/>
                      <a:r>
                        <a:rPr lang="es-MX" sz="105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1,466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1,466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2,342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2,342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7,924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7,924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11,732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11,732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18568">
                <a:tc>
                  <a:txBody>
                    <a:bodyPr/>
                    <a:lstStyle/>
                    <a:p>
                      <a:pPr algn="ctr" fontAlgn="b"/>
                      <a:r>
                        <a:rPr lang="es-MX" sz="105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4,773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4,773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4,773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4,773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18568">
                <a:tc>
                  <a:txBody>
                    <a:bodyPr/>
                    <a:lstStyle/>
                    <a:p>
                      <a:pPr algn="ctr" fontAlgn="b"/>
                      <a:r>
                        <a:rPr lang="es-MX" sz="105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s-MX" sz="105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2,422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2,422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120,313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122,615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98.12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147,279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147,399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99.92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270,014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272,436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dirty="0">
                          <a:solidFill>
                            <a:srgbClr val="080808"/>
                          </a:solidFill>
                          <a:latin typeface="Arial" pitchFamily="34" charset="0"/>
                          <a:cs typeface="Arial" pitchFamily="34" charset="0"/>
                        </a:rPr>
                        <a:t>                99.11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NIÑAS Y NIÑOS BENEFICIARIOS QUE ESTÁN EN CONTROL NUTRICIONAL. (BIMESTRAL)</a:t>
            </a:r>
            <a:endParaRPr lang="es-MX" sz="1600"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42850" y="1500173"/>
          <a:ext cx="8786868" cy="4826082"/>
        </p:xfrm>
        <a:graphic>
          <a:graphicData uri="http://schemas.openxmlformats.org/drawingml/2006/table">
            <a:tbl>
              <a:tblPr/>
              <a:tblGrid>
                <a:gridCol w="500060"/>
                <a:gridCol w="110329"/>
                <a:gridCol w="854089"/>
                <a:gridCol w="610389"/>
                <a:gridCol w="610389"/>
                <a:gridCol w="610389"/>
                <a:gridCol w="610389"/>
                <a:gridCol w="610389"/>
                <a:gridCol w="610389"/>
                <a:gridCol w="610389"/>
                <a:gridCol w="610389"/>
                <a:gridCol w="610389"/>
                <a:gridCol w="610389"/>
                <a:gridCol w="610389"/>
                <a:gridCol w="608111"/>
              </a:tblGrid>
              <a:tr h="242651">
                <a:tc rowSpan="2" gridSpan="3">
                  <a:txBody>
                    <a:bodyPr/>
                    <a:lstStyle/>
                    <a:p>
                      <a:pPr algn="ctr" fontAlgn="ctr"/>
                      <a:r>
                        <a:rPr lang="es-MX" sz="105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2" hMerge="1">
                  <a:txBody>
                    <a:bodyPr/>
                    <a:lstStyle/>
                    <a:p>
                      <a:endParaRPr lang="es-MX"/>
                    </a:p>
                  </a:txBody>
                  <a:tcPr/>
                </a:tc>
                <a:tc rowSpan="2"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I.M.S.S. URBANO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I.M.S.S. RURAL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SECRETARÍA DE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I.M.S.S. - SECTOR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r>
              <a:tr h="868156">
                <a:tc gridSpan="3"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ctr" fontAlgn="ctr"/>
                      <a:r>
                        <a:rPr lang="es-MX" sz="800" b="1" i="0" u="none" strike="noStrike" dirty="0">
                          <a:solidFill>
                            <a:srgbClr val="080808"/>
                          </a:solidFill>
                          <a:latin typeface="Arial" pitchFamily="34" charset="0"/>
                          <a:cs typeface="Arial" pitchFamily="34" charset="0"/>
                        </a:rPr>
                        <a:t>Recibieron Suplemento</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Niños de 6 a 59 meses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Recibieron Suplemento</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Niños de 6 a 59 meses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Recibieron Suplemento</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Niños de 6 a 59 meses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Recibieron Suplemento</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Niños de 6 a 59 meses</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8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17039">
                <a:tc gridSpan="2">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r>
              <a:tr h="242651">
                <a:tc gridSpan="3">
                  <a:txBody>
                    <a:bodyPr/>
                    <a:lstStyle/>
                    <a:p>
                      <a:pPr algn="ctr" fontAlgn="ctr"/>
                      <a:r>
                        <a:rPr lang="es-MX" sz="1050" b="1" i="0" u="none" strike="noStrike">
                          <a:solidFill>
                            <a:srgbClr val="080808"/>
                          </a:solidFill>
                          <a:latin typeface="Arial" pitchFamily="34" charset="0"/>
                          <a:cs typeface="Arial" pitchFamily="34" charset="0"/>
                        </a:rPr>
                        <a:t>Nacional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a:txBody>
                    <a:bodyPr/>
                    <a:lstStyle/>
                    <a:p>
                      <a:pPr algn="ctr" fontAlgn="ctr"/>
                      <a:r>
                        <a:rPr lang="es-MX" sz="1050" b="1" i="0" u="none" strike="noStrike">
                          <a:solidFill>
                            <a:srgbClr val="080808"/>
                          </a:solidFill>
                          <a:latin typeface="Arial" pitchFamily="34" charset="0"/>
                          <a:cs typeface="Arial" pitchFamily="34" charset="0"/>
                        </a:rPr>
                        <a:t>50,381</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52,218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96.48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328,318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339,880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96.60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923,170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991,743</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93.09</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1,301,869</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1,383,841</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94.08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217039">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gridSpan="2">
                  <a:txBody>
                    <a:bodyPr/>
                    <a:lstStyle/>
                    <a:p>
                      <a:pPr algn="l" fontAlgn="b"/>
                      <a:r>
                        <a:rPr lang="es-MX" sz="1050" b="0" i="0" u="none" strike="noStrike" dirty="0">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ctr"/>
                      <a:r>
                        <a:rPr lang="es-MX" sz="105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ctr"/>
                      <a:r>
                        <a:rPr lang="es-MX" sz="105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434078">
                <a:tc>
                  <a:txBody>
                    <a:bodyPr/>
                    <a:lstStyle/>
                    <a:p>
                      <a:pPr algn="ctr" fontAlgn="b"/>
                      <a:r>
                        <a:rPr lang="es-MX" sz="105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8,267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8,367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98.80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8,267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8,367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98.80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434078">
                <a:tc>
                  <a:txBody>
                    <a:bodyPr/>
                    <a:lstStyle/>
                    <a:p>
                      <a:pPr algn="ctr" fontAlgn="b"/>
                      <a:r>
                        <a:rPr lang="es-MX" sz="105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898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978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91.82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6,774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7,030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96.36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7,770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8,106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dirty="0">
                          <a:solidFill>
                            <a:srgbClr val="080808"/>
                          </a:solidFill>
                          <a:latin typeface="Arial" pitchFamily="34" charset="0"/>
                          <a:cs typeface="Arial" pitchFamily="34" charset="0"/>
                        </a:rPr>
                        <a:t>                95.85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34078">
                <a:tc>
                  <a:txBody>
                    <a:bodyPr/>
                    <a:lstStyle/>
                    <a:p>
                      <a:pPr algn="ctr" fontAlgn="b"/>
                      <a:r>
                        <a:rPr lang="es-MX" sz="105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283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283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207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208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3,468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3,486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99.48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3,958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3,977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99.52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34078">
                <a:tc>
                  <a:txBody>
                    <a:bodyPr/>
                    <a:lstStyle/>
                    <a:p>
                      <a:pPr algn="ctr" fontAlgn="b"/>
                      <a:r>
                        <a:rPr lang="es-MX" sz="105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892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892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3,375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3,375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9,320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9,320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13,587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13,587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34078">
                <a:tc>
                  <a:txBody>
                    <a:bodyPr/>
                    <a:lstStyle/>
                    <a:p>
                      <a:pPr algn="ctr" fontAlgn="b"/>
                      <a:r>
                        <a:rPr lang="es-MX" sz="105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1,446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1,466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98.64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2,268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2,268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7,562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7,747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97.61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11,276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11,481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98.21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34078">
                <a:tc>
                  <a:txBody>
                    <a:bodyPr/>
                    <a:lstStyle/>
                    <a:p>
                      <a:pPr algn="ctr" fontAlgn="b"/>
                      <a:r>
                        <a:rPr lang="es-MX" sz="105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4,605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4,605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4,605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4,605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434078">
                <a:tc>
                  <a:txBody>
                    <a:bodyPr/>
                    <a:lstStyle/>
                    <a:p>
                      <a:pPr algn="ctr" fontAlgn="b"/>
                      <a:r>
                        <a:rPr lang="es-MX" sz="105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s-MX" sz="105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2,242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2,242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106,951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108,940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98.17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126,173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137,011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92.09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235,366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248,193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dirty="0">
                          <a:solidFill>
                            <a:srgbClr val="080808"/>
                          </a:solidFill>
                          <a:latin typeface="Arial" pitchFamily="34" charset="0"/>
                          <a:cs typeface="Arial" pitchFamily="34" charset="0"/>
                        </a:rPr>
                        <a:t>                94.83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COBERTURA DE NIÑAS Y NIÑOS CON SUPLEMENTO.</a:t>
            </a:r>
          </a:p>
          <a:p>
            <a:pPr algn="ctr"/>
            <a:r>
              <a:rPr lang="es-MX" sz="1600" b="1" dirty="0" smtClean="0">
                <a:solidFill>
                  <a:srgbClr val="080808"/>
                </a:solidFill>
                <a:latin typeface="Arial" pitchFamily="34" charset="0"/>
                <a:cs typeface="Arial" pitchFamily="34" charset="0"/>
              </a:rPr>
              <a:t>(BIMESTRAL)</a:t>
            </a:r>
            <a:endParaRPr lang="es-MX" sz="1600"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42847" y="1643050"/>
          <a:ext cx="8786869" cy="4503173"/>
        </p:xfrm>
        <a:graphic>
          <a:graphicData uri="http://schemas.openxmlformats.org/drawingml/2006/table">
            <a:tbl>
              <a:tblPr/>
              <a:tblGrid>
                <a:gridCol w="496027"/>
                <a:gridCol w="114361"/>
                <a:gridCol w="854090"/>
                <a:gridCol w="750097"/>
                <a:gridCol w="470681"/>
                <a:gridCol w="610389"/>
                <a:gridCol w="776318"/>
                <a:gridCol w="444460"/>
                <a:gridCol w="610389"/>
                <a:gridCol w="731101"/>
                <a:gridCol w="489677"/>
                <a:gridCol w="610389"/>
                <a:gridCol w="757322"/>
                <a:gridCol w="463456"/>
                <a:gridCol w="608112"/>
              </a:tblGrid>
              <a:tr h="380285">
                <a:tc rowSpan="2" gridSpan="3">
                  <a:txBody>
                    <a:bodyPr/>
                    <a:lstStyle/>
                    <a:p>
                      <a:pPr algn="ctr" fontAlgn="ctr"/>
                      <a:r>
                        <a:rPr lang="es-MX" sz="105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rowSpan="2" hMerge="1">
                  <a:txBody>
                    <a:bodyPr/>
                    <a:lstStyle/>
                    <a:p>
                      <a:endParaRPr lang="es-MX"/>
                    </a:p>
                  </a:txBody>
                  <a:tcPr/>
                </a:tc>
                <a:tc rowSpan="2"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I.M.S.S. URBANO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dirty="0">
                          <a:solidFill>
                            <a:srgbClr val="080808"/>
                          </a:solidFill>
                          <a:latin typeface="Arial" pitchFamily="34" charset="0"/>
                          <a:cs typeface="Arial" pitchFamily="34" charset="0"/>
                        </a:rPr>
                        <a:t>I.M.S.S. RURAL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SECRETARÍA DE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gridSpan="3">
                  <a:txBody>
                    <a:bodyPr/>
                    <a:lstStyle/>
                    <a:p>
                      <a:pPr algn="ctr" fontAlgn="ctr"/>
                      <a:r>
                        <a:rPr lang="es-MX" sz="1050" b="1" i="0" u="none" strike="noStrike">
                          <a:solidFill>
                            <a:srgbClr val="080808"/>
                          </a:solidFill>
                          <a:latin typeface="Arial" pitchFamily="34" charset="0"/>
                          <a:cs typeface="Arial" pitchFamily="34" charset="0"/>
                        </a:rPr>
                        <a:t>I.M.S.S. - SECRETARÍA DE SALUD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r>
              <a:tr h="760569">
                <a:tc gridSpan="3" vMerge="1">
                  <a:txBody>
                    <a:bodyPr/>
                    <a:lstStyle/>
                    <a:p>
                      <a:endParaRPr lang="es-MX"/>
                    </a:p>
                  </a:txBody>
                  <a:tcPr/>
                </a:tc>
                <a:tc hMerge="1" vMerge="1">
                  <a:txBody>
                    <a:bodyPr/>
                    <a:lstStyle/>
                    <a:p>
                      <a:endParaRPr lang="es-MX"/>
                    </a:p>
                  </a:txBody>
                  <a:tcPr/>
                </a:tc>
                <a:tc hMerge="1" vMerge="1">
                  <a:txBody>
                    <a:bodyPr/>
                    <a:lstStyle/>
                    <a:p>
                      <a:endParaRPr lang="es-MX"/>
                    </a:p>
                  </a:txBody>
                  <a:tcPr/>
                </a:tc>
                <a:tc>
                  <a:txBody>
                    <a:bodyPr/>
                    <a:lstStyle/>
                    <a:p>
                      <a:pPr algn="ctr" fontAlgn="ctr"/>
                      <a:r>
                        <a:rPr lang="es-MX" sz="900" b="1" i="0" u="none" strike="noStrike" dirty="0">
                          <a:solidFill>
                            <a:srgbClr val="080808"/>
                          </a:solidFill>
                          <a:latin typeface="Arial" pitchFamily="34" charset="0"/>
                          <a:cs typeface="Arial" pitchFamily="34" charset="0"/>
                        </a:rPr>
                        <a:t>Recibieron Suplemento</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Reciben suplemento</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Reciben suplemento</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Reciben suplemento</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En Control</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900" b="1" i="0" u="none" strike="noStrike" dirty="0">
                          <a:solidFill>
                            <a:srgbClr val="080808"/>
                          </a:solidFill>
                          <a:latin typeface="Arial" pitchFamily="34" charset="0"/>
                          <a:cs typeface="Arial" pitchFamily="34" charset="0"/>
                        </a:rPr>
                        <a:t>Porcentaje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190142">
                <a:tc gridSpan="2">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solidFill>
                      <a:srgbClr val="FFFFFF"/>
                    </a:solidFill>
                  </a:tcPr>
                </a:tc>
              </a:tr>
              <a:tr h="212581">
                <a:tc gridSpan="3">
                  <a:txBody>
                    <a:bodyPr/>
                    <a:lstStyle/>
                    <a:p>
                      <a:pPr algn="ctr" fontAlgn="ctr"/>
                      <a:r>
                        <a:rPr lang="es-MX" sz="1050" b="1" i="0" u="none" strike="noStrike">
                          <a:solidFill>
                            <a:srgbClr val="080808"/>
                          </a:solidFill>
                          <a:latin typeface="Arial" pitchFamily="34" charset="0"/>
                          <a:cs typeface="Arial" pitchFamily="34" charset="0"/>
                        </a:rPr>
                        <a:t>Nacional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a:txBody>
                    <a:bodyPr/>
                    <a:lstStyle/>
                    <a:p>
                      <a:pPr algn="ctr" fontAlgn="ctr"/>
                      <a:r>
                        <a:rPr lang="es-MX" sz="1050" b="1" i="0" u="none" strike="noStrike">
                          <a:solidFill>
                            <a:srgbClr val="080808"/>
                          </a:solidFill>
                          <a:latin typeface="Arial" pitchFamily="34" charset="0"/>
                          <a:cs typeface="Arial" pitchFamily="34" charset="0"/>
                        </a:rPr>
                        <a:t>8,426</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8,662</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97.28</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73,570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75,614</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97.30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201,829</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215,161</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93.80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283,825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299,437</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ctr" fontAlgn="ctr"/>
                      <a:r>
                        <a:rPr lang="es-MX" sz="1050" b="1" i="0" u="none" strike="noStrike">
                          <a:solidFill>
                            <a:srgbClr val="080808"/>
                          </a:solidFill>
                          <a:latin typeface="Arial" pitchFamily="34" charset="0"/>
                          <a:cs typeface="Arial" pitchFamily="34" charset="0"/>
                        </a:rPr>
                        <a:t>94.79</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190142">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gridSpan="2">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ctr"/>
                      <a:r>
                        <a:rPr lang="es-MX" sz="105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ctr"/>
                      <a:r>
                        <a:rPr lang="es-MX" sz="105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w="25400" cap="flat" cmpd="dbl" algn="ctr">
                      <a:solidFill>
                        <a:srgbClr val="808080"/>
                      </a:solidFill>
                      <a:prstDash val="solid"/>
                      <a:round/>
                      <a:headEnd type="none" w="med" len="med"/>
                      <a:tailEnd type="none" w="med" len="med"/>
                    </a:lnB>
                  </a:tcPr>
                </a:tc>
              </a:tr>
              <a:tr h="380285">
                <a:tc>
                  <a:txBody>
                    <a:bodyPr/>
                    <a:lstStyle/>
                    <a:p>
                      <a:pPr algn="ctr" fontAlgn="b"/>
                      <a:r>
                        <a:rPr lang="es-MX" sz="105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808080"/>
                      </a:solidFill>
                      <a:prstDash val="solid"/>
                      <a:round/>
                      <a:headEnd type="none" w="med" len="med"/>
                      <a:tailEnd type="none" w="med" len="med"/>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1,366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1,366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1,366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1,366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808080"/>
                      </a:solidFill>
                      <a:prstDash val="solid"/>
                      <a:round/>
                      <a:headEnd type="none" w="med" len="med"/>
                      <a:tailEnd type="none" w="med" len="med"/>
                    </a:lnT>
                    <a:lnB>
                      <a:noFill/>
                    </a:lnB>
                  </a:tcPr>
                </a:tc>
              </a:tr>
              <a:tr h="380285">
                <a:tc>
                  <a:txBody>
                    <a:bodyPr/>
                    <a:lstStyle/>
                    <a:p>
                      <a:pPr algn="ctr" fontAlgn="b"/>
                      <a:r>
                        <a:rPr lang="es-MX" sz="105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1,274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1,288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98.91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1,411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1,425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99.02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80285">
                <a:tc>
                  <a:txBody>
                    <a:bodyPr/>
                    <a:lstStyle/>
                    <a:p>
                      <a:pPr algn="ctr" fontAlgn="b"/>
                      <a:r>
                        <a:rPr lang="es-MX" sz="105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37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497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498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99.80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576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577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99.83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80285">
                <a:tc>
                  <a:txBody>
                    <a:bodyPr/>
                    <a:lstStyle/>
                    <a:p>
                      <a:pPr algn="ctr" fontAlgn="b"/>
                      <a:r>
                        <a:rPr lang="es-MX" sz="105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704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704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2,144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2,147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99.86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2,943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2,946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99.90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80285">
                <a:tc>
                  <a:txBody>
                    <a:bodyPr/>
                    <a:lstStyle/>
                    <a:p>
                      <a:pPr algn="ctr" fontAlgn="b"/>
                      <a:r>
                        <a:rPr lang="es-MX" sz="105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53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54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98.15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481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481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1,024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98.14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1,539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1,559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98.72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80285">
                <a:tc>
                  <a:txBody>
                    <a:bodyPr/>
                    <a:lstStyle/>
                    <a:p>
                      <a:pPr algn="ctr" fontAlgn="b"/>
                      <a:r>
                        <a:rPr lang="es-MX" sz="105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s-MX" sz="105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764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764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764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764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80285">
                <a:tc>
                  <a:txBody>
                    <a:bodyPr/>
                    <a:lstStyle/>
                    <a:p>
                      <a:pPr algn="ctr" fontAlgn="b"/>
                      <a:r>
                        <a:rPr lang="es-MX" sz="105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s-MX" sz="105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s-MX" sz="1050" b="0" i="0" u="none" strike="noStrike">
                        <a:solidFill>
                          <a:srgbClr val="080808"/>
                        </a:solidFill>
                        <a:latin typeface="Arial" pitchFamily="34" charset="0"/>
                        <a:cs typeface="Arial" pitchFamily="34" charset="0"/>
                      </a:endParaRPr>
                    </a:p>
                  </a:txBody>
                  <a:tcPr marL="0" marR="0" marT="0" marB="0" anchor="b">
                    <a:lnL>
                      <a:noFill/>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506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506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100.00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26,458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26,949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98.18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30,351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33,266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91.24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57,315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a:solidFill>
                            <a:srgbClr val="080808"/>
                          </a:solidFill>
                          <a:latin typeface="Arial" pitchFamily="34" charset="0"/>
                          <a:cs typeface="Arial" pitchFamily="34" charset="0"/>
                        </a:rPr>
                        <a:t>              60,721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050" b="0" i="0" u="none" strike="noStrike" dirty="0">
                          <a:solidFill>
                            <a:srgbClr val="080808"/>
                          </a:solidFill>
                          <a:latin typeface="Arial" pitchFamily="34" charset="0"/>
                          <a:cs typeface="Arial" pitchFamily="34" charset="0"/>
                        </a:rPr>
                        <a:t>                94.39 </a:t>
                      </a:r>
                    </a:p>
                  </a:txBody>
                  <a:tcPr marL="0" marR="0" marT="0" marB="0" anchor="b">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COBERTURA DE MUJERES EMBARAZADAS Y EN LACTANCIA CON SUPLEMENTO.(BIMESTRAL)</a:t>
            </a:r>
            <a:endParaRPr lang="es-MX" sz="1600"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642910" y="1857364"/>
          <a:ext cx="7858181" cy="3643339"/>
        </p:xfrm>
        <a:graphic>
          <a:graphicData uri="http://schemas.openxmlformats.org/drawingml/2006/table">
            <a:tbl>
              <a:tblPr/>
              <a:tblGrid>
                <a:gridCol w="389066"/>
                <a:gridCol w="2233529"/>
                <a:gridCol w="1863677"/>
                <a:gridCol w="1830053"/>
                <a:gridCol w="1541856"/>
              </a:tblGrid>
              <a:tr h="615109">
                <a:tc gridSpan="2">
                  <a:txBody>
                    <a:bodyPr/>
                    <a:lstStyle/>
                    <a:p>
                      <a:pPr algn="ctr" fontAlgn="ctr"/>
                      <a:r>
                        <a:rPr lang="es-MX" sz="120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a:txBody>
                    <a:bodyPr/>
                    <a:lstStyle/>
                    <a:p>
                      <a:pPr algn="ctr" fontAlgn="ctr"/>
                      <a:r>
                        <a:rPr lang="es-MX" sz="1200" b="1" i="0" u="none" strike="noStrike" dirty="0">
                          <a:solidFill>
                            <a:srgbClr val="080808"/>
                          </a:solidFill>
                          <a:latin typeface="Arial" pitchFamily="34" charset="0"/>
                          <a:cs typeface="Arial" pitchFamily="34" charset="0"/>
                        </a:rPr>
                        <a:t>FAMILIAS PROGRAMADAS</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FAMILIAS ACTIVAS</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302823">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302823">
                <a:tc gridSpan="2">
                  <a:txBody>
                    <a:bodyPr/>
                    <a:lstStyle/>
                    <a:p>
                      <a:pPr algn="ctr" fontAlgn="b"/>
                      <a:r>
                        <a:rPr lang="es-MX" sz="1200" b="1" i="0" u="none" strike="noStrike">
                          <a:solidFill>
                            <a:srgbClr val="080808"/>
                          </a:solidFill>
                          <a:latin typeface="Arial" pitchFamily="34" charset="0"/>
                          <a:cs typeface="Arial" pitchFamily="34" charset="0"/>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a:txBody>
                    <a:bodyPr/>
                    <a:lstStyle/>
                    <a:p>
                      <a:pPr algn="l" fontAlgn="b"/>
                      <a:r>
                        <a:rPr lang="es-MX" sz="1200" b="1" i="0" u="none" strike="noStrike">
                          <a:solidFill>
                            <a:srgbClr val="080808"/>
                          </a:solidFill>
                          <a:latin typeface="Arial" pitchFamily="34" charset="0"/>
                          <a:cs typeface="Arial" pitchFamily="34" charset="0"/>
                        </a:rPr>
                        <a:t>                      6,100,000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6,168,900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101.13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302823">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302823">
                <a:tc>
                  <a:txBody>
                    <a:bodyPr/>
                    <a:lstStyle/>
                    <a:p>
                      <a:pPr algn="ctr" fontAlgn="b"/>
                      <a:r>
                        <a:rPr lang="es-MX" sz="120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pitchFamily="34" charset="0"/>
                          <a:cs typeface="Arial" pitchFamily="34" charset="0"/>
                        </a:rPr>
                        <a:t>30,622</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pitchFamily="34" charset="0"/>
                          <a:cs typeface="Arial" pitchFamily="34" charset="0"/>
                        </a:rPr>
                        <a:t>31,189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101.85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r>
              <a:tr h="302823">
                <a:tc>
                  <a:txBody>
                    <a:bodyPr/>
                    <a:lstStyle/>
                    <a:p>
                      <a:pPr algn="ctr" fontAlgn="b"/>
                      <a:r>
                        <a:rPr lang="es-MX" sz="120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47,557</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42,048</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88.42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2823">
                <a:tc>
                  <a:txBody>
                    <a:bodyPr/>
                    <a:lstStyle/>
                    <a:p>
                      <a:pPr algn="ctr" fontAlgn="b"/>
                      <a:r>
                        <a:rPr lang="es-MX" sz="120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18,745</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26,525</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141.50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2823">
                <a:tc>
                  <a:txBody>
                    <a:bodyPr/>
                    <a:lstStyle/>
                    <a:p>
                      <a:pPr algn="ctr" fontAlgn="b"/>
                      <a:r>
                        <a:rPr lang="es-MX" sz="120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63,019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62,802</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99.66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2823">
                <a:tc>
                  <a:txBody>
                    <a:bodyPr/>
                    <a:lstStyle/>
                    <a:p>
                      <a:pPr algn="ctr" fontAlgn="b"/>
                      <a:r>
                        <a:rPr lang="es-MX" sz="120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55,270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58,369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105.61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2823">
                <a:tc>
                  <a:txBody>
                    <a:bodyPr/>
                    <a:lstStyle/>
                    <a:p>
                      <a:pPr algn="ctr" fontAlgn="b"/>
                      <a:r>
                        <a:rPr lang="es-MX" sz="120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19,900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22,966</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115.41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2823">
                <a:tc>
                  <a:txBody>
                    <a:bodyPr/>
                    <a:lstStyle/>
                    <a:p>
                      <a:pPr algn="ctr" fontAlgn="b"/>
                      <a:r>
                        <a:rPr lang="es-MX" sz="120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pitchFamily="34" charset="0"/>
                          <a:cs typeface="Arial" pitchFamily="34" charset="0"/>
                        </a:rPr>
                        <a:t>682,915</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a:solidFill>
                            <a:srgbClr val="080808"/>
                          </a:solidFill>
                          <a:latin typeface="Arial" pitchFamily="34" charset="0"/>
                          <a:cs typeface="Arial" pitchFamily="34" charset="0"/>
                        </a:rPr>
                        <a:t>701,970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80808"/>
                          </a:solidFill>
                          <a:latin typeface="Arial" pitchFamily="34" charset="0"/>
                          <a:cs typeface="Arial" pitchFamily="34" charset="0"/>
                        </a:rPr>
                        <a:t>                    102.79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COBERTURA DE FAMILIAS BENEFICIARIAS DE PROSPERA.(BIMESTRAL)</a:t>
            </a:r>
            <a:endParaRPr lang="es-MX" sz="1600"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285720" y="1785926"/>
          <a:ext cx="8501121" cy="3714777"/>
        </p:xfrm>
        <a:graphic>
          <a:graphicData uri="http://schemas.openxmlformats.org/drawingml/2006/table">
            <a:tbl>
              <a:tblPr/>
              <a:tblGrid>
                <a:gridCol w="951992"/>
                <a:gridCol w="1603355"/>
                <a:gridCol w="2121104"/>
                <a:gridCol w="951992"/>
                <a:gridCol w="985396"/>
                <a:gridCol w="985396"/>
                <a:gridCol w="901886"/>
              </a:tblGrid>
              <a:tr h="335962">
                <a:tc rowSpan="2" gridSpan="2">
                  <a:txBody>
                    <a:bodyPr/>
                    <a:lstStyle/>
                    <a:p>
                      <a:pPr algn="ctr" fontAlgn="ctr"/>
                      <a:r>
                        <a:rPr lang="es-MX" sz="1200" b="1" i="0" u="none" strike="noStrike" dirty="0">
                          <a:solidFill>
                            <a:srgbClr val="080808"/>
                          </a:solidFill>
                          <a:latin typeface="Arial" pitchFamily="34" charset="0"/>
                          <a:cs typeface="Arial" pitchFamily="34" charset="0"/>
                        </a:rPr>
                        <a:t>ENTIDAD FEDERATIVA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rowSpan="2" hMerge="1">
                  <a:txBody>
                    <a:bodyPr/>
                    <a:lstStyle/>
                    <a:p>
                      <a:endParaRPr lang="es-MX"/>
                    </a:p>
                  </a:txBody>
                  <a:tcPr/>
                </a:tc>
                <a:tc rowSpan="2">
                  <a:txBody>
                    <a:bodyPr/>
                    <a:lstStyle/>
                    <a:p>
                      <a:pPr algn="ctr" fontAlgn="ctr"/>
                      <a:r>
                        <a:rPr lang="es-MX" sz="1200" b="1" i="0" u="none" strike="noStrike">
                          <a:solidFill>
                            <a:srgbClr val="080808"/>
                          </a:solidFill>
                          <a:latin typeface="Arial" pitchFamily="34" charset="0"/>
                          <a:cs typeface="Arial" pitchFamily="34" charset="0"/>
                        </a:rPr>
                        <a:t>FAMILIAS ACTIVAS</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gridSpan="4">
                  <a:txBody>
                    <a:bodyPr/>
                    <a:lstStyle/>
                    <a:p>
                      <a:pPr algn="ctr" fontAlgn="ctr"/>
                      <a:r>
                        <a:rPr lang="es-MX" sz="1200" b="1" i="0" u="none" strike="noStrike">
                          <a:solidFill>
                            <a:srgbClr val="080808"/>
                          </a:solidFill>
                          <a:latin typeface="Arial" pitchFamily="34" charset="0"/>
                          <a:cs typeface="Arial" pitchFamily="34" charset="0"/>
                        </a:rPr>
                        <a:t>TITULARES POR GÉNERO</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r>
              <a:tr h="307165">
                <a:tc gridSpan="2" vMerge="1">
                  <a:txBody>
                    <a:bodyPr/>
                    <a:lstStyle/>
                    <a:p>
                      <a:endParaRPr lang="es-MX"/>
                    </a:p>
                  </a:txBody>
                  <a:tcPr/>
                </a:tc>
                <a:tc hMerge="1" vMerge="1">
                  <a:txBody>
                    <a:bodyPr/>
                    <a:lstStyle/>
                    <a:p>
                      <a:endParaRPr lang="es-MX"/>
                    </a:p>
                  </a:txBody>
                  <a:tcPr/>
                </a:tc>
                <a:tc vMerge="1">
                  <a:txBody>
                    <a:bodyPr/>
                    <a:lstStyle/>
                    <a:p>
                      <a:endParaRPr lang="es-MX"/>
                    </a:p>
                  </a:txBody>
                  <a:tcPr/>
                </a:tc>
                <a:tc>
                  <a:txBody>
                    <a:bodyPr/>
                    <a:lstStyle/>
                    <a:p>
                      <a:pPr algn="ctr" fontAlgn="ctr"/>
                      <a:r>
                        <a:rPr lang="es-MX" sz="1200" b="1" i="0" u="none" strike="noStrike">
                          <a:solidFill>
                            <a:srgbClr val="080808"/>
                          </a:solidFill>
                          <a:latin typeface="Arial" pitchFamily="34" charset="0"/>
                          <a:cs typeface="Arial" pitchFamily="34" charset="0"/>
                        </a:rPr>
                        <a:t>Mujeres</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Hombres</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307165">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endParaRPr lang="es-MX" sz="1200" b="0" i="0" u="none" strike="noStrike">
                        <a:solidFill>
                          <a:srgbClr val="080808"/>
                        </a:solidFill>
                        <a:latin typeface="Arial" pitchFamily="34" charset="0"/>
                        <a:cs typeface="Arial" pitchFamily="34" charset="0"/>
                      </a:endParaRP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endParaRPr lang="es-MX" sz="1200" b="1" i="0" u="none" strike="noStrike">
                        <a:solidFill>
                          <a:srgbClr val="080808"/>
                        </a:solidFill>
                        <a:latin typeface="Arial" pitchFamily="34" charset="0"/>
                        <a:cs typeface="Arial" pitchFamily="34" charset="0"/>
                      </a:endParaRPr>
                    </a:p>
                  </a:txBody>
                  <a:tcPr marL="0" marR="0" marT="0" marB="0" anchor="ctr">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endParaRPr lang="es-MX" sz="1200" b="1" i="0" u="none" strike="noStrike">
                        <a:solidFill>
                          <a:srgbClr val="080808"/>
                        </a:solidFill>
                        <a:latin typeface="Arial" pitchFamily="34" charset="0"/>
                        <a:cs typeface="Arial" pitchFamily="34" charset="0"/>
                      </a:endParaRPr>
                    </a:p>
                  </a:txBody>
                  <a:tcPr marL="0" marR="0" marT="0" marB="0" anchor="ctr">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1" i="0" u="none" strike="noStrike">
                          <a:solidFill>
                            <a:srgbClr val="080808"/>
                          </a:solidFill>
                          <a:latin typeface="Arial" pitchFamily="34" charset="0"/>
                          <a:cs typeface="Arial"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307165">
                <a:tc gridSpan="2">
                  <a:txBody>
                    <a:bodyPr/>
                    <a:lstStyle/>
                    <a:p>
                      <a:pPr algn="ctr" fontAlgn="b"/>
                      <a:r>
                        <a:rPr lang="es-MX" sz="1200" b="1" i="0" u="none" strike="noStrike">
                          <a:solidFill>
                            <a:srgbClr val="080808"/>
                          </a:solidFill>
                          <a:latin typeface="Arial" pitchFamily="34" charset="0"/>
                          <a:cs typeface="Arial" pitchFamily="34" charset="0"/>
                        </a:rPr>
                        <a:t>Nacional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hMerge="1">
                  <a:txBody>
                    <a:bodyPr/>
                    <a:lstStyle/>
                    <a:p>
                      <a:endParaRPr lang="es-MX"/>
                    </a:p>
                  </a:txBody>
                  <a:tcPr/>
                </a:tc>
                <a:tc>
                  <a:txBody>
                    <a:bodyPr/>
                    <a:lstStyle/>
                    <a:p>
                      <a:pPr algn="ctr" fontAlgn="ctr"/>
                      <a:r>
                        <a:rPr lang="es-MX" sz="1200" b="1" i="0" u="none" strike="noStrike">
                          <a:solidFill>
                            <a:srgbClr val="080808"/>
                          </a:solidFill>
                          <a:latin typeface="Arial" pitchFamily="34" charset="0"/>
                          <a:cs typeface="Arial" pitchFamily="34" charset="0"/>
                        </a:rPr>
                        <a:t>6,168,900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b"/>
                      <a:r>
                        <a:rPr lang="es-MX" sz="1200" b="1" i="0" u="none" strike="noStrike">
                          <a:solidFill>
                            <a:srgbClr val="080808"/>
                          </a:solidFill>
                          <a:latin typeface="Arial" pitchFamily="34" charset="0"/>
                          <a:cs typeface="Arial" pitchFamily="34" charset="0"/>
                        </a:rPr>
                        <a:t>    5,946,442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96.4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b"/>
                      <a:r>
                        <a:rPr lang="es-MX" sz="1200" b="1" i="0" u="none" strike="noStrike">
                          <a:solidFill>
                            <a:srgbClr val="080808"/>
                          </a:solidFill>
                          <a:latin typeface="Arial" pitchFamily="34" charset="0"/>
                          <a:cs typeface="Arial" pitchFamily="34" charset="0"/>
                        </a:rPr>
                        <a:t>        222,458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1" i="0" u="none" strike="noStrike">
                          <a:solidFill>
                            <a:srgbClr val="080808"/>
                          </a:solidFill>
                          <a:latin typeface="Arial" pitchFamily="34" charset="0"/>
                          <a:cs typeface="Arial" pitchFamily="34" charset="0"/>
                        </a:rPr>
                        <a:t>             3.61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307165">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ctr" fontAlgn="ctr"/>
                      <a:r>
                        <a:rPr lang="es-MX" sz="1200" b="0" i="0" u="none" strike="noStrike">
                          <a:solidFill>
                            <a:srgbClr val="080808"/>
                          </a:solidFill>
                          <a:latin typeface="Arial" pitchFamily="34" charset="0"/>
                          <a:cs typeface="Arial" pitchFamily="34" charset="0"/>
                        </a:rPr>
                        <a:t> </a:t>
                      </a:r>
                    </a:p>
                  </a:txBody>
                  <a:tcPr marL="0" marR="0" marT="0" marB="0" anchor="ctr">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a:noFill/>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a:t>
                      </a:r>
                    </a:p>
                  </a:txBody>
                  <a:tcPr marL="0" marR="0" marT="0" marB="0" anchor="b">
                    <a:lnL>
                      <a:noFill/>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w="25400" cap="flat" cmpd="dbl" algn="ctr">
                      <a:solidFill>
                        <a:srgbClr val="969696"/>
                      </a:solidFill>
                      <a:prstDash val="solid"/>
                      <a:round/>
                      <a:headEnd type="none" w="med" len="med"/>
                      <a:tailEnd type="none" w="med" len="med"/>
                    </a:lnB>
                  </a:tcPr>
                </a:tc>
              </a:tr>
              <a:tr h="307165">
                <a:tc>
                  <a:txBody>
                    <a:bodyPr/>
                    <a:lstStyle/>
                    <a:p>
                      <a:pPr algn="ctr" fontAlgn="b"/>
                      <a:r>
                        <a:rPr lang="es-MX" sz="1200" b="0" i="0" u="none" strike="noStrike">
                          <a:solidFill>
                            <a:srgbClr val="080808"/>
                          </a:solidFill>
                          <a:latin typeface="Arial" pitchFamily="34" charset="0"/>
                          <a:cs typeface="Arial" pitchFamily="34" charset="0"/>
                        </a:rPr>
                        <a:t>01</a:t>
                      </a:r>
                    </a:p>
                  </a:txBody>
                  <a:tcPr marL="0" marR="0" marT="0" marB="0" anchor="b">
                    <a:lnL w="6350" cap="flat" cmpd="sng" algn="ctr">
                      <a:solidFill>
                        <a:srgbClr val="000000"/>
                      </a:solidFill>
                      <a:prstDash val="solid"/>
                      <a:round/>
                      <a:headEnd type="none" w="med" len="med"/>
                      <a:tailEnd type="none" w="med" len="med"/>
                    </a:lnL>
                    <a:lnR>
                      <a:noFill/>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Aguascalientes</a:t>
                      </a:r>
                    </a:p>
                  </a:txBody>
                  <a:tcPr marL="0" marR="0" marT="0" marB="0" anchor="b">
                    <a:lnL>
                      <a:noFill/>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ctr" fontAlgn="ctr"/>
                      <a:r>
                        <a:rPr lang="es-MX" sz="1200" b="0" i="0" u="none" strike="noStrike">
                          <a:solidFill>
                            <a:srgbClr val="080808"/>
                          </a:solidFill>
                          <a:latin typeface="Arial" pitchFamily="34" charset="0"/>
                          <a:cs typeface="Arial" pitchFamily="34" charset="0"/>
                        </a:rPr>
                        <a:t>31,189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30,724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98.51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l" fontAlgn="b"/>
                      <a:r>
                        <a:rPr lang="es-MX" sz="1200" b="0" i="0" u="none" strike="noStrike">
                          <a:solidFill>
                            <a:srgbClr val="080808"/>
                          </a:solidFill>
                          <a:latin typeface="Arial" pitchFamily="34" charset="0"/>
                          <a:cs typeface="Arial" pitchFamily="34" charset="0"/>
                        </a:rPr>
                        <a:t>                465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c>
                  <a:txBody>
                    <a:bodyPr/>
                    <a:lstStyle/>
                    <a:p>
                      <a:pPr algn="r" fontAlgn="b"/>
                      <a:r>
                        <a:rPr lang="es-MX" sz="1200" b="0" i="0" u="none" strike="noStrike">
                          <a:solidFill>
                            <a:srgbClr val="080808"/>
                          </a:solidFill>
                          <a:latin typeface="Arial" pitchFamily="34" charset="0"/>
                          <a:cs typeface="Arial" pitchFamily="34" charset="0"/>
                        </a:rPr>
                        <a:t>1.49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969696"/>
                      </a:solidFill>
                      <a:prstDash val="solid"/>
                      <a:round/>
                      <a:headEnd type="none" w="med" len="med"/>
                      <a:tailEnd type="none" w="med" len="med"/>
                    </a:lnT>
                    <a:lnB>
                      <a:noFill/>
                    </a:lnB>
                  </a:tcPr>
                </a:tc>
              </a:tr>
              <a:tr h="307165">
                <a:tc>
                  <a:txBody>
                    <a:bodyPr/>
                    <a:lstStyle/>
                    <a:p>
                      <a:pPr algn="ctr" fontAlgn="b"/>
                      <a:r>
                        <a:rPr lang="es-MX" sz="1200" b="0" i="0" u="none" strike="noStrike">
                          <a:solidFill>
                            <a:srgbClr val="080808"/>
                          </a:solidFill>
                          <a:latin typeface="Arial" pitchFamily="34" charset="0"/>
                          <a:cs typeface="Arial" pitchFamily="34" charset="0"/>
                        </a:rPr>
                        <a:t>02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42,048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41,410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98.48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638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1.52</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7165">
                <a:tc>
                  <a:txBody>
                    <a:bodyPr/>
                    <a:lstStyle/>
                    <a:p>
                      <a:pPr algn="ctr" fontAlgn="b"/>
                      <a:r>
                        <a:rPr lang="es-MX" sz="1200" b="0" i="0" u="none" strike="noStrike">
                          <a:solidFill>
                            <a:srgbClr val="080808"/>
                          </a:solidFill>
                          <a:latin typeface="Arial" pitchFamily="34" charset="0"/>
                          <a:cs typeface="Arial" pitchFamily="34" charset="0"/>
                        </a:rPr>
                        <a:t>03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Baja California Sur</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26,525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25,832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97.39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693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2.61</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7165">
                <a:tc>
                  <a:txBody>
                    <a:bodyPr/>
                    <a:lstStyle/>
                    <a:p>
                      <a:pPr algn="ctr" fontAlgn="b"/>
                      <a:r>
                        <a:rPr lang="es-MX" sz="1200" b="0" i="0" u="none" strike="noStrike">
                          <a:solidFill>
                            <a:srgbClr val="080808"/>
                          </a:solidFill>
                          <a:latin typeface="Arial" pitchFamily="34" charset="0"/>
                          <a:cs typeface="Arial" pitchFamily="34" charset="0"/>
                        </a:rPr>
                        <a:t>04</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Campeche</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62,802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59,769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95.17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3,033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4.83</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7165">
                <a:tc>
                  <a:txBody>
                    <a:bodyPr/>
                    <a:lstStyle/>
                    <a:p>
                      <a:pPr algn="ctr" fontAlgn="b"/>
                      <a:r>
                        <a:rPr lang="es-MX" sz="1200" b="0" i="0" u="none" strike="noStrike">
                          <a:solidFill>
                            <a:srgbClr val="080808"/>
                          </a:solidFill>
                          <a:latin typeface="Arial" pitchFamily="34" charset="0"/>
                          <a:cs typeface="Arial" pitchFamily="34" charset="0"/>
                        </a:rPr>
                        <a:t>05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Coahuila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58,369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56,340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96.52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2,029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3.48</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7165">
                <a:tc>
                  <a:txBody>
                    <a:bodyPr/>
                    <a:lstStyle/>
                    <a:p>
                      <a:pPr algn="ctr" fontAlgn="b"/>
                      <a:r>
                        <a:rPr lang="es-MX" sz="1200" b="0" i="0" u="none" strike="noStrike">
                          <a:solidFill>
                            <a:srgbClr val="080808"/>
                          </a:solidFill>
                          <a:latin typeface="Arial" pitchFamily="34" charset="0"/>
                          <a:cs typeface="Arial" pitchFamily="34" charset="0"/>
                        </a:rPr>
                        <a:t>06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Colima</a:t>
                      </a:r>
                    </a:p>
                  </a:txBody>
                  <a:tcPr marL="0" marR="0" marT="0" marB="0" anchor="b">
                    <a:lnL>
                      <a:noFill/>
                    </a:lnL>
                    <a:lnR w="6350" cap="flat" cmpd="sng" algn="ctr">
                      <a:solidFill>
                        <a:srgbClr val="969696"/>
                      </a:solidFill>
                      <a:prstDash val="solid"/>
                      <a:round/>
                      <a:headEnd type="none" w="med" len="med"/>
                      <a:tailEnd type="none" w="med" len="med"/>
                    </a:lnR>
                    <a:lnT>
                      <a:noFill/>
                    </a:lnT>
                    <a:lnB>
                      <a:noFill/>
                    </a:lnB>
                  </a:tcPr>
                </a:tc>
                <a:tc>
                  <a:txBody>
                    <a:bodyPr/>
                    <a:lstStyle/>
                    <a:p>
                      <a:pPr algn="ctr" fontAlgn="ctr"/>
                      <a:r>
                        <a:rPr lang="es-MX" sz="1200" b="0" i="0" u="none" strike="noStrike">
                          <a:solidFill>
                            <a:srgbClr val="080808"/>
                          </a:solidFill>
                          <a:latin typeface="Arial" pitchFamily="34" charset="0"/>
                          <a:cs typeface="Arial" pitchFamily="34" charset="0"/>
                        </a:rPr>
                        <a:t>22,966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22,337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97.26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s-MX" sz="1200" b="0" i="0" u="none" strike="noStrike">
                          <a:solidFill>
                            <a:srgbClr val="080808"/>
                          </a:solidFill>
                          <a:latin typeface="Arial" pitchFamily="34" charset="0"/>
                          <a:cs typeface="Arial" pitchFamily="34" charset="0"/>
                        </a:rPr>
                        <a:t>                629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r" fontAlgn="b"/>
                      <a:r>
                        <a:rPr lang="es-MX" sz="1200" b="0" i="0" u="none" strike="noStrike">
                          <a:solidFill>
                            <a:srgbClr val="080808"/>
                          </a:solidFill>
                          <a:latin typeface="Arial" pitchFamily="34" charset="0"/>
                          <a:cs typeface="Arial" pitchFamily="34" charset="0"/>
                        </a:rPr>
                        <a:t>2.74</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07165">
                <a:tc>
                  <a:txBody>
                    <a:bodyPr/>
                    <a:lstStyle/>
                    <a:p>
                      <a:pPr algn="ctr" fontAlgn="b"/>
                      <a:r>
                        <a:rPr lang="es-MX" sz="1200" b="0" i="0" u="none" strike="noStrike">
                          <a:solidFill>
                            <a:srgbClr val="080808"/>
                          </a:solidFill>
                          <a:latin typeface="Arial" pitchFamily="34" charset="0"/>
                          <a:cs typeface="Arial" pitchFamily="34" charset="0"/>
                        </a:rPr>
                        <a:t>07</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Chiapas</a:t>
                      </a:r>
                    </a:p>
                  </a:txBody>
                  <a:tcPr marL="0" marR="0" marT="0" marB="0" anchor="b">
                    <a:lnL>
                      <a:noFill/>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s-MX" sz="1200" b="0" i="0" u="none" strike="noStrike">
                          <a:solidFill>
                            <a:srgbClr val="080808"/>
                          </a:solidFill>
                          <a:latin typeface="Arial" pitchFamily="34" charset="0"/>
                          <a:cs typeface="Arial" pitchFamily="34" charset="0"/>
                        </a:rPr>
                        <a:t>701,970 </a:t>
                      </a:r>
                    </a:p>
                  </a:txBody>
                  <a:tcPr marL="0" marR="0" marT="0"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dirty="0">
                          <a:solidFill>
                            <a:srgbClr val="080808"/>
                          </a:solidFill>
                          <a:latin typeface="Arial" pitchFamily="34" charset="0"/>
                          <a:cs typeface="Arial" pitchFamily="34" charset="0"/>
                        </a:rPr>
                        <a:t>       671,393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95.64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MX" sz="1200" b="0" i="0" u="none" strike="noStrike">
                          <a:solidFill>
                            <a:srgbClr val="080808"/>
                          </a:solidFill>
                          <a:latin typeface="Arial" pitchFamily="34" charset="0"/>
                          <a:cs typeface="Arial" pitchFamily="34" charset="0"/>
                        </a:rPr>
                        <a:t>          30,577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MX" sz="1200" b="0" i="0" u="none" strike="noStrike" dirty="0">
                          <a:solidFill>
                            <a:srgbClr val="080808"/>
                          </a:solidFill>
                          <a:latin typeface="Arial" pitchFamily="34" charset="0"/>
                          <a:cs typeface="Arial" pitchFamily="34" charset="0"/>
                        </a:rPr>
                        <a:t>4.36</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3" name="2 CuadroTexto"/>
          <p:cNvSpPr txBox="1"/>
          <p:nvPr/>
        </p:nvSpPr>
        <p:spPr>
          <a:xfrm>
            <a:off x="357158" y="285728"/>
            <a:ext cx="8572560" cy="584775"/>
          </a:xfrm>
          <a:prstGeom prst="rect">
            <a:avLst/>
          </a:prstGeom>
          <a:noFill/>
        </p:spPr>
        <p:txBody>
          <a:bodyPr wrap="square" rtlCol="0">
            <a:spAutoFit/>
          </a:bodyPr>
          <a:lstStyle/>
          <a:p>
            <a:pPr algn="ctr"/>
            <a:r>
              <a:rPr lang="es-MX" sz="1600" b="1" dirty="0" smtClean="0">
                <a:solidFill>
                  <a:srgbClr val="080808"/>
                </a:solidFill>
                <a:latin typeface="Arial" pitchFamily="34" charset="0"/>
                <a:cs typeface="Arial" pitchFamily="34" charset="0"/>
              </a:rPr>
              <a:t>PORCENTAJE DE FAMILIAS BENEFICIARIAS DEL PROGRAMA </a:t>
            </a:r>
          </a:p>
          <a:p>
            <a:pPr algn="ctr"/>
            <a:r>
              <a:rPr lang="es-MX" sz="1600" b="1" dirty="0" smtClean="0">
                <a:solidFill>
                  <a:srgbClr val="080808"/>
                </a:solidFill>
                <a:latin typeface="Arial" pitchFamily="34" charset="0"/>
                <a:cs typeface="Arial" pitchFamily="34" charset="0"/>
              </a:rPr>
              <a:t>CON UNA MUJER COMO TITULAR. (BIMESTRAL)</a:t>
            </a:r>
            <a:endParaRPr lang="es-MX" sz="1600"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857224" y="0"/>
            <a:ext cx="7858180" cy="707886"/>
          </a:xfrm>
          <a:prstGeom prst="rect">
            <a:avLst/>
          </a:prstGeom>
          <a:noFill/>
          <a:ln>
            <a:noFill/>
          </a:ln>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algn="ctr"/>
            <a:r>
              <a:rPr lang="es-E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t>I. México en Paz</a:t>
            </a:r>
            <a:endParaRPr lang="es-E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endParaRPr>
          </a:p>
        </p:txBody>
      </p:sp>
      <p:sp>
        <p:nvSpPr>
          <p:cNvPr id="5" name="4 CuadroTexto"/>
          <p:cNvSpPr txBox="1"/>
          <p:nvPr/>
        </p:nvSpPr>
        <p:spPr>
          <a:xfrm>
            <a:off x="142844" y="642918"/>
            <a:ext cx="6286544" cy="6463308"/>
          </a:xfrm>
          <a:prstGeom prst="rect">
            <a:avLst/>
          </a:prstGeom>
          <a:noFill/>
        </p:spPr>
        <p:txBody>
          <a:bodyPr wrap="square" rtlCol="0">
            <a:spAutoFit/>
          </a:bodyPr>
          <a:lstStyle/>
          <a:p>
            <a:pPr algn="just"/>
            <a:r>
              <a:rPr lang="es-MX" dirty="0" smtClean="0">
                <a:solidFill>
                  <a:srgbClr val="080808"/>
                </a:solidFill>
                <a:latin typeface="Arial" pitchFamily="34" charset="0"/>
                <a:cs typeface="Arial" pitchFamily="34" charset="0"/>
              </a:rPr>
              <a:t>Fortalecer nuestro </a:t>
            </a:r>
            <a:r>
              <a:rPr lang="es-MX" dirty="0">
                <a:solidFill>
                  <a:srgbClr val="080808"/>
                </a:solidFill>
                <a:latin typeface="Arial" pitchFamily="34" charset="0"/>
                <a:cs typeface="Arial" pitchFamily="34" charset="0"/>
              </a:rPr>
              <a:t>pacto social, reforzar la confianza en el gobierno, alentar la participación social en la vida democrática y reducir los índices de inseguridad</a:t>
            </a:r>
            <a:r>
              <a:rPr lang="es-MX" dirty="0" smtClean="0">
                <a:solidFill>
                  <a:srgbClr val="080808"/>
                </a:solidFill>
                <a:latin typeface="Arial" pitchFamily="34" charset="0"/>
                <a:cs typeface="Arial" pitchFamily="34" charset="0"/>
              </a:rPr>
              <a:t>.</a:t>
            </a:r>
          </a:p>
          <a:p>
            <a:pPr algn="just"/>
            <a:endParaRPr lang="es-MX" dirty="0">
              <a:solidFill>
                <a:srgbClr val="080808"/>
              </a:solidFill>
              <a:latin typeface="Arial" pitchFamily="34" charset="0"/>
              <a:cs typeface="Arial" pitchFamily="34" charset="0"/>
            </a:endParaRPr>
          </a:p>
          <a:p>
            <a:pPr algn="just">
              <a:buFont typeface="Arial" pitchFamily="34" charset="0"/>
              <a:buChar char="•"/>
            </a:pPr>
            <a:r>
              <a:rPr lang="es-MX" dirty="0" smtClean="0">
                <a:solidFill>
                  <a:srgbClr val="080808"/>
                </a:solidFill>
                <a:latin typeface="Arial" pitchFamily="34" charset="0"/>
                <a:cs typeface="Arial" pitchFamily="34" charset="0"/>
              </a:rPr>
              <a:t>Esta </a:t>
            </a:r>
            <a:r>
              <a:rPr lang="es-MX" dirty="0">
                <a:solidFill>
                  <a:srgbClr val="080808"/>
                </a:solidFill>
                <a:latin typeface="Arial" pitchFamily="34" charset="0"/>
                <a:cs typeface="Arial" pitchFamily="34" charset="0"/>
              </a:rPr>
              <a:t>meta busca fortalecer las instituciones mediante el diálogo y la construcción de acuerdos con actores políticos y sociales, la formación de ciudadanía y corresponsabilidad social, el respeto y la protección de los derechos humanos, la erradicación de la violencia de género, el combate a la corrupción y el fomento de una mayor rendición de cuentas, todo ello orientado a la consolidación de una democracia plena. </a:t>
            </a:r>
            <a:endParaRPr lang="es-MX" dirty="0" smtClean="0">
              <a:solidFill>
                <a:srgbClr val="080808"/>
              </a:solidFill>
              <a:latin typeface="Arial" pitchFamily="34" charset="0"/>
              <a:cs typeface="Arial" pitchFamily="34" charset="0"/>
            </a:endParaRPr>
          </a:p>
          <a:p>
            <a:pPr algn="just">
              <a:buFont typeface="Arial" pitchFamily="34" charset="0"/>
              <a:buChar char="•"/>
            </a:pPr>
            <a:endParaRPr lang="es-MX" dirty="0">
              <a:solidFill>
                <a:srgbClr val="080808"/>
              </a:solidFill>
              <a:latin typeface="Arial" pitchFamily="34" charset="0"/>
              <a:cs typeface="Arial" pitchFamily="34" charset="0"/>
            </a:endParaRPr>
          </a:p>
          <a:p>
            <a:pPr algn="just">
              <a:buFont typeface="Arial" pitchFamily="34" charset="0"/>
              <a:buChar char="•"/>
            </a:pPr>
            <a:r>
              <a:rPr lang="es-MX" dirty="0" smtClean="0">
                <a:solidFill>
                  <a:srgbClr val="080808"/>
                </a:solidFill>
                <a:latin typeface="Arial" pitchFamily="34" charset="0"/>
                <a:cs typeface="Arial" pitchFamily="34" charset="0"/>
              </a:rPr>
              <a:t>En </a:t>
            </a:r>
            <a:r>
              <a:rPr lang="es-MX" dirty="0">
                <a:solidFill>
                  <a:srgbClr val="080808"/>
                </a:solidFill>
                <a:latin typeface="Arial" pitchFamily="34" charset="0"/>
                <a:cs typeface="Arial" pitchFamily="34" charset="0"/>
              </a:rPr>
              <a:t>términos de seguridad pública, </a:t>
            </a:r>
            <a:r>
              <a:rPr lang="es-MX" dirty="0" smtClean="0">
                <a:solidFill>
                  <a:srgbClr val="080808"/>
                </a:solidFill>
                <a:latin typeface="Arial" pitchFamily="34" charset="0"/>
                <a:cs typeface="Arial" pitchFamily="34" charset="0"/>
              </a:rPr>
              <a:t>abatir </a:t>
            </a:r>
            <a:r>
              <a:rPr lang="es-MX" dirty="0">
                <a:solidFill>
                  <a:srgbClr val="080808"/>
                </a:solidFill>
                <a:latin typeface="Arial" pitchFamily="34" charset="0"/>
                <a:cs typeface="Arial" pitchFamily="34" charset="0"/>
              </a:rPr>
              <a:t>los delitos que </a:t>
            </a:r>
            <a:r>
              <a:rPr lang="es-MX" dirty="0" smtClean="0">
                <a:solidFill>
                  <a:srgbClr val="080808"/>
                </a:solidFill>
                <a:latin typeface="Arial" pitchFamily="34" charset="0"/>
                <a:cs typeface="Arial" pitchFamily="34" charset="0"/>
              </a:rPr>
              <a:t>afectan </a:t>
            </a:r>
            <a:r>
              <a:rPr lang="es-MX" dirty="0">
                <a:solidFill>
                  <a:srgbClr val="080808"/>
                </a:solidFill>
                <a:latin typeface="Arial" pitchFamily="34" charset="0"/>
                <a:cs typeface="Arial" pitchFamily="34" charset="0"/>
              </a:rPr>
              <a:t>a la ciudadanía mediante la prevención del delito y la transformación institucional de las fuerzas de seguridad. </a:t>
            </a:r>
            <a:r>
              <a:rPr lang="es-MX" dirty="0" smtClean="0">
                <a:solidFill>
                  <a:srgbClr val="080808"/>
                </a:solidFill>
                <a:latin typeface="Arial" pitchFamily="34" charset="0"/>
                <a:cs typeface="Arial" pitchFamily="34" charset="0"/>
              </a:rPr>
              <a:t>Se busca </a:t>
            </a:r>
            <a:r>
              <a:rPr lang="es-MX" dirty="0">
                <a:solidFill>
                  <a:srgbClr val="080808"/>
                </a:solidFill>
                <a:latin typeface="Arial" pitchFamily="34" charset="0"/>
                <a:cs typeface="Arial" pitchFamily="34" charset="0"/>
              </a:rPr>
              <a:t>disminuir los factores de riesgo asociados a la criminalidad, fortalecer el tejido social y las condiciones de vida para inhibir las causas del delito y la violencia, así como construir policías profesionales, un </a:t>
            </a:r>
            <a:r>
              <a:rPr lang="es-MX" dirty="0" smtClean="0">
                <a:solidFill>
                  <a:srgbClr val="080808"/>
                </a:solidFill>
                <a:latin typeface="Arial" pitchFamily="34" charset="0"/>
                <a:cs typeface="Arial" pitchFamily="34" charset="0"/>
              </a:rPr>
              <a:t>nuevo </a:t>
            </a:r>
            <a:r>
              <a:rPr lang="es-MX" dirty="0">
                <a:solidFill>
                  <a:srgbClr val="080808"/>
                </a:solidFill>
                <a:latin typeface="Arial" pitchFamily="34" charset="0"/>
                <a:cs typeface="Arial" pitchFamily="34" charset="0"/>
              </a:rPr>
              <a:t>Sistema de Justicia Penal y un sistema efectivo de reinserción social de los delincuentes.</a:t>
            </a:r>
          </a:p>
          <a:p>
            <a:pPr>
              <a:buFont typeface="Arial" pitchFamily="34" charset="0"/>
              <a:buChar char="•"/>
            </a:pPr>
            <a:endParaRPr lang="es-MX" dirty="0"/>
          </a:p>
        </p:txBody>
      </p:sp>
      <p:pic>
        <p:nvPicPr>
          <p:cNvPr id="6" name="Picture 2" descr="PND Infografico 1.jpg"/>
          <p:cNvPicPr>
            <a:picLocks noChangeAspect="1" noChangeArrowheads="1"/>
          </p:cNvPicPr>
          <p:nvPr/>
        </p:nvPicPr>
        <p:blipFill>
          <a:blip r:embed="rId2">
            <a:lum contrast="40000"/>
          </a:blip>
          <a:srcRect/>
          <a:stretch>
            <a:fillRect/>
          </a:stretch>
        </p:blipFill>
        <p:spPr bwMode="auto">
          <a:xfrm>
            <a:off x="6429388" y="714356"/>
            <a:ext cx="2500330" cy="5989707"/>
          </a:xfrm>
          <a:prstGeom prst="rect">
            <a:avLst/>
          </a:prstGeom>
          <a:noFill/>
        </p:spPr>
      </p:pic>
    </p:spTree>
  </p:cSld>
  <p:clrMapOvr>
    <a:masterClrMapping/>
  </p:clrMapOvr>
  <p:transition>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142852"/>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Resultados</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Rectángulo"/>
          <p:cNvSpPr/>
          <p:nvPr/>
        </p:nvSpPr>
        <p:spPr>
          <a:xfrm>
            <a:off x="142844" y="928670"/>
            <a:ext cx="8786874" cy="5693866"/>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Tasa de becarias en educación media superior con respecto a la composición por sexo de la matricula nacional. </a:t>
            </a: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En 2015 el total de becarias PROSPERA en Educación Media Superior (EMS) fue de 652,136 mientras que el total de becarios en EMS fue de 1,277,950; esto representa un 51.03% en la proporción de becarias en el total de becarios PROSPERA. A nivel nacional, el número de alumnas registradas en EMS fue de 2,406,239 mientras que el total de alumnos fue de 4,813,165; lo que representó una proporción de alumnas a nivel nacional de 49.99%. En 2015 la proporción de mujeres becarias en el total de becarios PROSPERA en EMS fue mayor en 1.04 puntos porcentuales a la proporción de mujeres en EMS respecto al total de alumnos en EMS a nivel nacional.</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La tasa de becarias PROSPERA en EMS respecto a las alumnas en EMS a nivel nacional fue de 2.07%. Este valor del avance en el periodo fue mayor en 1.06 puntos porcentuales respecto al valor de la meta programada. </a:t>
            </a:r>
          </a:p>
          <a:p>
            <a:pPr algn="ctr"/>
            <a:endParaRPr lang="es-MX" sz="1600" b="1" u="sng" dirty="0" smtClean="0">
              <a:solidFill>
                <a:srgbClr val="080808"/>
              </a:solidFill>
              <a:latin typeface="Arial" pitchFamily="34" charset="0"/>
              <a:cs typeface="Arial" pitchFamily="34" charset="0"/>
            </a:endParaRPr>
          </a:p>
          <a:p>
            <a:pPr algn="ctr"/>
            <a:endParaRPr lang="es-MX" sz="1600" b="1" u="sng"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terminación de educación básica de los jóvenes atendidos por el programa. </a:t>
            </a:r>
          </a:p>
          <a:p>
            <a:pPr algn="just"/>
            <a:endParaRPr lang="es-MX" sz="1600" b="1" u="sng"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ejercicio presupuestal 2015, se realizaron todas las acciones necesarias para favorecer la asistencia y permanencia de los becarios integrantes de las familias beneficiarias inscritos en 3er grado de secundaria. El número de egresados de secundaria fue mayor un 16.9% respecto a lo programado, mientras que la población beneficiaria con 15 años de edad sólo 8.8% mayor a lo programado.</a:t>
            </a:r>
          </a:p>
          <a:p>
            <a:pPr algn="just"/>
            <a:endParaRPr lang="es-MX" sz="1400" dirty="0" smtClean="0">
              <a:solidFill>
                <a:srgbClr val="080808"/>
              </a:solidFill>
              <a:latin typeface="Arial" pitchFamily="34" charset="0"/>
              <a:cs typeface="Arial" pitchFamily="34" charset="0"/>
            </a:endParaRPr>
          </a:p>
          <a:p>
            <a:pPr algn="just"/>
            <a:r>
              <a:rPr lang="es-MX" sz="1400" dirty="0" smtClean="0">
                <a:solidFill>
                  <a:srgbClr val="080808"/>
                </a:solidFill>
                <a:latin typeface="Arial" pitchFamily="34" charset="0"/>
                <a:cs typeface="Arial" pitchFamily="34" charset="0"/>
              </a:rPr>
              <a:t> </a:t>
            </a:r>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A partir de los resultados mencionados, el valor del indicador fue de 75.22%, lo que representa un avance en el periodo mayor en 5.22 puntos porcentuales respecto al valor de la meta programada. </a:t>
            </a:r>
          </a:p>
        </p:txBody>
      </p:sp>
    </p:spTree>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2844" y="357166"/>
            <a:ext cx="8786874" cy="6494085"/>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Porcentaje de becarios y becarias de secundaria que transitan a educación media superior </a:t>
            </a:r>
          </a:p>
          <a:p>
            <a:pPr algn="just"/>
            <a:endParaRPr lang="es-MX" sz="1400" b="1"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ejercicio presupuestal 2015, se realizaron todas las acciones necesarias para favorecer la inscripción al 1er grado de educación media superior (EMS) del ciclo escolar 2015-2016 de los becarios y becarias que concluyeron el ciclo escolar 2014-2015 inscritos en 3er grado de secundaria. El número de becarios de secundaria inscritos en EMS fue superior en un 21% a lo programado, mientras que los becarios activos de 3ro de secundaria en el ciclo escolar anterior fue mayor en 9%.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a:t>
            </a:r>
            <a:r>
              <a:rPr lang="es-MX" sz="1400" dirty="0" smtClean="0">
                <a:solidFill>
                  <a:srgbClr val="080808"/>
                </a:solidFill>
                <a:latin typeface="Arial" pitchFamily="34" charset="0"/>
                <a:cs typeface="Arial" pitchFamily="34" charset="0"/>
              </a:rPr>
              <a:t>: El valor del avance en el periodo fue mayor en 6.88 puntos porcentuales respecto al valor de la meta programada. </a:t>
            </a:r>
          </a:p>
          <a:p>
            <a:pPr algn="just"/>
            <a:endParaRPr lang="es-MX" sz="1400" dirty="0" smtClean="0">
              <a:solidFill>
                <a:srgbClr val="080808"/>
              </a:solidFill>
              <a:latin typeface="Arial" pitchFamily="34" charset="0"/>
              <a:cs typeface="Arial" pitchFamily="34" charset="0"/>
            </a:endParaRPr>
          </a:p>
          <a:p>
            <a:pPr algn="ctr"/>
            <a:endParaRPr lang="es-MX" sz="1600" b="1" u="sng"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Tasa de becarias en educación básica con respecto a la composición por sexo de la matricula nacional.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En 2015 el total de becarias PROSPERA en Educación Básica fue de 2,432,907 mientras que el total de becarios en Educación Básica fue de 4,920,633; esto representa un 49.44% en la proporción de becarias en el total de becarios PROSPERA. A nivel nacional, el número de alumnas registradas en Educación Básica fue de 12,784,144 mientras que el total de alumnos fue de 25,980,148; lo que representó una proporción de alumnas a nivel nacional de 49.21%. En 2015 la proporción de mujeres becarias en el total de becarios PROSPERA en Educación Básica fue mayor en 0.24 puntos porcentuales a la proporción de mujeres en Educación Básica respecto al total de alumnos en Educación Básica a nivel nacional.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La tasa de becarias PROSPERA en Educación Básica respecto a las alumnas en Educación Básica a nivel nacional fue de 0.48%. Este valor del avance en el periodo fue menor en 0.12 puntos porcentuales respecto al valor de la meta programada. No obstante, por el método de cálculo de este indicador, se puede afirmar que cualquier valor no negativo que se obtenga es un reflejo de que la composición por sexo del total de becarios de PROSPERA es más favorable a las mujeres que el correspondiente a la matrícula nacional. </a:t>
            </a:r>
            <a:endParaRPr lang="es-MX" sz="1400"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2844" y="285728"/>
            <a:ext cx="8786874" cy="6524863"/>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Porcentaje de becarios y becarias de primaria que transitan a secundaria.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ejercicio presupuestal 2015, se realizaron todas las acciones necesarias para favorecer la inscripción a primer grado de secundaria en el ciclo escolar 2015-2016 de los becarios que concluyeron el ciclo escolar 2014-2015 inscritos en sexto grado de primaria. El número de becarios de primaria inscritos en 1o de secundaria fue superior en un 5.1% respecto a lo programado, mientras que los becarios inscritos en 6o de primaria el ciclo escolar anterior fue 3.8 por ciento mayor respecto a lo programado.</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A partir de los resultados anteriores, el valor del indicador fue de 91.09%, lo que representa un avance en el periodo mayor en 1.09 puntos porcentuales respecto de la meta programada. </a:t>
            </a:r>
          </a:p>
          <a:p>
            <a:pPr algn="just"/>
            <a:endParaRPr lang="es-MX" sz="1400" dirty="0" smtClean="0">
              <a:solidFill>
                <a:srgbClr val="080808"/>
              </a:solidFill>
              <a:latin typeface="Arial" pitchFamily="34" charset="0"/>
              <a:cs typeface="Arial" pitchFamily="34" charset="0"/>
            </a:endParaRPr>
          </a:p>
          <a:p>
            <a:pPr algn="ctr"/>
            <a:endParaRPr lang="es-MX" sz="1600" b="1" u="sng"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Niñas, niños y jóvenes que reciben becas de educación básica y media superior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cuarto trimestre de 2015 se realizaron las acciones programadas para lograr la meta establecida del indicador. </a:t>
            </a:r>
          </a:p>
          <a:p>
            <a:pPr algn="just"/>
            <a:endParaRPr lang="es-MX" sz="1400" b="1"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El resultado se encuentra por debajo de la meta programada; sin embargo, se encuentra dentro del rango considerado como aceptable. </a:t>
            </a:r>
          </a:p>
          <a:p>
            <a:pPr algn="just"/>
            <a:endParaRPr lang="es-MX" sz="1400" dirty="0" smtClean="0">
              <a:solidFill>
                <a:srgbClr val="080808"/>
              </a:solidFill>
              <a:latin typeface="Arial" pitchFamily="34" charset="0"/>
              <a:cs typeface="Arial" pitchFamily="34" charset="0"/>
            </a:endParaRPr>
          </a:p>
          <a:p>
            <a:pPr algn="ctr"/>
            <a:endParaRPr lang="es-MX" sz="1600" b="1" u="sng"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becarias y becarios de educación básica a los que se emitió apoyos para útiles escolares</a:t>
            </a:r>
            <a:endParaRPr lang="es-MX" sz="1400" b="1" u="sng" dirty="0" smtClean="0">
              <a:solidFill>
                <a:srgbClr val="080808"/>
              </a:solidFill>
              <a:latin typeface="Arial" pitchFamily="34" charset="0"/>
              <a:cs typeface="Arial" pitchFamily="34" charset="0"/>
            </a:endParaRPr>
          </a:p>
          <a:p>
            <a:pPr algn="just"/>
            <a:endParaRPr lang="es-MX" sz="1400" b="1" u="sng"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ejercicio 2015 se realizaron las acciones programadas para lograr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cumplió con la meta establecida en este indicador anual, incluso se superó en dos puntos porcentuales. </a:t>
            </a:r>
            <a:endParaRPr lang="es-MX" sz="1400"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500042"/>
            <a:ext cx="8715436" cy="5509200"/>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Porcentaje de becarias y becarios de educación media superior a los que se les emitieron los apoyos monetarios de becas educativas.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sexto bimestre de 2015, se realizaron todas las acciones programadas para cumplir con la meta establecida del indicador.</a:t>
            </a:r>
          </a:p>
          <a:p>
            <a:pPr algn="just"/>
            <a:endParaRPr lang="es-MX" sz="1400" dirty="0" smtClean="0">
              <a:solidFill>
                <a:srgbClr val="080808"/>
              </a:solidFill>
              <a:latin typeface="Arial" pitchFamily="34" charset="0"/>
              <a:cs typeface="Arial" pitchFamily="34" charset="0"/>
            </a:endParaRPr>
          </a:p>
          <a:p>
            <a:pPr algn="just"/>
            <a:r>
              <a:rPr lang="es-MX" sz="1400" dirty="0" smtClean="0">
                <a:solidFill>
                  <a:srgbClr val="080808"/>
                </a:solidFill>
                <a:latin typeface="Arial" pitchFamily="34" charset="0"/>
                <a:cs typeface="Arial" pitchFamily="34" charset="0"/>
              </a:rPr>
              <a:t> </a:t>
            </a:r>
            <a:r>
              <a:rPr lang="es-MX" sz="1400" b="1" dirty="0" smtClean="0">
                <a:solidFill>
                  <a:srgbClr val="080808"/>
                </a:solidFill>
                <a:latin typeface="Arial" pitchFamily="34" charset="0"/>
                <a:cs typeface="Arial" pitchFamily="34" charset="0"/>
              </a:rPr>
              <a:t>Efecto</a:t>
            </a:r>
            <a:r>
              <a:rPr lang="es-MX" sz="1400" dirty="0" smtClean="0">
                <a:solidFill>
                  <a:srgbClr val="080808"/>
                </a:solidFill>
                <a:latin typeface="Arial" pitchFamily="34" charset="0"/>
                <a:cs typeface="Arial" pitchFamily="34" charset="0"/>
              </a:rPr>
              <a:t>: Se cumplió con la meta del indicador. </a:t>
            </a:r>
          </a:p>
          <a:p>
            <a:pPr algn="just"/>
            <a:endParaRPr lang="es-MX" sz="1400" dirty="0" smtClean="0">
              <a:solidFill>
                <a:srgbClr val="080808"/>
              </a:solidFill>
              <a:latin typeface="Arial" pitchFamily="34" charset="0"/>
              <a:cs typeface="Arial" pitchFamily="34" charset="0"/>
            </a:endParaRPr>
          </a:p>
          <a:p>
            <a:pPr algn="ctr"/>
            <a:endParaRPr lang="es-MX" sz="1600" b="1" u="sng"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becarias y becarios de educación básica a los que se les emitieron los apoyos monetarios de becas educativas.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cuarto trimestre de 2015 se realizaron las acciones programadas para lograr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cumplió con la meta establecida en el cuarto trimestre de 2015. </a:t>
            </a:r>
          </a:p>
          <a:p>
            <a:pPr algn="just"/>
            <a:endParaRPr lang="es-MX" sz="1400" dirty="0" smtClean="0">
              <a:solidFill>
                <a:srgbClr val="080808"/>
              </a:solidFill>
              <a:latin typeface="Arial" pitchFamily="34" charset="0"/>
              <a:cs typeface="Arial" pitchFamily="34" charset="0"/>
            </a:endParaRP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becarias y becarios de educación media superior a los que se emitió apoyos para útiles escolares. </a:t>
            </a:r>
          </a:p>
          <a:p>
            <a:pPr algn="just"/>
            <a:endParaRPr lang="es-MX" sz="16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Se realizaron todas las acciones programadas para cumplir con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cumplió con la meta establecida</a:t>
            </a:r>
            <a:r>
              <a:rPr lang="es-MX" sz="1400" dirty="0" smtClean="0"/>
              <a:t>. </a:t>
            </a:r>
            <a:endParaRPr lang="es-MX" sz="1400"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214290"/>
            <a:ext cx="8715436" cy="6924973"/>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Porcentaje de beneficiarios (a) que concluyeron la educación media superior y retiran el apoyo monetario Jóvenes PROSPERA en los primeros 6 meses después de concluirla</a:t>
            </a:r>
            <a:endParaRPr lang="es-MX" dirty="0" smtClean="0">
              <a:solidFill>
                <a:srgbClr val="080808"/>
              </a:solidFill>
              <a:latin typeface="Arial" pitchFamily="34" charset="0"/>
              <a:cs typeface="Arial" pitchFamily="34" charset="0"/>
            </a:endParaRPr>
          </a:p>
          <a:p>
            <a:pPr algn="just"/>
            <a:endParaRPr lang="es-MX" sz="1400" b="1"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2015 se realizaron las acciones programadas para lograr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superó la meta establecida en este indicador, ya que la afluencia de jóvenes que retiraron el apoyo fue mayor a la esperada. </a:t>
            </a:r>
          </a:p>
          <a:p>
            <a:pPr algn="ctr"/>
            <a:endParaRPr lang="es-MX" sz="1600" b="1" u="sng"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cobertura de atención en salud a familias beneficiarias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Se realizaron las acciones para que las familias registradas en las unidades de salud como beneficiarias del Programa recibieran servicios del Paquete Básico de Garantizado de Salud y/o las 27 Intervenciones del CAUSES y cumplieran con sus compromisos de consultas y sesiones educativas en salud establecidas de acuerdo a Reglas de Operación 2015 del Programa.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El resultado del indicador es superior a la meta establecida (95%), obteniéndose un 98.39% de cobertura en la atención en salud a las familias, manteniendo un comportamiento estable. </a:t>
            </a: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cobertura de niñas y niños con suplemento.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Se alcanzaron las metas de cobertura de entrega de los suplementos alimenticios derivado de los siguientes factores: la entrega oportuna de </a:t>
            </a:r>
            <a:r>
              <a:rPr lang="es-MX" sz="1400" dirty="0" err="1" smtClean="0">
                <a:solidFill>
                  <a:srgbClr val="080808"/>
                </a:solidFill>
                <a:latin typeface="Arial" pitchFamily="34" charset="0"/>
                <a:cs typeface="Arial" pitchFamily="34" charset="0"/>
              </a:rPr>
              <a:t>Diconsa</a:t>
            </a:r>
            <a:r>
              <a:rPr lang="es-MX" sz="1400" dirty="0" smtClean="0">
                <a:solidFill>
                  <a:srgbClr val="080808"/>
                </a:solidFill>
                <a:latin typeface="Arial" pitchFamily="34" charset="0"/>
                <a:cs typeface="Arial" pitchFamily="34" charset="0"/>
              </a:rPr>
              <a:t> y coordinación estrecha entre los representes de </a:t>
            </a:r>
            <a:r>
              <a:rPr lang="es-MX" sz="1400" dirty="0" err="1" smtClean="0">
                <a:solidFill>
                  <a:srgbClr val="080808"/>
                </a:solidFill>
                <a:latin typeface="Arial" pitchFamily="34" charset="0"/>
                <a:cs typeface="Arial" pitchFamily="34" charset="0"/>
              </a:rPr>
              <a:t>Diconsa</a:t>
            </a:r>
            <a:r>
              <a:rPr lang="es-MX" sz="1400" dirty="0" smtClean="0">
                <a:solidFill>
                  <a:srgbClr val="080808"/>
                </a:solidFill>
                <a:latin typeface="Arial" pitchFamily="34" charset="0"/>
                <a:cs typeface="Arial" pitchFamily="34" charset="0"/>
              </a:rPr>
              <a:t> y Salud; realizar la redistribución interna y oportuna de los suplementos alimenticios entre las unidades de salud, a través de un análisis mensual por unidad de salud de existencias de suplemento alimenticio; mejorar las rutas de distribución en forma coordinada con DICONSA y elaboración de los calendarios de distribución de manera coordinada entre DICONSA y los Servicios Estatales de Salud y programación de reuniones periódicas, y al actualizar de los censos nominales de niños y niñas menores de 5 años así como de mujeres embarazadas o en periodo de lactancia y su control adecuado, entre otros.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a:t>
            </a:r>
            <a:r>
              <a:rPr lang="es-MX" sz="1400" dirty="0" smtClean="0">
                <a:solidFill>
                  <a:srgbClr val="080808"/>
                </a:solidFill>
                <a:latin typeface="Arial" pitchFamily="34" charset="0"/>
                <a:cs typeface="Arial" pitchFamily="34" charset="0"/>
              </a:rPr>
              <a:t> Se alcanzó la meta del indicador, incluso se superó en 9.08 puntos porcentuales. </a:t>
            </a:r>
            <a:endParaRPr lang="es-MX" sz="1400"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214290"/>
            <a:ext cx="8786874" cy="6463308"/>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Porcentaje de cobertura de mujeres embarazadas y en lactancia con suplemento</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Se alcanzaron las metas de cobertura de entrega de los suplementos alimenticios derivado de los siguientes factores: la entrega oportuna de </a:t>
            </a:r>
            <a:r>
              <a:rPr lang="es-MX" sz="1400" dirty="0" err="1" smtClean="0">
                <a:solidFill>
                  <a:srgbClr val="080808"/>
                </a:solidFill>
                <a:latin typeface="Arial" pitchFamily="34" charset="0"/>
                <a:cs typeface="Arial" pitchFamily="34" charset="0"/>
              </a:rPr>
              <a:t>Diconsa</a:t>
            </a:r>
            <a:r>
              <a:rPr lang="es-MX" sz="1400" dirty="0" smtClean="0">
                <a:solidFill>
                  <a:srgbClr val="080808"/>
                </a:solidFill>
                <a:latin typeface="Arial" pitchFamily="34" charset="0"/>
                <a:cs typeface="Arial" pitchFamily="34" charset="0"/>
              </a:rPr>
              <a:t> y coordinación estrecha entre los representes de </a:t>
            </a:r>
            <a:r>
              <a:rPr lang="es-MX" sz="1400" dirty="0" err="1" smtClean="0">
                <a:solidFill>
                  <a:srgbClr val="080808"/>
                </a:solidFill>
                <a:latin typeface="Arial" pitchFamily="34" charset="0"/>
                <a:cs typeface="Arial" pitchFamily="34" charset="0"/>
              </a:rPr>
              <a:t>Diconsa</a:t>
            </a:r>
            <a:r>
              <a:rPr lang="es-MX" sz="1400" dirty="0" smtClean="0">
                <a:solidFill>
                  <a:srgbClr val="080808"/>
                </a:solidFill>
                <a:latin typeface="Arial" pitchFamily="34" charset="0"/>
                <a:cs typeface="Arial" pitchFamily="34" charset="0"/>
              </a:rPr>
              <a:t> y Salud; realizar la redistribución interna y oportuna de los suplementos alimenticios entre las unidades de salud, a través de un análisis mensual por unidad de salud de existencias de suplemento alimenticio; mejorar las rutas de distribución en forma coordinada con DICONSA y elaboración de los calendarios de distribución de manera coordinada entre DICONSA y los Servicios Estatales de Salud y programación de reuniones periódicas, y al actualizar de los censos nominales de niños y niñas menores de 5 años así como de mujeres embarazadas o en periodo de lactancia y su control adecuado, entre otros.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alcanzó la meta del indicador, incluso se superó en 4.79 puntos porcentuales. </a:t>
            </a: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cobertura de atención prenatal a mujeres.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Se realizaron las acciones para que mujeres embarazadas beneficiarias de PROSPERA y registradas en las unidades de salud asistieran a control médico para el seguimiento del embarazo.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El resultado del indicador es superior a la meta establecida (95%), obteniéndose un 99.82% de cobertura en la atención prenatal en mujeres, manteniendo el indicador un comportamiento estable. </a:t>
            </a:r>
          </a:p>
          <a:p>
            <a:pPr algn="just"/>
            <a:endParaRPr lang="es-MX" sz="1400" dirty="0" smtClean="0">
              <a:solidFill>
                <a:srgbClr val="080808"/>
              </a:solidFill>
              <a:latin typeface="Arial" pitchFamily="34" charset="0"/>
              <a:cs typeface="Arial" pitchFamily="34" charset="0"/>
            </a:endParaRP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adultos mayores beneficiarios que cumplieron su corresponsabilidad en salud a los que se les emitió el apoyo monetario.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sexto bimestre de 2015, se realizaron todas las acciones necesarias para cumplir con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alcanzó la meta programada, incluso se superó en 6.44 puntos porcentuales. </a:t>
            </a:r>
            <a:endParaRPr lang="es-MX" sz="1400"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2844" y="500042"/>
            <a:ext cx="8858312" cy="5909310"/>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Porcentaje de niñas y niños beneficiarios que están en control nutricional. </a:t>
            </a:r>
          </a:p>
          <a:p>
            <a:endParaRPr lang="es-MX" dirty="0" smtClean="0"/>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Se realizaron las acciones para que niños menores de cinco años beneficiarios de PROSPERA asistieran a sus citas médicas programadas y se realizara el seguimiento de su estado nutricional.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El resultado del indicador es superior a la meta establecida (95%), obteniéndose un 99.26% de niños beneficiarios que se encuentran en control nutricional, manteniendo el indicador un comportamiento estable. </a:t>
            </a:r>
          </a:p>
          <a:p>
            <a:pPr algn="just"/>
            <a:endParaRPr lang="es-MX" sz="1400" dirty="0" smtClean="0">
              <a:solidFill>
                <a:srgbClr val="080808"/>
              </a:solidFill>
              <a:latin typeface="Arial" pitchFamily="34" charset="0"/>
              <a:cs typeface="Arial" pitchFamily="34" charset="0"/>
            </a:endParaRPr>
          </a:p>
          <a:p>
            <a:pPr algn="ctr"/>
            <a:endParaRPr lang="es-MX" sz="1600" b="1" u="sng"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familias beneficiarias a las que se les emitió apoyo monetario para alimentación. </a:t>
            </a:r>
          </a:p>
          <a:p>
            <a:pPr algn="just"/>
            <a:endParaRPr lang="es-MX" sz="1400" dirty="0" smtClean="0"/>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sexto bimestre de 2015, se realizaron todas las acciones necesarias para cumplir con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alcanzó la meta de este indicador, incluso se superó en 1.03 puntos porcentuales. </a:t>
            </a:r>
          </a:p>
          <a:p>
            <a:pPr algn="just"/>
            <a:endParaRPr lang="es-MX" sz="1400" dirty="0" smtClean="0">
              <a:solidFill>
                <a:srgbClr val="080808"/>
              </a:solidFill>
              <a:latin typeface="Arial" pitchFamily="34" charset="0"/>
              <a:cs typeface="Arial" pitchFamily="34" charset="0"/>
            </a:endParaRP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Percepción de las titulares sobre la atención del personal que participa en PROSPERA</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ejercicio 2015 se realizaron las acciones necesarias para lograr la meta establecida del indicador. Se efectuaron las acciones programadas para que el personal del Programa proporcionara una atención satisfactoria a las titulares beneficiarias.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Más de 97% de las titulares beneficiarias consideraron que la atención proporcionada por el personal que participa en PROSPERA fue buena. </a:t>
            </a:r>
            <a:endParaRPr lang="es-MX" sz="1400"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2844" y="357166"/>
            <a:ext cx="8786874" cy="6093976"/>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Percepción de las titulares sobre la atención del personal que participa en PROSPERA </a:t>
            </a:r>
          </a:p>
          <a:p>
            <a:pPr algn="just"/>
            <a:endParaRPr lang="es-MX" sz="1400" b="1"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ejercicio 2015 se realizaron las acciones necesarias para lograr la meta establecida del indicador. Se efectuaron las acciones programadas para que el personal del Programa proporcionara una atención satisfactoria a las titulares beneficiarias.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Más de 97% de las titulares beneficiarias consideraron que la atención proporcionada por el personal que participa en PROSPERA fue buena. </a:t>
            </a:r>
          </a:p>
          <a:p>
            <a:pPr algn="just"/>
            <a:endParaRPr lang="es-MX" sz="1400" dirty="0" smtClean="0">
              <a:solidFill>
                <a:srgbClr val="080808"/>
              </a:solidFill>
              <a:latin typeface="Arial" pitchFamily="34" charset="0"/>
              <a:cs typeface="Arial" pitchFamily="34" charset="0"/>
            </a:endParaRP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becarios y becarias de educación media superior para los que se certificó el cumplimiento de la corresponsabilidad.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cuarto trimestre de 2015 se realizaron las acciones programadas para lograr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a:t>
            </a:r>
            <a:r>
              <a:rPr lang="es-MX" sz="1400" dirty="0" smtClean="0">
                <a:solidFill>
                  <a:srgbClr val="080808"/>
                </a:solidFill>
                <a:latin typeface="Arial" pitchFamily="34" charset="0"/>
                <a:cs typeface="Arial" pitchFamily="34" charset="0"/>
              </a:rPr>
              <a:t>: Se alcanzó la meta programada. </a:t>
            </a:r>
          </a:p>
          <a:p>
            <a:pPr algn="just"/>
            <a:endParaRPr lang="es-MX" sz="1400" dirty="0" smtClean="0">
              <a:solidFill>
                <a:srgbClr val="080808"/>
              </a:solidFill>
              <a:latin typeface="Arial" pitchFamily="34" charset="0"/>
              <a:cs typeface="Arial" pitchFamily="34" charset="0"/>
            </a:endParaRPr>
          </a:p>
          <a:p>
            <a:pPr algn="ctr"/>
            <a:endParaRPr lang="es-MX" sz="1600" b="1" u="sng"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escuelas de educación básica que participan en el Programa Escuelas de Calidad con becarios de PROSPERA.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ejercicio 2015 se realizaron las acciones programadas para lograr la meta establecida del indicador.</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 Efecto</a:t>
            </a:r>
            <a:r>
              <a:rPr lang="es-MX" sz="1400" dirty="0" smtClean="0">
                <a:solidFill>
                  <a:srgbClr val="080808"/>
                </a:solidFill>
                <a:latin typeface="Arial" pitchFamily="34" charset="0"/>
                <a:cs typeface="Arial" pitchFamily="34" charset="0"/>
              </a:rPr>
              <a:t>: Se cumplió con la meta establecida en este indicador anual, incluso se superó en 2.58 puntos porcentuales. </a:t>
            </a:r>
            <a:endParaRPr lang="es-MX" sz="1400"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357166"/>
            <a:ext cx="8715436" cy="6124754"/>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Razón de recursos entregados respecto a los costos directos de las transferencias monetarias.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sexto bimestre de 2015 se realizaron las acciones programadas para lograr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Este indicador es de orden descendente. El avance del indicador fue de 96% con respecto a la meta establecida. </a:t>
            </a:r>
            <a:endParaRPr lang="es-MX" sz="1600" b="1" u="sng" dirty="0" smtClean="0">
              <a:solidFill>
                <a:srgbClr val="080808"/>
              </a:solidFill>
              <a:latin typeface="Arial" pitchFamily="34" charset="0"/>
              <a:cs typeface="Arial" pitchFamily="34" charset="0"/>
            </a:endParaRPr>
          </a:p>
          <a:p>
            <a:pPr algn="ctr"/>
            <a:endParaRPr lang="es-MX" sz="1600" b="1" u="sng" dirty="0" smtClean="0">
              <a:solidFill>
                <a:srgbClr val="080808"/>
              </a:solidFill>
              <a:latin typeface="Arial" pitchFamily="34" charset="0"/>
              <a:cs typeface="Arial" pitchFamily="34" charset="0"/>
            </a:endParaRPr>
          </a:p>
          <a:p>
            <a:pPr algn="ctr"/>
            <a:endParaRPr lang="es-MX" sz="1600" b="1" u="sng"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familias beneficiarias con una mujer como titular </a:t>
            </a:r>
          </a:p>
          <a:p>
            <a:pPr algn="just"/>
            <a:endParaRPr lang="es-MX"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sexto bimestre de 2015 se realizaron las acciones programadas para lograr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cumplió con la meta establecida en el sexto bimestre de 2015, incluso se superó en 3.08% puntos porcentuales. </a:t>
            </a:r>
            <a:endParaRPr lang="es-MX" dirty="0" smtClean="0">
              <a:solidFill>
                <a:srgbClr val="080808"/>
              </a:solidFill>
              <a:latin typeface="Arial" pitchFamily="34" charset="0"/>
              <a:cs typeface="Arial" pitchFamily="34" charset="0"/>
            </a:endParaRPr>
          </a:p>
          <a:p>
            <a:pPr algn="just"/>
            <a:endParaRPr lang="es-MX" dirty="0" smtClean="0">
              <a:solidFill>
                <a:srgbClr val="080808"/>
              </a:solidFill>
              <a:latin typeface="Arial" pitchFamily="34" charset="0"/>
              <a:cs typeface="Arial" pitchFamily="34" charset="0"/>
            </a:endParaRPr>
          </a:p>
          <a:p>
            <a:pPr algn="just"/>
            <a:endParaRPr lang="es-MX"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cobertura de familias beneficiarias </a:t>
            </a:r>
          </a:p>
          <a:p>
            <a:endParaRPr lang="es-MX" dirty="0" smtClean="0">
              <a:solidFill>
                <a:srgbClr val="080808"/>
              </a:solidFill>
              <a:latin typeface="Arial" pitchFamily="34" charset="0"/>
              <a:cs typeface="Arial" pitchFamily="34" charset="0"/>
            </a:endParaRPr>
          </a:p>
          <a:p>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sexto bimestre de 2015 se realizaron las acciones programadas para lograr la meta establecida del indicador. </a:t>
            </a:r>
          </a:p>
          <a:p>
            <a:endParaRPr lang="es-MX" sz="1400" dirty="0" smtClean="0">
              <a:solidFill>
                <a:srgbClr val="080808"/>
              </a:solidFill>
              <a:latin typeface="Arial" pitchFamily="34" charset="0"/>
              <a:cs typeface="Arial" pitchFamily="34" charset="0"/>
            </a:endParaRPr>
          </a:p>
          <a:p>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cumplió con la meta establecida en el sexto bimestre de 2015, incluso se superó en 1.12 puntos porcentuales.</a:t>
            </a:r>
          </a:p>
        </p:txBody>
      </p:sp>
    </p:spTree>
  </p:cSld>
  <p:clrMapOvr>
    <a:masterClrMapping/>
  </p:clrMapOvr>
  <p:transition>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285728"/>
            <a:ext cx="8786874" cy="6340197"/>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Porcentaje de localidades atendidas por el programa en los municipios de la Cruzada Nacional contra el Hambre </a:t>
            </a:r>
          </a:p>
          <a:p>
            <a:pPr algn="just"/>
            <a:endParaRPr lang="es-MX" sz="1400" dirty="0" smtClean="0"/>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Se realizaron todas las acciones para alcanzar la meta establecida en este indicador. El universo de cobertura en las localidades de la CNCH es el mismo tanto para el PAL como PROSPERA así como los mecanismos de incorporación de las familias elegibles para cualquiera de estos dos programas. Durante 2015, el programa cumplió sus metas de cobertura de población; sin embargo, estas metas limitaron la ampliación para cubrir la totalidad de localidades de los 612 municipios de la segunda etapa de la CNCH. De cualquier forma, el programa tiene presencia en los 1012 municipios de la CNCH.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a:t>
            </a:r>
            <a:r>
              <a:rPr lang="es-MX" sz="1400" dirty="0" smtClean="0">
                <a:solidFill>
                  <a:srgbClr val="080808"/>
                </a:solidFill>
                <a:latin typeface="Arial" pitchFamily="34" charset="0"/>
                <a:cs typeface="Arial" pitchFamily="34" charset="0"/>
              </a:rPr>
              <a:t> Por lo anterior, no se alcanzó la meta del indicador; sin embargo, se encuentra dentro de los límites considerados como aceptables. </a:t>
            </a: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Familias beneficiarias de PROSPERA</a:t>
            </a:r>
          </a:p>
          <a:p>
            <a:pPr algn="ctr"/>
            <a:endParaRPr lang="es-MX" sz="1600" b="1" u="sng" dirty="0" smtClean="0">
              <a:solidFill>
                <a:srgbClr val="080808"/>
              </a:solidFill>
              <a:latin typeface="Arial" pitchFamily="34" charset="0"/>
              <a:cs typeface="Arial" pitchFamily="34" charset="0"/>
            </a:endParaRPr>
          </a:p>
          <a:p>
            <a:pPr algn="just"/>
            <a:r>
              <a:rPr lang="es-MX" sz="1400" dirty="0" smtClean="0">
                <a:solidFill>
                  <a:srgbClr val="080808"/>
                </a:solidFill>
                <a:latin typeface="Arial" pitchFamily="34" charset="0"/>
                <a:cs typeface="Arial" pitchFamily="34" charset="0"/>
              </a:rPr>
              <a:t> </a:t>
            </a:r>
            <a:r>
              <a:rPr lang="es-MX" sz="1400" b="1" dirty="0" smtClean="0">
                <a:solidFill>
                  <a:srgbClr val="080808"/>
                </a:solidFill>
                <a:latin typeface="Arial" pitchFamily="34" charset="0"/>
                <a:cs typeface="Arial" pitchFamily="34" charset="0"/>
              </a:rPr>
              <a:t>Causa:</a:t>
            </a:r>
            <a:r>
              <a:rPr lang="es-MX" sz="1400" dirty="0" smtClean="0">
                <a:solidFill>
                  <a:srgbClr val="080808"/>
                </a:solidFill>
                <a:latin typeface="Arial" pitchFamily="34" charset="0"/>
                <a:cs typeface="Arial" pitchFamily="34" charset="0"/>
              </a:rPr>
              <a:t> Durante el tercer trimestre de 2015 se realizaron las acciones programadas para lograr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cumplió con la meta establecida. </a:t>
            </a:r>
          </a:p>
          <a:p>
            <a:pPr algn="ctr"/>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cobertura de atención prenatal a mujeres en el primer trimestre de gestación. </a:t>
            </a:r>
          </a:p>
          <a:p>
            <a:pPr algn="just"/>
            <a:endParaRPr lang="es-MX" sz="1600" b="1"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las sesiones de los talleres de </a:t>
            </a:r>
            <a:r>
              <a:rPr lang="es-MX" sz="1400" dirty="0" err="1" smtClean="0">
                <a:solidFill>
                  <a:srgbClr val="080808"/>
                </a:solidFill>
                <a:latin typeface="Arial" pitchFamily="34" charset="0"/>
                <a:cs typeface="Arial" pitchFamily="34" charset="0"/>
              </a:rPr>
              <a:t>autocuidado</a:t>
            </a:r>
            <a:r>
              <a:rPr lang="es-MX" sz="1400" dirty="0" smtClean="0">
                <a:solidFill>
                  <a:srgbClr val="080808"/>
                </a:solidFill>
                <a:latin typeface="Arial" pitchFamily="34" charset="0"/>
                <a:cs typeface="Arial" pitchFamily="34" charset="0"/>
              </a:rPr>
              <a:t> de la salud se promueve la atención oportuna y continua del embarazo para una mejor salud de la mujer y del bebé.</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 Efecto: </a:t>
            </a:r>
            <a:r>
              <a:rPr lang="es-MX" sz="1400" dirty="0" smtClean="0">
                <a:solidFill>
                  <a:srgbClr val="080808"/>
                </a:solidFill>
                <a:latin typeface="Arial" pitchFamily="34" charset="0"/>
                <a:cs typeface="Arial" pitchFamily="34" charset="0"/>
              </a:rPr>
              <a:t>El resultado del indicador se encuentra por encima de la meta esperada, la captación de embarazadas en el primer trimestre de gestación fue del 50.77%. </a:t>
            </a:r>
            <a:endParaRPr lang="es-MX" sz="1400" dirty="0">
              <a:solidFill>
                <a:srgbClr val="080808"/>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Título"/>
          <p:cNvSpPr>
            <a:spLocks noGrp="1"/>
          </p:cNvSpPr>
          <p:nvPr>
            <p:ph type="title"/>
          </p:nvPr>
        </p:nvSpPr>
        <p:spPr>
          <a:xfrm>
            <a:off x="857224" y="0"/>
            <a:ext cx="7858180" cy="707886"/>
          </a:xfrm>
          <a:prstGeom prst="rect">
            <a:avLst/>
          </a:prstGeom>
          <a:noFill/>
          <a:ln>
            <a:noFill/>
          </a:ln>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algn="ctr"/>
            <a:r>
              <a:rPr lang="es-E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t>II. México Incluyente</a:t>
            </a:r>
            <a:endParaRPr lang="es-E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endParaRPr>
          </a:p>
        </p:txBody>
      </p:sp>
      <p:pic>
        <p:nvPicPr>
          <p:cNvPr id="19460" name="Picture 4" descr="5"/>
          <p:cNvPicPr>
            <a:picLocks noChangeAspect="1" noChangeArrowheads="1"/>
          </p:cNvPicPr>
          <p:nvPr/>
        </p:nvPicPr>
        <p:blipFill>
          <a:blip r:embed="rId2">
            <a:lum contrast="40000"/>
          </a:blip>
          <a:srcRect/>
          <a:stretch>
            <a:fillRect/>
          </a:stretch>
        </p:blipFill>
        <p:spPr bwMode="auto">
          <a:xfrm>
            <a:off x="214283" y="928670"/>
            <a:ext cx="2500330" cy="5715040"/>
          </a:xfrm>
          <a:prstGeom prst="rect">
            <a:avLst/>
          </a:prstGeom>
          <a:noFill/>
        </p:spPr>
      </p:pic>
      <p:sp>
        <p:nvSpPr>
          <p:cNvPr id="8" name="7 CuadroTexto"/>
          <p:cNvSpPr txBox="1"/>
          <p:nvPr/>
        </p:nvSpPr>
        <p:spPr>
          <a:xfrm>
            <a:off x="2857488" y="1071546"/>
            <a:ext cx="6072230" cy="5027017"/>
          </a:xfrm>
          <a:prstGeom prst="rect">
            <a:avLst/>
          </a:prstGeom>
          <a:noFill/>
        </p:spPr>
        <p:txBody>
          <a:bodyPr wrap="square" rtlCol="0">
            <a:spAutoFit/>
          </a:bodyPr>
          <a:lstStyle/>
          <a:p>
            <a:pPr algn="just" fontAlgn="base">
              <a:lnSpc>
                <a:spcPct val="150000"/>
              </a:lnSpc>
            </a:pPr>
            <a:r>
              <a:rPr lang="es-MX" dirty="0">
                <a:solidFill>
                  <a:srgbClr val="080808"/>
                </a:solidFill>
                <a:latin typeface="Arial" pitchFamily="34" charset="0"/>
                <a:cs typeface="Arial" pitchFamily="34" charset="0"/>
              </a:rPr>
              <a:t>P</a:t>
            </a:r>
            <a:r>
              <a:rPr lang="es-MX" dirty="0" smtClean="0">
                <a:solidFill>
                  <a:srgbClr val="080808"/>
                </a:solidFill>
                <a:latin typeface="Arial" pitchFamily="34" charset="0"/>
                <a:cs typeface="Arial" pitchFamily="34" charset="0"/>
              </a:rPr>
              <a:t>ropone </a:t>
            </a:r>
            <a:r>
              <a:rPr lang="es-MX" dirty="0">
                <a:solidFill>
                  <a:srgbClr val="080808"/>
                </a:solidFill>
                <a:latin typeface="Arial" pitchFamily="34" charset="0"/>
                <a:cs typeface="Arial" pitchFamily="34" charset="0"/>
              </a:rPr>
              <a:t>enfocar la acción del Estado en garantizar el ejercicio de los derechos sociales y cerrar las brechas de desigualdad social que aún nos dividen. El objetivo es que el país se integre por una sociedad con equidad, cohesión social e igualdad sustantiva</a:t>
            </a:r>
            <a:r>
              <a:rPr lang="es-MX" dirty="0" smtClean="0">
                <a:solidFill>
                  <a:srgbClr val="080808"/>
                </a:solidFill>
                <a:latin typeface="Arial" pitchFamily="34" charset="0"/>
                <a:cs typeface="Arial" pitchFamily="34" charset="0"/>
              </a:rPr>
              <a:t>.</a:t>
            </a:r>
          </a:p>
          <a:p>
            <a:pPr algn="just" fontAlgn="base">
              <a:lnSpc>
                <a:spcPct val="150000"/>
              </a:lnSpc>
            </a:pPr>
            <a:endParaRPr lang="es-MX" dirty="0">
              <a:solidFill>
                <a:srgbClr val="080808"/>
              </a:solidFill>
              <a:latin typeface="Arial" pitchFamily="34" charset="0"/>
              <a:cs typeface="Arial" pitchFamily="34" charset="0"/>
            </a:endParaRPr>
          </a:p>
          <a:p>
            <a:pPr algn="just" fontAlgn="base">
              <a:lnSpc>
                <a:spcPct val="150000"/>
              </a:lnSpc>
            </a:pPr>
            <a:r>
              <a:rPr lang="es-MX" dirty="0">
                <a:solidFill>
                  <a:srgbClr val="080808"/>
                </a:solidFill>
                <a:latin typeface="Arial" pitchFamily="34" charset="0"/>
                <a:cs typeface="Arial" pitchFamily="34" charset="0"/>
              </a:rPr>
              <a:t>Esto implica hacer efectivo el ejercicio de los derechos sociales de todos los mexicanos, a través del acceso a servicios básicos, agua potable, drenaje, saneamiento, electricidad, seguridad social, educación, alimentación y vivienda digna, como base de un capital humano que les permita desarrollarse plenamente como individuos.</a:t>
            </a: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2844" y="642918"/>
            <a:ext cx="8786874" cy="5601533"/>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Porcentaje de unidades médicas abastecidas con mas del 80% de medicamentos</a:t>
            </a:r>
            <a:r>
              <a:rPr lang="es-MX" sz="1400" dirty="0" smtClean="0">
                <a:solidFill>
                  <a:srgbClr val="080808"/>
                </a:solidFill>
                <a:latin typeface="Arial" pitchFamily="34" charset="0"/>
                <a:cs typeface="Arial" pitchFamily="34" charset="0"/>
              </a:rPr>
              <a:t> </a:t>
            </a:r>
          </a:p>
          <a:p>
            <a:pPr algn="ctr"/>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Se identificó desabasto de medicamentos en las unidades de salud, debido entre otros factores al inadecuado manejo del inventario de medicamentos.</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 Efecto: </a:t>
            </a:r>
            <a:r>
              <a:rPr lang="es-MX" sz="1400" dirty="0" smtClean="0">
                <a:solidFill>
                  <a:srgbClr val="080808"/>
                </a:solidFill>
                <a:latin typeface="Arial" pitchFamily="34" charset="0"/>
                <a:cs typeface="Arial" pitchFamily="34" charset="0"/>
              </a:rPr>
              <a:t>Por las causas arriba señaladas no se logró la meta del indicador. </a:t>
            </a:r>
          </a:p>
          <a:p>
            <a:pPr algn="just"/>
            <a:endParaRPr lang="es-MX" sz="1400" dirty="0" smtClean="0">
              <a:solidFill>
                <a:srgbClr val="080808"/>
              </a:solidFill>
              <a:latin typeface="Arial" pitchFamily="34" charset="0"/>
              <a:cs typeface="Arial" pitchFamily="34" charset="0"/>
            </a:endParaRP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adultos mayores beneficiarios para los que se certificó el cumplimiento de la corresponsabilidad</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segundo semestre de 2015 se realizaron las acciones programadas para lograr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alcanzó la meta programada, incluso se supero en 1.36 puntos porcentuales. </a:t>
            </a:r>
          </a:p>
          <a:p>
            <a:pPr algn="just"/>
            <a:endParaRPr lang="es-MX" sz="1400" dirty="0" smtClean="0">
              <a:solidFill>
                <a:srgbClr val="080808"/>
              </a:solidFill>
              <a:latin typeface="Arial" pitchFamily="34" charset="0"/>
              <a:cs typeface="Arial" pitchFamily="34" charset="0"/>
            </a:endParaRP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Promedio de tratamientos de suplemento alimenticio a mujeres beneficiarias.</a:t>
            </a:r>
            <a:r>
              <a:rPr lang="es-MX" sz="1400" dirty="0" smtClean="0">
                <a:solidFill>
                  <a:srgbClr val="080808"/>
                </a:solidFill>
                <a:latin typeface="Arial" pitchFamily="34" charset="0"/>
                <a:cs typeface="Arial" pitchFamily="34" charset="0"/>
              </a:rPr>
              <a:t>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Con el objetivo de prevenir la desnutrición desde la etapa de gestión se realizaron acciones para garantizar el abasto y la entrega de suplemento alimenticio a las mujeres embarazadas y en periodo de lactancia beneficiarias del Programa. </a:t>
            </a:r>
          </a:p>
          <a:p>
            <a:pPr algn="just"/>
            <a:endParaRPr lang="es-MX" sz="1400" b="1"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otorgó a las mujeres embarazadas y en periodo de lactancia la dotación bimestral de suplemento de manera adecuada, entregándose un tratamiento completo por beneficiaria al bimestre. </a:t>
            </a:r>
            <a:endParaRPr lang="es-MX" sz="1400" dirty="0">
              <a:solidFill>
                <a:srgbClr val="080808"/>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4282" y="500042"/>
            <a:ext cx="8786874" cy="3631763"/>
          </a:xfrm>
          <a:prstGeom prst="rect">
            <a:avLst/>
          </a:prstGeom>
        </p:spPr>
        <p:txBody>
          <a:bodyPr wrap="square">
            <a:spAutoFit/>
          </a:bodyPr>
          <a:lstStyle/>
          <a:p>
            <a:pPr algn="ctr"/>
            <a:r>
              <a:rPr lang="es-MX" sz="1600" b="1" u="sng" dirty="0" smtClean="0">
                <a:solidFill>
                  <a:srgbClr val="080808"/>
                </a:solidFill>
                <a:latin typeface="Arial" pitchFamily="34" charset="0"/>
                <a:cs typeface="Arial" pitchFamily="34" charset="0"/>
              </a:rPr>
              <a:t>Promedio de tratamientos de suplemento alimenticio a niñas y niños beneficiarios</a:t>
            </a:r>
            <a:endParaRPr lang="es-MX" sz="1600" dirty="0" smtClean="0">
              <a:solidFill>
                <a:srgbClr val="080808"/>
              </a:solidFill>
              <a:latin typeface="Arial" pitchFamily="34" charset="0"/>
              <a:cs typeface="Arial" pitchFamily="34" charset="0"/>
            </a:endParaRP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a:t>
            </a:r>
            <a:r>
              <a:rPr lang="es-MX" sz="1400" dirty="0" smtClean="0">
                <a:solidFill>
                  <a:srgbClr val="080808"/>
                </a:solidFill>
                <a:latin typeface="Arial" pitchFamily="34" charset="0"/>
                <a:cs typeface="Arial" pitchFamily="34" charset="0"/>
              </a:rPr>
              <a:t> Con el objetivo de prevenir y atender la desnutrición se realizan acciones para garantizar el abasto y la entrega de suplemento alimenticio a los niños beneficiarios del Programa de 6 a 59 meses.</a:t>
            </a:r>
          </a:p>
          <a:p>
            <a:pPr algn="just"/>
            <a:endParaRPr lang="es-MX" sz="1400" dirty="0" smtClean="0">
              <a:solidFill>
                <a:srgbClr val="080808"/>
              </a:solidFill>
              <a:latin typeface="Arial" pitchFamily="34" charset="0"/>
              <a:cs typeface="Arial" pitchFamily="34" charset="0"/>
            </a:endParaRPr>
          </a:p>
          <a:p>
            <a:pPr algn="just"/>
            <a:r>
              <a:rPr lang="es-MX" sz="1400" dirty="0" smtClean="0">
                <a:solidFill>
                  <a:srgbClr val="080808"/>
                </a:solidFill>
                <a:latin typeface="Arial" pitchFamily="34" charset="0"/>
                <a:cs typeface="Arial" pitchFamily="34" charset="0"/>
              </a:rPr>
              <a:t> </a:t>
            </a:r>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Se otorgó a los niños beneficiarios la dotación bimestral de suplemento de manera adecuada, entregándose un tratamiento completo por beneficiario al bimestre. </a:t>
            </a:r>
          </a:p>
          <a:p>
            <a:pPr algn="just"/>
            <a:endParaRPr lang="es-MX" sz="1400" dirty="0" smtClean="0">
              <a:solidFill>
                <a:srgbClr val="080808"/>
              </a:solidFill>
              <a:latin typeface="Arial" pitchFamily="34" charset="0"/>
              <a:cs typeface="Arial" pitchFamily="34" charset="0"/>
            </a:endParaRPr>
          </a:p>
          <a:p>
            <a:pPr algn="just"/>
            <a:endParaRPr lang="es-MX" sz="1400" dirty="0" smtClean="0">
              <a:solidFill>
                <a:srgbClr val="080808"/>
              </a:solidFill>
              <a:latin typeface="Arial" pitchFamily="34" charset="0"/>
              <a:cs typeface="Arial" pitchFamily="34" charset="0"/>
            </a:endParaRPr>
          </a:p>
          <a:p>
            <a:pPr algn="ctr"/>
            <a:r>
              <a:rPr lang="es-MX" sz="1600" b="1" u="sng" dirty="0" smtClean="0">
                <a:solidFill>
                  <a:srgbClr val="080808"/>
                </a:solidFill>
                <a:latin typeface="Arial" pitchFamily="34" charset="0"/>
                <a:cs typeface="Arial" pitchFamily="34" charset="0"/>
              </a:rPr>
              <a:t>Porcentaje de familias beneficiarias para las que se recibió el reporte oportunamente y cumplieron con su corresponsabilidad en salud</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Causa: </a:t>
            </a:r>
            <a:r>
              <a:rPr lang="es-MX" sz="1400" dirty="0" smtClean="0">
                <a:solidFill>
                  <a:srgbClr val="080808"/>
                </a:solidFill>
                <a:latin typeface="Arial" pitchFamily="34" charset="0"/>
                <a:cs typeface="Arial" pitchFamily="34" charset="0"/>
              </a:rPr>
              <a:t>Durante el sexto bimestre de 2015 se realizaron las acciones programadas para lograr la meta establecida del indicador. </a:t>
            </a:r>
          </a:p>
          <a:p>
            <a:pPr algn="just"/>
            <a:endParaRPr lang="es-MX" sz="1400" dirty="0" smtClean="0">
              <a:solidFill>
                <a:srgbClr val="080808"/>
              </a:solidFill>
              <a:latin typeface="Arial" pitchFamily="34" charset="0"/>
              <a:cs typeface="Arial" pitchFamily="34" charset="0"/>
            </a:endParaRPr>
          </a:p>
          <a:p>
            <a:pPr algn="just"/>
            <a:r>
              <a:rPr lang="es-MX" sz="1400" b="1" dirty="0" smtClean="0">
                <a:solidFill>
                  <a:srgbClr val="080808"/>
                </a:solidFill>
                <a:latin typeface="Arial" pitchFamily="34" charset="0"/>
                <a:cs typeface="Arial" pitchFamily="34" charset="0"/>
              </a:rPr>
              <a:t>Efecto: </a:t>
            </a:r>
            <a:r>
              <a:rPr lang="es-MX" sz="1400" dirty="0" smtClean="0">
                <a:solidFill>
                  <a:srgbClr val="080808"/>
                </a:solidFill>
                <a:latin typeface="Arial" pitchFamily="34" charset="0"/>
                <a:cs typeface="Arial" pitchFamily="34" charset="0"/>
              </a:rPr>
              <a:t>El resultado se encuentra sólo 2.44 puntos porcentuales, lo que está dentro del rango permitido. </a:t>
            </a:r>
            <a:endParaRPr lang="es-MX" sz="1400"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latin typeface="Arial" pitchFamily="34" charset="0"/>
                <a:cs typeface="Arial" pitchFamily="34" charset="0"/>
              </a:rPr>
              <a:t>Conclusión</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Rectángulo"/>
          <p:cNvSpPr/>
          <p:nvPr/>
        </p:nvSpPr>
        <p:spPr>
          <a:xfrm>
            <a:off x="214282" y="1102578"/>
            <a:ext cx="8715436" cy="5755422"/>
          </a:xfrm>
          <a:prstGeom prst="rect">
            <a:avLst/>
          </a:prstGeom>
        </p:spPr>
        <p:txBody>
          <a:bodyPr wrap="square">
            <a:spAutoFit/>
          </a:bodyPr>
          <a:lstStyle/>
          <a:p>
            <a:pPr algn="just"/>
            <a:r>
              <a:rPr lang="es-MX" sz="1600" dirty="0" smtClean="0">
                <a:solidFill>
                  <a:srgbClr val="080808"/>
                </a:solidFill>
                <a:latin typeface="Arial" pitchFamily="34" charset="0"/>
                <a:cs typeface="Arial" pitchFamily="34" charset="0"/>
              </a:rPr>
              <a:t>Durante los últimos años la Administración Pública Federal ha emprendido diversos esfuerzos a fin de mejorar tanto la definición y alineación de las actividades públicas a los objetivos del Plan Nacional de Desarrollo, como el proceso de toma de decisiones en la asignación de recursos presupuestarios a dichas actividades. </a:t>
            </a:r>
          </a:p>
          <a:p>
            <a:pPr algn="just"/>
            <a:endParaRPr lang="es-MX" sz="1600" dirty="0" smtClean="0">
              <a:solidFill>
                <a:srgbClr val="080808"/>
              </a:solidFill>
              <a:latin typeface="Arial" pitchFamily="34" charset="0"/>
              <a:cs typeface="Arial" pitchFamily="34" charset="0"/>
            </a:endParaRPr>
          </a:p>
          <a:p>
            <a:pPr algn="just"/>
            <a:r>
              <a:rPr lang="es-MX" sz="1600" dirty="0" smtClean="0">
                <a:solidFill>
                  <a:srgbClr val="080808"/>
                </a:solidFill>
                <a:latin typeface="Arial" pitchFamily="34" charset="0"/>
                <a:cs typeface="Arial" pitchFamily="34" charset="0"/>
              </a:rPr>
              <a:t>Los objetivos de estas mejoras consideran incrementar la cantidad y calidad de los bienes y servicios públicos, reducir el gasto de operación, promover las condiciones para un mayor crecimiento económico con empleo y, sobre todo, elevar el impacto de la acción del gobierno en el bienestar de la población. </a:t>
            </a:r>
          </a:p>
          <a:p>
            <a:pPr algn="just"/>
            <a:endParaRPr lang="es-MX" sz="1600" dirty="0" smtClean="0">
              <a:solidFill>
                <a:srgbClr val="080808"/>
              </a:solidFill>
              <a:latin typeface="Arial" pitchFamily="34" charset="0"/>
              <a:cs typeface="Arial" pitchFamily="34" charset="0"/>
            </a:endParaRPr>
          </a:p>
          <a:p>
            <a:pPr algn="just"/>
            <a:r>
              <a:rPr lang="es-MX" sz="1600" dirty="0" smtClean="0">
                <a:solidFill>
                  <a:srgbClr val="080808"/>
                </a:solidFill>
                <a:latin typeface="Arial" pitchFamily="34" charset="0"/>
                <a:cs typeface="Arial" pitchFamily="34" charset="0"/>
              </a:rPr>
              <a:t>Es por ello que se han impulsado iniciativas para mejorar la gestión pública, alcanzar mayores niveles de eficiencia, reducir el gasto operativo, y proporcionar información adecuada y oportuna a la ciudadanía sobre los resultados de su actuación. Así mismo, se han implementado mejoras en el proceso de presupuestación y se ha avanzado en la actualización de sus disposiciones, con la finalidad de simplificar el proceso y desconcentrar en los ejecutores de los programas y actividades las decisiones sobre una parte importante del gasto público. </a:t>
            </a:r>
          </a:p>
          <a:p>
            <a:pPr algn="just"/>
            <a:endParaRPr lang="es-MX" sz="1600" dirty="0" smtClean="0">
              <a:solidFill>
                <a:srgbClr val="080808"/>
              </a:solidFill>
              <a:latin typeface="Arial" pitchFamily="34" charset="0"/>
              <a:cs typeface="Arial" pitchFamily="34" charset="0"/>
            </a:endParaRPr>
          </a:p>
          <a:p>
            <a:pPr algn="just"/>
            <a:r>
              <a:rPr lang="es-MX" sz="1600" dirty="0" smtClean="0">
                <a:solidFill>
                  <a:srgbClr val="080808"/>
                </a:solidFill>
                <a:latin typeface="Arial" pitchFamily="34" charset="0"/>
                <a:cs typeface="Arial" pitchFamily="34" charset="0"/>
              </a:rPr>
              <a:t>Sin embargo, los retos del desarrollo nacional sustentable demandan acciones de mayor profundidad e impacto, por lo que se requieren nuevas estrategias que permitan aumentar de manera rápida la productividad de la APF y elevar su impacto en la sociedad y en la economía del país. </a:t>
            </a:r>
          </a:p>
          <a:p>
            <a:pPr algn="just"/>
            <a:endParaRPr lang="es-MX" sz="1600"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42844" y="0"/>
            <a:ext cx="8786874"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rgbClr val="080808"/>
                </a:solidFill>
                <a:effectLst/>
                <a:latin typeface="Arial" pitchFamily="34" charset="0"/>
                <a:ea typeface="Calibri" pitchFamily="34" charset="0"/>
                <a:cs typeface="Arial" pitchFamily="34" charset="0"/>
              </a:rPr>
              <a:t>Así, el Poder Ejecutivo Federal ha puesto en marcha la implantación del Sistema de Evaluación del Desempeño, como uno de los principales componentes del Presupuesto Basado en Resultados. El SED implica una nueva dinámica que refuerza el vinculo entre el proceso presupuestario con las actividades de planeación, así como con las de ejecución y evaluación de las políticas, programas e instituciones públicas.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sz="1600" b="0" i="0" u="none" strike="noStrike" cap="none" normalizeH="0" baseline="0" dirty="0" smtClean="0">
              <a:ln>
                <a:noFill/>
              </a:ln>
              <a:solidFill>
                <a:srgbClr val="080808"/>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rgbClr val="080808"/>
                </a:solidFill>
                <a:effectLst/>
                <a:latin typeface="Arial" pitchFamily="34" charset="0"/>
                <a:ea typeface="Calibri" pitchFamily="34" charset="0"/>
                <a:cs typeface="Arial" pitchFamily="34" charset="0"/>
              </a:rPr>
              <a:t>Ahora bien, en cuanto al tema que refiere este trabajo, se analizó la evolución del  programa Oportunidades en la actualidad programa PROSPERA Programa de Inclusión social </a:t>
            </a:r>
            <a:r>
              <a:rPr kumimoji="0" lang="es-MX" sz="1600" b="0" i="0" u="none" strike="noStrike" cap="none" normalizeH="0" baseline="0" dirty="0" smtClean="0">
                <a:ln>
                  <a:noFill/>
                </a:ln>
                <a:solidFill>
                  <a:srgbClr val="080808"/>
                </a:solidFill>
                <a:effectLst/>
                <a:latin typeface="Arial" pitchFamily="34" charset="0"/>
                <a:ea typeface="Times New Roman" pitchFamily="18" charset="0"/>
                <a:cs typeface="Arial" pitchFamily="34" charset="0"/>
              </a:rPr>
              <a:t>con la intención de fortalecer los apoyos que ya recibían los beneficiarios de Oportunidades y lograr una inclusión financiera productiva y laboral de las personas beneficiarias. Así mismo podemos</a:t>
            </a:r>
            <a:r>
              <a:rPr kumimoji="0" lang="es-MX" sz="1600" b="0" i="0" u="none" strike="noStrike" cap="none" normalizeH="0" baseline="0" dirty="0" smtClean="0">
                <a:ln>
                  <a:noFill/>
                </a:ln>
                <a:solidFill>
                  <a:srgbClr val="080808"/>
                </a:solidFill>
                <a:effectLst/>
                <a:latin typeface="Arial" pitchFamily="34" charset="0"/>
                <a:ea typeface="Calibri" pitchFamily="34" charset="0"/>
                <a:cs typeface="Arial" pitchFamily="34" charset="0"/>
              </a:rPr>
              <a:t> ver que dicho programa está completamente ligado al Plan Nacional de Desarrollo 2013-2018 el cual tiene como Objetivo general llevar a México a su máximo potencial; en él se establecen cinco metas nacionales, en la que el Programa está estrechamente vinculado a la Meta Nacional II. “México Incluyente”, la cual tiene como propósito garantizar el pleno ejercicio de los derechos sociales de todos los mexicanos; específicamente está alineado al objetivo 2.1 de dicha Meta “Transitar hacia una sociedad equitativa e incluyente”. </a:t>
            </a:r>
          </a:p>
          <a:p>
            <a:pPr marL="0" marR="0" lvl="0" indent="0" algn="just" defTabSz="914400" rtl="0" eaLnBrk="0" fontAlgn="base" latinLnBrk="0" hangingPunct="0">
              <a:lnSpc>
                <a:spcPct val="100000"/>
              </a:lnSpc>
              <a:spcBef>
                <a:spcPct val="0"/>
              </a:spcBef>
              <a:spcAft>
                <a:spcPct val="0"/>
              </a:spcAft>
              <a:buClrTx/>
              <a:buSzTx/>
              <a:buFontTx/>
              <a:buNone/>
              <a:tabLst/>
            </a:pPr>
            <a:endParaRPr lang="es-MX" sz="1600" dirty="0" smtClean="0">
              <a:solidFill>
                <a:srgbClr val="080808"/>
              </a:solidFill>
              <a:latin typeface="Arial" pitchFamily="34" charset="0"/>
              <a:cs typeface="Arial" pitchFamily="34" charset="0"/>
            </a:endParaRPr>
          </a:p>
          <a:p>
            <a:pPr algn="just" eaLnBrk="0" fontAlgn="base" hangingPunct="0">
              <a:spcBef>
                <a:spcPct val="0"/>
              </a:spcBef>
              <a:spcAft>
                <a:spcPct val="0"/>
              </a:spcAft>
            </a:pPr>
            <a:r>
              <a:rPr lang="es-MX" sz="1600" dirty="0" smtClean="0">
                <a:solidFill>
                  <a:srgbClr val="080808"/>
                </a:solidFill>
                <a:latin typeface="Arial" pitchFamily="34" charset="0"/>
                <a:cs typeface="Arial" pitchFamily="34" charset="0"/>
              </a:rPr>
              <a:t>Como podemos percatarnos con el programa PROSPERA se busca materializar la visión del Gobierno de la República en donde la política económica trabaja de manera conjunta con la política social; pues se pretende fortalecer las estrategias transversales de la política económica y social para el combate a la pobreza así como las bases para la construcción de un sistema de protección social amplio e incluyente. Con programa social se fortalecen las facultades y los mecanismos de articulación interinstitucional como lo es SEDESOL, SEP y SSA que contribuyen a la incorporación exitosa en la vida productiva y el mejoramiento del bienestar económico de la población en pobreza.  El presupuesto del programa se asigna en las tres Secretarías mencionadas Secretaría de Desarrollo Social, Secretaría de Educación Pública y Secretaría de Salud.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sz="1600" b="0" i="0" u="none" strike="noStrike" cap="none" normalizeH="0" baseline="0" dirty="0" smtClean="0">
              <a:ln>
                <a:noFill/>
              </a:ln>
              <a:solidFill>
                <a:srgbClr val="080808"/>
              </a:solidFill>
              <a:effectLst/>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nvSpPr>
        <p:spPr bwMode="auto">
          <a:xfrm>
            <a:off x="214282" y="285728"/>
            <a:ext cx="8786874"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MX"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PROSPERA además de apoyar en alimentación, salud y educación, trabaja para lograr la inclusión financiera, laboral y productiva de las personas a través de su propio esfuerzo y trabajo, con el fin de que sientan un cambio significativo en sus vidas.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MX"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Entre los elemento más importantes del programa están el empoderamiento de las mujeres, con opciones para trabajar o para que inicien sus propios proyectos y tengan acceso a esquemas especiales y favorables de ahorro, seguros y créditos baratos, la articulación de 15 programas para atender de forma prioritaria al padrón de PROSPERA, apoyos financieros como mayor ahorro, tasas competitivas y sin comisiones, créditos baratos, seguros sin costo adicional y educación financiera para fines productivos, becas de educación superior y técnica superior, becas de capacitación para el trabajo para obtener un empleo formal y seguridad social, acceso preferente al Servicio Nacional del Empleo, las niñas y niños con discapacidad podrán continuar con sus estudios a través de becas escolares especiales, con apoyos específicos especiales para ellos, con el Derecho de Audiencia los beneficiarios serán escuchados para que no pierdan sus apoyos injustificadamente, se garantiza que todos los afiliados tengan acceso a la leche fortificada LICONSA y el paquete de intervenciones médicas se fortaleció , aumentando de 13 a 27 intervenciones, asegurando la afiliación efectiva al Seguro Popular y al Seguro México Siglo XXI a los niños menores de 5 años.</a:t>
            </a:r>
            <a:endParaRPr kumimoji="0" lang="es-MX"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MX" sz="1600" dirty="0" smtClean="0">
              <a:solidFill>
                <a:srgbClr val="000000"/>
              </a:solidFill>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 acciones como éstas se construye </a:t>
            </a:r>
            <a:r>
              <a:rPr kumimoji="0" lang="es-MX" sz="1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un México más Próspero e Incluyente.</a:t>
            </a:r>
            <a:endParaRPr kumimoji="0" lang="es-MX"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142852"/>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Bibliografía</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3" name="2 Rectángulo"/>
          <p:cNvSpPr/>
          <p:nvPr/>
        </p:nvSpPr>
        <p:spPr>
          <a:xfrm>
            <a:off x="214282" y="1357298"/>
            <a:ext cx="8715436" cy="3970318"/>
          </a:xfrm>
          <a:prstGeom prst="rect">
            <a:avLst/>
          </a:prstGeom>
        </p:spPr>
        <p:txBody>
          <a:bodyPr wrap="square">
            <a:spAutoFit/>
          </a:bodyPr>
          <a:lstStyle/>
          <a:p>
            <a:pPr>
              <a:buFont typeface="Arial" pitchFamily="34" charset="0"/>
              <a:buChar char="•"/>
            </a:pPr>
            <a:r>
              <a:rPr lang="es-MX" dirty="0" smtClean="0">
                <a:solidFill>
                  <a:srgbClr val="080808"/>
                </a:solidFill>
                <a:latin typeface="Arial" pitchFamily="34" charset="0"/>
                <a:cs typeface="Arial" pitchFamily="34" charset="0"/>
              </a:rPr>
              <a:t> Decreto por el que se crea la Coordinación Nacional de PROSPERA Programa de Inclusión Social publicado en el DOF el 5 de septiembre de 2014</a:t>
            </a:r>
          </a:p>
          <a:p>
            <a:pPr>
              <a:buFont typeface="Arial" pitchFamily="34" charset="0"/>
              <a:buChar char="•"/>
            </a:pPr>
            <a:endParaRPr lang="es-MX" dirty="0" smtClean="0">
              <a:solidFill>
                <a:srgbClr val="080808"/>
              </a:solidFill>
              <a:latin typeface="Arial" pitchFamily="34" charset="0"/>
              <a:cs typeface="Arial" pitchFamily="34" charset="0"/>
            </a:endParaRPr>
          </a:p>
          <a:p>
            <a:pPr>
              <a:buFont typeface="Arial" pitchFamily="34" charset="0"/>
              <a:buChar char="•"/>
            </a:pPr>
            <a:r>
              <a:rPr lang="es-MX" dirty="0" smtClean="0">
                <a:solidFill>
                  <a:srgbClr val="080808"/>
                </a:solidFill>
                <a:latin typeface="Arial" pitchFamily="34" charset="0"/>
                <a:cs typeface="Arial" pitchFamily="34" charset="0"/>
              </a:rPr>
              <a:t>Plan Nacional de Desarrollo 2013-2018, Diario Oficial de la Federación del 20 de mayo de 2013. </a:t>
            </a:r>
          </a:p>
          <a:p>
            <a:pPr>
              <a:buFont typeface="Arial" pitchFamily="34" charset="0"/>
              <a:buChar char="•"/>
            </a:pPr>
            <a:endParaRPr lang="es-MX" dirty="0" smtClean="0">
              <a:solidFill>
                <a:srgbClr val="080808"/>
              </a:solidFill>
              <a:latin typeface="Arial" pitchFamily="34" charset="0"/>
              <a:cs typeface="Arial" pitchFamily="34" charset="0"/>
            </a:endParaRPr>
          </a:p>
          <a:p>
            <a:pPr>
              <a:buFont typeface="Arial" pitchFamily="34" charset="0"/>
              <a:buChar char="•"/>
            </a:pPr>
            <a:r>
              <a:rPr lang="es-MX" dirty="0" smtClean="0">
                <a:solidFill>
                  <a:srgbClr val="080808"/>
                </a:solidFill>
                <a:latin typeface="Arial" pitchFamily="34" charset="0"/>
                <a:cs typeface="Arial" pitchFamily="34" charset="0"/>
              </a:rPr>
              <a:t> www.propera.gob.mx</a:t>
            </a:r>
          </a:p>
          <a:p>
            <a:pPr>
              <a:buFont typeface="Arial" pitchFamily="34" charset="0"/>
              <a:buChar char="•"/>
            </a:pPr>
            <a:endParaRPr lang="es-MX" dirty="0" smtClean="0">
              <a:solidFill>
                <a:srgbClr val="080808"/>
              </a:solidFill>
              <a:latin typeface="Arial" pitchFamily="34" charset="0"/>
              <a:cs typeface="Arial" pitchFamily="34" charset="0"/>
            </a:endParaRPr>
          </a:p>
          <a:p>
            <a:pPr>
              <a:buFont typeface="Arial" pitchFamily="34" charset="0"/>
              <a:buChar char="•"/>
            </a:pPr>
            <a:r>
              <a:rPr lang="es-MX" dirty="0" smtClean="0">
                <a:solidFill>
                  <a:srgbClr val="080808"/>
                </a:solidFill>
                <a:latin typeface="Arial" pitchFamily="34" charset="0"/>
                <a:cs typeface="Arial" pitchFamily="34" charset="0"/>
              </a:rPr>
              <a:t> www.sistemas.hacienda.gob.mx</a:t>
            </a:r>
          </a:p>
          <a:p>
            <a:pPr>
              <a:buFont typeface="Arial" pitchFamily="34" charset="0"/>
              <a:buChar char="•"/>
            </a:pPr>
            <a:endParaRPr lang="es-MX" dirty="0" smtClean="0">
              <a:solidFill>
                <a:srgbClr val="080808"/>
              </a:solidFill>
              <a:latin typeface="Arial" pitchFamily="34" charset="0"/>
              <a:cs typeface="Arial" pitchFamily="34" charset="0"/>
            </a:endParaRPr>
          </a:p>
          <a:p>
            <a:pPr>
              <a:buFont typeface="Arial" pitchFamily="34" charset="0"/>
              <a:buChar char="•"/>
            </a:pPr>
            <a:r>
              <a:rPr lang="es-MX" dirty="0" smtClean="0">
                <a:solidFill>
                  <a:srgbClr val="080808"/>
                </a:solidFill>
                <a:latin typeface="Arial" pitchFamily="34" charset="0"/>
                <a:cs typeface="Arial" pitchFamily="34" charset="0"/>
              </a:rPr>
              <a:t>www.gob.mx</a:t>
            </a:r>
          </a:p>
          <a:p>
            <a:pPr>
              <a:buFont typeface="Arial" pitchFamily="34" charset="0"/>
              <a:buChar char="•"/>
            </a:pPr>
            <a:endParaRPr lang="es-MX" dirty="0" smtClean="0">
              <a:solidFill>
                <a:srgbClr val="080808"/>
              </a:solidFill>
              <a:latin typeface="Arial" pitchFamily="34" charset="0"/>
              <a:cs typeface="Arial" pitchFamily="34" charset="0"/>
            </a:endParaRPr>
          </a:p>
          <a:p>
            <a:pPr>
              <a:buFont typeface="Arial" pitchFamily="34" charset="0"/>
              <a:buChar char="•"/>
            </a:pPr>
            <a:r>
              <a:rPr lang="es-MX" dirty="0" smtClean="0">
                <a:solidFill>
                  <a:srgbClr val="080808"/>
                </a:solidFill>
                <a:latin typeface="Arial" pitchFamily="34" charset="0"/>
                <a:cs typeface="Arial" pitchFamily="34" charset="0"/>
              </a:rPr>
              <a:t>www.sedesol.gob.mx</a:t>
            </a:r>
          </a:p>
          <a:p>
            <a:pPr>
              <a:buFont typeface="Arial" pitchFamily="34" charset="0"/>
              <a:buChar char="•"/>
            </a:pPr>
            <a:endParaRPr lang="es-MX" dirty="0">
              <a:solidFill>
                <a:srgbClr val="080808"/>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Título"/>
          <p:cNvSpPr txBox="1">
            <a:spLocks/>
          </p:cNvSpPr>
          <p:nvPr/>
        </p:nvSpPr>
        <p:spPr>
          <a:xfrm>
            <a:off x="0" y="142852"/>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Agradecimientos</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sp>
        <p:nvSpPr>
          <p:cNvPr id="4" name="3 CuadroTexto"/>
          <p:cNvSpPr txBox="1"/>
          <p:nvPr/>
        </p:nvSpPr>
        <p:spPr>
          <a:xfrm>
            <a:off x="214282" y="1071546"/>
            <a:ext cx="8715436" cy="6124754"/>
          </a:xfrm>
          <a:prstGeom prst="rect">
            <a:avLst/>
          </a:prstGeom>
          <a:noFill/>
        </p:spPr>
        <p:txBody>
          <a:bodyPr wrap="square" rtlCol="0">
            <a:spAutoFit/>
          </a:bodyPr>
          <a:lstStyle/>
          <a:p>
            <a:pPr algn="just">
              <a:lnSpc>
                <a:spcPct val="150000"/>
              </a:lnSpc>
            </a:pPr>
            <a:r>
              <a:rPr lang="es-MX" sz="1600" dirty="0" smtClean="0">
                <a:solidFill>
                  <a:srgbClr val="080808"/>
                </a:solidFill>
                <a:latin typeface="Arial" pitchFamily="34" charset="0"/>
                <a:cs typeface="Arial" pitchFamily="34" charset="0"/>
              </a:rPr>
              <a:t>Estimada Dra. Magda </a:t>
            </a:r>
            <a:r>
              <a:rPr lang="es-MX" sz="1600" dirty="0" err="1" smtClean="0">
                <a:solidFill>
                  <a:srgbClr val="080808"/>
                </a:solidFill>
                <a:latin typeface="Arial" pitchFamily="34" charset="0"/>
                <a:cs typeface="Arial" pitchFamily="34" charset="0"/>
              </a:rPr>
              <a:t>Jan</a:t>
            </a:r>
            <a:r>
              <a:rPr lang="es-MX" sz="1600" dirty="0" smtClean="0">
                <a:solidFill>
                  <a:srgbClr val="080808"/>
                </a:solidFill>
                <a:latin typeface="Arial" pitchFamily="34" charset="0"/>
                <a:cs typeface="Arial" pitchFamily="34" charset="0"/>
              </a:rPr>
              <a:t>, aprovecho este espacio para agradecerle haber sido tan amable de impartir esta materia tan interesante  de Gestión de Resultados, la cual me es de mucha importancia en cuanto a mi vida laboral como servidora pública.</a:t>
            </a:r>
          </a:p>
          <a:p>
            <a:pPr algn="just">
              <a:lnSpc>
                <a:spcPct val="150000"/>
              </a:lnSpc>
            </a:pPr>
            <a:endParaRPr lang="es-MX" sz="1600" dirty="0" smtClean="0">
              <a:solidFill>
                <a:srgbClr val="080808"/>
              </a:solidFill>
              <a:latin typeface="Arial" pitchFamily="34" charset="0"/>
              <a:cs typeface="Arial" pitchFamily="34" charset="0"/>
            </a:endParaRPr>
          </a:p>
          <a:p>
            <a:pPr algn="just">
              <a:lnSpc>
                <a:spcPct val="150000"/>
              </a:lnSpc>
            </a:pPr>
            <a:r>
              <a:rPr lang="es-MX" sz="1600" dirty="0" smtClean="0">
                <a:solidFill>
                  <a:srgbClr val="080808"/>
                </a:solidFill>
                <a:latin typeface="Arial" pitchFamily="34" charset="0"/>
                <a:cs typeface="Arial" pitchFamily="34" charset="0"/>
              </a:rPr>
              <a:t>Así mismo me ha quedado muy claro como ha venido evolucionando el </a:t>
            </a:r>
            <a:r>
              <a:rPr lang="es-MX" sz="1600" dirty="0" err="1" smtClean="0">
                <a:solidFill>
                  <a:srgbClr val="080808"/>
                </a:solidFill>
                <a:latin typeface="Arial" pitchFamily="34" charset="0"/>
                <a:cs typeface="Arial" pitchFamily="34" charset="0"/>
              </a:rPr>
              <a:t>PbR</a:t>
            </a:r>
            <a:r>
              <a:rPr lang="es-MX" sz="1600" dirty="0" smtClean="0">
                <a:solidFill>
                  <a:srgbClr val="080808"/>
                </a:solidFill>
                <a:latin typeface="Arial" pitchFamily="34" charset="0"/>
                <a:cs typeface="Arial" pitchFamily="34" charset="0"/>
              </a:rPr>
              <a:t> en nuestro país así como su aplicación y que esta no ha sido del todo fácil pero se ha ido avanzando de forma favorable lo cual otorga un gran beneficio.</a:t>
            </a:r>
          </a:p>
          <a:p>
            <a:pPr algn="just">
              <a:lnSpc>
                <a:spcPct val="150000"/>
              </a:lnSpc>
            </a:pPr>
            <a:endParaRPr lang="es-MX" sz="1600" dirty="0" smtClean="0">
              <a:solidFill>
                <a:srgbClr val="080808"/>
              </a:solidFill>
              <a:latin typeface="Arial" pitchFamily="34" charset="0"/>
              <a:cs typeface="Arial" pitchFamily="34" charset="0"/>
            </a:endParaRPr>
          </a:p>
          <a:p>
            <a:pPr algn="just">
              <a:lnSpc>
                <a:spcPct val="150000"/>
              </a:lnSpc>
            </a:pPr>
            <a:r>
              <a:rPr lang="es-MX" sz="1600" dirty="0" smtClean="0">
                <a:solidFill>
                  <a:srgbClr val="080808"/>
                </a:solidFill>
                <a:latin typeface="Arial" pitchFamily="34" charset="0"/>
                <a:cs typeface="Arial" pitchFamily="34" charset="0"/>
              </a:rPr>
              <a:t>Me quedo con su recomendación  de que la Administración Pública debe estar dirigida en objetivos claro y concretos aunque no es fácil pues debe haber una conjunción de voluntades.</a:t>
            </a:r>
          </a:p>
          <a:p>
            <a:pPr algn="just">
              <a:lnSpc>
                <a:spcPct val="150000"/>
              </a:lnSpc>
            </a:pPr>
            <a:endParaRPr lang="es-MX" sz="1600" dirty="0" smtClean="0">
              <a:solidFill>
                <a:srgbClr val="080808"/>
              </a:solidFill>
              <a:latin typeface="Arial" pitchFamily="34" charset="0"/>
              <a:cs typeface="Arial" pitchFamily="34" charset="0"/>
            </a:endParaRPr>
          </a:p>
          <a:p>
            <a:pPr algn="just">
              <a:lnSpc>
                <a:spcPct val="150000"/>
              </a:lnSpc>
            </a:pPr>
            <a:r>
              <a:rPr lang="es-MX" sz="1600" dirty="0" smtClean="0">
                <a:solidFill>
                  <a:srgbClr val="080808"/>
                </a:solidFill>
                <a:latin typeface="Arial" pitchFamily="34" charset="0"/>
                <a:cs typeface="Arial" pitchFamily="34" charset="0"/>
              </a:rPr>
              <a:t>Me despido no sin antes, pedirle que si tuviera alguna observación en cuanto a este producto integrador me lo hiciera llegar para ahora si haber podido aprovechar de esta materia al cien por ciento.</a:t>
            </a:r>
          </a:p>
          <a:p>
            <a:pPr algn="r">
              <a:lnSpc>
                <a:spcPct val="150000"/>
              </a:lnSpc>
            </a:pPr>
            <a:r>
              <a:rPr lang="es-MX" sz="1600" dirty="0" smtClean="0">
                <a:solidFill>
                  <a:srgbClr val="080808"/>
                </a:solidFill>
                <a:latin typeface="Arial" pitchFamily="34" charset="0"/>
                <a:cs typeface="Arial" pitchFamily="34" charset="0"/>
              </a:rPr>
              <a:t>Reciba un cordial saludo.</a:t>
            </a:r>
          </a:p>
          <a:p>
            <a:endParaRPr lang="es-MX" sz="1600" dirty="0" smtClean="0">
              <a:solidFill>
                <a:srgbClr val="080808"/>
              </a:solidFill>
              <a:latin typeface="Arial" pitchFamily="34" charset="0"/>
              <a:cs typeface="Arial" pitchFamily="34" charset="0"/>
            </a:endParaRPr>
          </a:p>
          <a:p>
            <a:endParaRPr lang="es-MX" sz="1600" dirty="0">
              <a:solidFill>
                <a:srgbClr val="080808"/>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III. México con</a:t>
            </a:r>
            <a:r>
              <a:rPr kumimoji="0" lang="es-ES" sz="4000" b="1" i="0" u="none" strike="noStrike" kern="1200" cap="none" spc="0" normalizeH="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 Educación de Calidad</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20482" name="Picture 2" descr="1"/>
          <p:cNvPicPr>
            <a:picLocks noChangeAspect="1" noChangeArrowheads="1"/>
          </p:cNvPicPr>
          <p:nvPr/>
        </p:nvPicPr>
        <p:blipFill>
          <a:blip r:embed="rId2">
            <a:lum contrast="40000"/>
          </a:blip>
          <a:srcRect/>
          <a:stretch>
            <a:fillRect/>
          </a:stretch>
        </p:blipFill>
        <p:spPr bwMode="auto">
          <a:xfrm>
            <a:off x="6429388" y="714356"/>
            <a:ext cx="2500330" cy="5967346"/>
          </a:xfrm>
          <a:prstGeom prst="rect">
            <a:avLst/>
          </a:prstGeom>
          <a:noFill/>
        </p:spPr>
      </p:pic>
      <p:sp>
        <p:nvSpPr>
          <p:cNvPr id="6" name="5 CuadroTexto"/>
          <p:cNvSpPr txBox="1"/>
          <p:nvPr/>
        </p:nvSpPr>
        <p:spPr>
          <a:xfrm>
            <a:off x="214282" y="1214422"/>
            <a:ext cx="6143668" cy="4662815"/>
          </a:xfrm>
          <a:prstGeom prst="rect">
            <a:avLst/>
          </a:prstGeom>
          <a:noFill/>
        </p:spPr>
        <p:txBody>
          <a:bodyPr wrap="square" rtlCol="0">
            <a:spAutoFit/>
          </a:bodyPr>
          <a:lstStyle/>
          <a:p>
            <a:pPr algn="just">
              <a:lnSpc>
                <a:spcPct val="150000"/>
              </a:lnSpc>
            </a:pPr>
            <a:r>
              <a:rPr lang="es-MX" dirty="0">
                <a:solidFill>
                  <a:srgbClr val="080808"/>
                </a:solidFill>
                <a:latin typeface="Arial" pitchFamily="34" charset="0"/>
                <a:cs typeface="Arial" pitchFamily="34" charset="0"/>
              </a:rPr>
              <a:t>P</a:t>
            </a:r>
            <a:r>
              <a:rPr lang="es-MX" dirty="0" smtClean="0">
                <a:solidFill>
                  <a:srgbClr val="080808"/>
                </a:solidFill>
                <a:latin typeface="Arial" pitchFamily="34" charset="0"/>
                <a:cs typeface="Arial" pitchFamily="34" charset="0"/>
              </a:rPr>
              <a:t>ropone </a:t>
            </a:r>
            <a:r>
              <a:rPr lang="es-MX" dirty="0">
                <a:solidFill>
                  <a:srgbClr val="080808"/>
                </a:solidFill>
                <a:latin typeface="Arial" pitchFamily="34" charset="0"/>
                <a:cs typeface="Arial" pitchFamily="34" charset="0"/>
              </a:rPr>
              <a:t>implementar políticas de estado que garanticen el derecho a la educación de calidad para todos los mexicanos, fortalezcan la articulación entre niveles educativos, y los vinculen con el quehacer científico, el desarrollo tecnológico y el sector productivo, con el fin de generar un capital humano de calidad que detone la innovación nacional</a:t>
            </a:r>
            <a:r>
              <a:rPr lang="es-MX" dirty="0" smtClean="0">
                <a:solidFill>
                  <a:srgbClr val="080808"/>
                </a:solidFill>
                <a:latin typeface="Arial" pitchFamily="34" charset="0"/>
                <a:cs typeface="Arial" pitchFamily="34" charset="0"/>
              </a:rPr>
              <a:t>.</a:t>
            </a:r>
          </a:p>
          <a:p>
            <a:pPr algn="just">
              <a:lnSpc>
                <a:spcPct val="150000"/>
              </a:lnSpc>
            </a:pPr>
            <a:endParaRPr lang="es-MX" dirty="0">
              <a:solidFill>
                <a:srgbClr val="080808"/>
              </a:solidFill>
              <a:latin typeface="Arial" pitchFamily="34" charset="0"/>
              <a:cs typeface="Arial" pitchFamily="34" charset="0"/>
            </a:endParaRPr>
          </a:p>
          <a:p>
            <a:pPr algn="just">
              <a:lnSpc>
                <a:spcPct val="150000"/>
              </a:lnSpc>
            </a:pPr>
            <a:r>
              <a:rPr lang="es-MX" dirty="0">
                <a:solidFill>
                  <a:srgbClr val="080808"/>
                </a:solidFill>
                <a:latin typeface="Arial" pitchFamily="34" charset="0"/>
                <a:cs typeface="Arial" pitchFamily="34" charset="0"/>
              </a:rPr>
              <a:t>Esta meta busca incrementar la calidad de la educación para que la población tenga las herramientas y escriba su propia historia de éxito. </a:t>
            </a:r>
          </a:p>
        </p:txBody>
      </p:sp>
    </p:spTree>
  </p:cSld>
  <p:clrMapOvr>
    <a:masterClrMapping/>
  </p:clrMapOvr>
  <p:transition>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Título"/>
          <p:cNvSpPr txBox="1">
            <a:spLocks/>
          </p:cNvSpPr>
          <p:nvPr/>
        </p:nvSpPr>
        <p:spPr>
          <a:xfrm>
            <a:off x="0" y="0"/>
            <a:ext cx="9144000" cy="707886"/>
          </a:xfrm>
          <a:prstGeom prst="rect">
            <a:avLst/>
          </a:prstGeom>
          <a:noFill/>
          <a:effectLst>
            <a:innerShdw blurRad="63500" dist="50800" dir="13500000">
              <a:prstClr val="black">
                <a:alpha val="50000"/>
              </a:prstClr>
            </a:innerShdw>
          </a:effectLst>
        </p:spPr>
        <p:style>
          <a:lnRef idx="0">
            <a:scrgbClr r="0" g="0" b="0"/>
          </a:lnRef>
          <a:fillRef idx="1003">
            <a:schemeClr val="lt2"/>
          </a:fillRef>
          <a:effectRef idx="0">
            <a:scrgbClr r="0" g="0" b="0"/>
          </a:effectRef>
          <a:fontRef idx="major"/>
        </p:style>
        <p:txBody>
          <a:bodyPr wrap="square" lIns="91440" tIns="45720" rIns="91440" bIns="4572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rPr>
              <a:t>IV. México Próspero</a:t>
            </a:r>
            <a:endParaRPr kumimoji="0" lang="es-ES" sz="40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2">
                    <a:satMod val="175000"/>
                    <a:alpha val="40000"/>
                  </a:schemeClr>
                </a:glow>
              </a:effectLst>
              <a:uLnTx/>
              <a:uFillTx/>
              <a:latin typeface="Arial" pitchFamily="34" charset="0"/>
              <a:ea typeface="+mj-ea"/>
              <a:cs typeface="Arial" pitchFamily="34" charset="0"/>
            </a:endParaRPr>
          </a:p>
        </p:txBody>
      </p:sp>
      <p:pic>
        <p:nvPicPr>
          <p:cNvPr id="21506" name="Picture 2" descr="4"/>
          <p:cNvPicPr>
            <a:picLocks noChangeAspect="1" noChangeArrowheads="1"/>
          </p:cNvPicPr>
          <p:nvPr/>
        </p:nvPicPr>
        <p:blipFill>
          <a:blip r:embed="rId2">
            <a:lum contrast="40000"/>
          </a:blip>
          <a:srcRect/>
          <a:stretch>
            <a:fillRect/>
          </a:stretch>
        </p:blipFill>
        <p:spPr bwMode="auto">
          <a:xfrm>
            <a:off x="214282" y="857232"/>
            <a:ext cx="2714644" cy="5786478"/>
          </a:xfrm>
          <a:prstGeom prst="rect">
            <a:avLst/>
          </a:prstGeom>
          <a:noFill/>
        </p:spPr>
      </p:pic>
      <p:sp>
        <p:nvSpPr>
          <p:cNvPr id="6" name="5 CuadroTexto"/>
          <p:cNvSpPr txBox="1"/>
          <p:nvPr/>
        </p:nvSpPr>
        <p:spPr>
          <a:xfrm>
            <a:off x="3000364" y="714356"/>
            <a:ext cx="5929354" cy="6186309"/>
          </a:xfrm>
          <a:prstGeom prst="rect">
            <a:avLst/>
          </a:prstGeom>
          <a:noFill/>
        </p:spPr>
        <p:txBody>
          <a:bodyPr wrap="square" rtlCol="0">
            <a:spAutoFit/>
          </a:bodyPr>
          <a:lstStyle/>
          <a:p>
            <a:pPr algn="just">
              <a:lnSpc>
                <a:spcPct val="150000"/>
              </a:lnSpc>
            </a:pPr>
            <a:r>
              <a:rPr lang="es-MX" dirty="0">
                <a:solidFill>
                  <a:srgbClr val="080808"/>
                </a:solidFill>
                <a:latin typeface="Arial" pitchFamily="34" charset="0"/>
                <a:cs typeface="Arial" pitchFamily="34" charset="0"/>
              </a:rPr>
              <a:t>Un México Próspero que detone el crecimiento sostenido de la productividad en un clima de estabilidad económica y mediante la generación de igualdad de oportunidades. </a:t>
            </a:r>
            <a:r>
              <a:rPr lang="es-MX" dirty="0" smtClean="0">
                <a:solidFill>
                  <a:srgbClr val="080808"/>
                </a:solidFill>
                <a:latin typeface="Arial" pitchFamily="34" charset="0"/>
                <a:cs typeface="Arial" pitchFamily="34" charset="0"/>
              </a:rPr>
              <a:t>Considerando que </a:t>
            </a:r>
            <a:r>
              <a:rPr lang="es-MX" dirty="0">
                <a:solidFill>
                  <a:srgbClr val="080808"/>
                </a:solidFill>
                <a:latin typeface="Arial" pitchFamily="34" charset="0"/>
                <a:cs typeface="Arial" pitchFamily="34" charset="0"/>
              </a:rPr>
              <a:t>una infraestructura adecuada y el acceso a insumos estratégicos fomentan la competencia y permiten mayores flujos de capital, insumos y conocimiento hacia individuos y empresas con el mayor potencial para aprovecharlo. </a:t>
            </a:r>
            <a:endParaRPr lang="es-MX" dirty="0" smtClean="0">
              <a:solidFill>
                <a:srgbClr val="080808"/>
              </a:solidFill>
              <a:latin typeface="Arial" pitchFamily="34" charset="0"/>
              <a:cs typeface="Arial" pitchFamily="34" charset="0"/>
            </a:endParaRPr>
          </a:p>
          <a:p>
            <a:pPr algn="just"/>
            <a:endParaRPr lang="es-MX" dirty="0">
              <a:solidFill>
                <a:srgbClr val="080808"/>
              </a:solidFill>
              <a:latin typeface="Arial" pitchFamily="34" charset="0"/>
              <a:cs typeface="Arial" pitchFamily="34" charset="0"/>
            </a:endParaRPr>
          </a:p>
          <a:p>
            <a:pPr algn="just">
              <a:lnSpc>
                <a:spcPct val="150000"/>
              </a:lnSpc>
            </a:pPr>
            <a:r>
              <a:rPr lang="es-MX" dirty="0" smtClean="0">
                <a:solidFill>
                  <a:srgbClr val="080808"/>
                </a:solidFill>
                <a:latin typeface="Arial" pitchFamily="34" charset="0"/>
                <a:cs typeface="Arial" pitchFamily="34" charset="0"/>
              </a:rPr>
              <a:t>Esta </a:t>
            </a:r>
            <a:r>
              <a:rPr lang="es-MX" dirty="0">
                <a:solidFill>
                  <a:srgbClr val="080808"/>
                </a:solidFill>
                <a:latin typeface="Arial" pitchFamily="34" charset="0"/>
                <a:cs typeface="Arial" pitchFamily="34" charset="0"/>
              </a:rPr>
              <a:t>meta </a:t>
            </a:r>
            <a:r>
              <a:rPr lang="es-MX" dirty="0" smtClean="0">
                <a:solidFill>
                  <a:srgbClr val="080808"/>
                </a:solidFill>
                <a:latin typeface="Arial" pitchFamily="34" charset="0"/>
                <a:cs typeface="Arial" pitchFamily="34" charset="0"/>
              </a:rPr>
              <a:t>busca </a:t>
            </a:r>
            <a:r>
              <a:rPr lang="es-MX" dirty="0">
                <a:solidFill>
                  <a:srgbClr val="080808"/>
                </a:solidFill>
                <a:latin typeface="Arial" pitchFamily="34" charset="0"/>
                <a:cs typeface="Arial" pitchFamily="34" charset="0"/>
              </a:rPr>
              <a:t>proveer condiciones favorables para el desarrollo económico a través de fomentar una regulación que permita una competencia sana entre las empresas y el desarrollo de una política moderna de fomento económico enfocada a generar innovación y desarrollo en sectores estratégicos.</a:t>
            </a: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Personalizado 1">
      <a:dk1>
        <a:srgbClr val="00B050"/>
      </a:dk1>
      <a:lt1>
        <a:sysClr val="window" lastClr="FFFFFF"/>
      </a:lt1>
      <a:dk2>
        <a:srgbClr val="696464"/>
      </a:dk2>
      <a:lt2>
        <a:srgbClr val="E9E5DC"/>
      </a:lt2>
      <a:accent1>
        <a:srgbClr val="0B6D03"/>
      </a:accent1>
      <a:accent2>
        <a:srgbClr val="92D050"/>
      </a:accent2>
      <a:accent3>
        <a:srgbClr val="A28E6A"/>
      </a:accent3>
      <a:accent4>
        <a:srgbClr val="956251"/>
      </a:accent4>
      <a:accent5>
        <a:srgbClr val="918485"/>
      </a:accent5>
      <a:accent6>
        <a:srgbClr val="155F11"/>
      </a:accent6>
      <a:hlink>
        <a:srgbClr val="00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2744</TotalTime>
  <Words>8966</Words>
  <Application>Microsoft Office PowerPoint</Application>
  <PresentationFormat>Presentación en pantalla (4:3)</PresentationFormat>
  <Paragraphs>2030</Paragraphs>
  <Slides>76</Slides>
  <Notes>0</Notes>
  <HiddenSlides>0</HiddenSlides>
  <MMClips>0</MMClips>
  <ScaleCrop>false</ScaleCrop>
  <HeadingPairs>
    <vt:vector size="4" baseType="variant">
      <vt:variant>
        <vt:lpstr>Tema</vt:lpstr>
      </vt:variant>
      <vt:variant>
        <vt:i4>1</vt:i4>
      </vt:variant>
      <vt:variant>
        <vt:lpstr>Títulos de diapositiva</vt:lpstr>
      </vt:variant>
      <vt:variant>
        <vt:i4>76</vt:i4>
      </vt:variant>
    </vt:vector>
  </HeadingPairs>
  <TitlesOfParts>
    <vt:vector size="77" baseType="lpstr">
      <vt:lpstr>Equidad</vt:lpstr>
      <vt:lpstr>PROSPERA PROGRAMA DE INCLUSIÓN SOCIAL</vt:lpstr>
      <vt:lpstr>Diapositiva 2</vt:lpstr>
      <vt:lpstr>Diapositiva 3</vt:lpstr>
      <vt:lpstr>Alineación al PND Marco Legal</vt:lpstr>
      <vt:lpstr>Metas del Plan Nacional de Desarrollo 2013- 2018</vt:lpstr>
      <vt:lpstr>I. México en Paz</vt:lpstr>
      <vt:lpstr>II. México Incluyente</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lpstr>Diapositiva 62</vt:lpstr>
      <vt:lpstr>Diapositiva 63</vt:lpstr>
      <vt:lpstr>Diapositiva 64</vt:lpstr>
      <vt:lpstr>Diapositiva 65</vt:lpstr>
      <vt:lpstr>Diapositiva 66</vt:lpstr>
      <vt:lpstr>Diapositiva 67</vt:lpstr>
      <vt:lpstr>Diapositiva 68</vt:lpstr>
      <vt:lpstr>Diapositiva 69</vt:lpstr>
      <vt:lpstr>Diapositiva 70</vt:lpstr>
      <vt:lpstr>Diapositiva 71</vt:lpstr>
      <vt:lpstr>Diapositiva 72</vt:lpstr>
      <vt:lpstr>Diapositiva 73</vt:lpstr>
      <vt:lpstr>Diapositiva 74</vt:lpstr>
      <vt:lpstr>Diapositiva 75</vt:lpstr>
      <vt:lpstr>Diapositiva 76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Informatica</dc:creator>
  <cp:lastModifiedBy>Informatica</cp:lastModifiedBy>
  <cp:revision>152</cp:revision>
  <dcterms:created xsi:type="dcterms:W3CDTF">2016-03-10T17:04:38Z</dcterms:created>
  <dcterms:modified xsi:type="dcterms:W3CDTF">2016-03-16T22:09:20Z</dcterms:modified>
</cp:coreProperties>
</file>