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110" d="100"/>
          <a:sy n="110" d="100"/>
        </p:scale>
        <p:origin x="-78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629AA-D2DC-42C0-B41D-783DC85E6197}" type="datetimeFigureOut">
              <a:rPr lang="es-MX" smtClean="0"/>
              <a:pPr/>
              <a:t>24/09/2015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A3343-5171-4588-B751-18F8557A996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tas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072594" cy="6572272"/>
          </a:xfrm>
        </p:spPr>
        <p:txBody>
          <a:bodyPr>
            <a:normAutofit/>
          </a:bodyPr>
          <a:lstStyle/>
          <a:p>
            <a:pPr algn="just"/>
            <a:r>
              <a:rPr lang="es-MX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000" dirty="0" smtClean="0">
                <a:latin typeface="Arial" pitchFamily="34" charset="0"/>
                <a:cs typeface="Arial" pitchFamily="34" charset="0"/>
              </a:rPr>
            </a:br>
            <a:r>
              <a:rPr lang="es-MX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000" dirty="0" smtClean="0">
                <a:latin typeface="Arial" pitchFamily="34" charset="0"/>
                <a:cs typeface="Arial" pitchFamily="34" charset="0"/>
              </a:rPr>
            </a:br>
            <a:r>
              <a:rPr lang="es-MX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000" dirty="0" smtClean="0">
                <a:latin typeface="Arial" pitchFamily="34" charset="0"/>
                <a:cs typeface="Arial" pitchFamily="34" charset="0"/>
              </a:rPr>
            </a:br>
            <a:r>
              <a:rPr lang="es-MX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000" dirty="0" smtClean="0">
                <a:latin typeface="Arial" pitchFamily="34" charset="0"/>
                <a:cs typeface="Arial" pitchFamily="34" charset="0"/>
              </a:rPr>
            </a:br>
            <a:r>
              <a:rPr lang="es-MX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000" dirty="0" smtClean="0">
                <a:latin typeface="Arial" pitchFamily="34" charset="0"/>
                <a:cs typeface="Arial" pitchFamily="34" charset="0"/>
              </a:rPr>
            </a:br>
            <a:r>
              <a:rPr lang="es-MX" sz="1000" dirty="0" smtClean="0">
                <a:latin typeface="Arial" pitchFamily="34" charset="0"/>
                <a:cs typeface="Arial" pitchFamily="34" charset="0"/>
              </a:rPr>
              <a:t>POLITICA ECONOMICA</a:t>
            </a:r>
            <a:endParaRPr lang="es-MX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142852"/>
            <a:ext cx="7858180" cy="2857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s-MX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CUADRO SINOPTICO</a:t>
            </a:r>
            <a:endParaRPr lang="es-MX" sz="1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Abrir llave"/>
          <p:cNvSpPr/>
          <p:nvPr/>
        </p:nvSpPr>
        <p:spPr>
          <a:xfrm>
            <a:off x="1500166" y="714356"/>
            <a:ext cx="1357322" cy="5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2214546" y="2000240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smtClean="0"/>
              <a:t>MODELOS </a:t>
            </a:r>
            <a:r>
              <a:rPr lang="es-MX" sz="1100" smtClean="0"/>
              <a:t> (1)</a:t>
            </a:r>
            <a:endParaRPr lang="es-MX" sz="1100" dirty="0" smtClean="0"/>
          </a:p>
          <a:p>
            <a:pPr algn="ctr"/>
            <a:r>
              <a:rPr lang="es-MX" sz="1100" dirty="0" smtClean="0"/>
              <a:t>DE POLITICAS ECONOMICAS </a:t>
            </a:r>
          </a:p>
          <a:p>
            <a:pPr algn="ctr"/>
            <a:r>
              <a:rPr lang="es-MX" sz="1100" dirty="0" smtClean="0"/>
              <a:t>EN MEXICO</a:t>
            </a:r>
            <a:endParaRPr lang="es-MX" sz="11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0298" y="5000636"/>
            <a:ext cx="7360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TASAS </a:t>
            </a:r>
            <a:r>
              <a:rPr lang="es-MX" sz="1100" dirty="0" smtClean="0"/>
              <a:t>(2)</a:t>
            </a:r>
            <a:endParaRPr lang="es-MX" sz="1100" dirty="0" smtClean="0"/>
          </a:p>
          <a:p>
            <a:r>
              <a:rPr lang="es-MX" sz="1100" dirty="0" smtClean="0"/>
              <a:t>     DE</a:t>
            </a:r>
          </a:p>
          <a:p>
            <a:r>
              <a:rPr lang="es-MX" sz="1100" dirty="0" smtClean="0"/>
              <a:t>INTERES</a:t>
            </a:r>
            <a:endParaRPr lang="es-MX" sz="1100" dirty="0"/>
          </a:p>
        </p:txBody>
      </p:sp>
      <p:sp>
        <p:nvSpPr>
          <p:cNvPr id="10" name="9 Abrir llave"/>
          <p:cNvSpPr/>
          <p:nvPr/>
        </p:nvSpPr>
        <p:spPr>
          <a:xfrm>
            <a:off x="3286116" y="642918"/>
            <a:ext cx="214314" cy="3286148"/>
          </a:xfrm>
          <a:prstGeom prst="leftBrace">
            <a:avLst>
              <a:gd name="adj1" fmla="val 928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Abrir llave"/>
          <p:cNvSpPr/>
          <p:nvPr/>
        </p:nvSpPr>
        <p:spPr>
          <a:xfrm>
            <a:off x="3214678" y="4143380"/>
            <a:ext cx="214314" cy="2214578"/>
          </a:xfrm>
          <a:prstGeom prst="leftBrace">
            <a:avLst>
              <a:gd name="adj1" fmla="val 928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3500430" y="442913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IMPORTANCIA</a:t>
            </a:r>
            <a:endParaRPr lang="es-MX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428992" y="5500702"/>
            <a:ext cx="1071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IMPLICACIONES </a:t>
            </a:r>
          </a:p>
          <a:p>
            <a:r>
              <a:rPr lang="es-MX" sz="1050" dirty="0" smtClean="0"/>
              <a:t>         EN LA</a:t>
            </a:r>
          </a:p>
          <a:p>
            <a:r>
              <a:rPr lang="es-MX" sz="1050" dirty="0" smtClean="0"/>
              <a:t>      POLITICA</a:t>
            </a:r>
          </a:p>
          <a:p>
            <a:r>
              <a:rPr lang="es-MX" sz="1050" dirty="0" smtClean="0"/>
              <a:t>    MONETARIA</a:t>
            </a:r>
            <a:endParaRPr lang="es-MX" sz="1050" dirty="0"/>
          </a:p>
        </p:txBody>
      </p:sp>
      <p:sp>
        <p:nvSpPr>
          <p:cNvPr id="14" name="13 Abrir llave"/>
          <p:cNvSpPr/>
          <p:nvPr/>
        </p:nvSpPr>
        <p:spPr>
          <a:xfrm>
            <a:off x="6500826" y="4643446"/>
            <a:ext cx="214314" cy="571504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4572000" y="4143380"/>
            <a:ext cx="857256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BALANCE </a:t>
            </a:r>
          </a:p>
          <a:p>
            <a:r>
              <a:rPr lang="es-MX" sz="1100" dirty="0" smtClean="0"/>
              <a:t>   ENTRE</a:t>
            </a:r>
          </a:p>
          <a:p>
            <a:r>
              <a:rPr lang="es-MX" sz="1100" dirty="0" smtClean="0"/>
              <a:t>RIESGO Y </a:t>
            </a:r>
          </a:p>
          <a:p>
            <a:r>
              <a:rPr lang="es-MX" sz="1100" dirty="0" smtClean="0"/>
              <a:t>GANANCIA</a:t>
            </a:r>
            <a:endParaRPr lang="es-MX" sz="1100" dirty="0"/>
          </a:p>
        </p:txBody>
      </p:sp>
      <p:sp>
        <p:nvSpPr>
          <p:cNvPr id="18" name="17 Abrir llave"/>
          <p:cNvSpPr/>
          <p:nvPr/>
        </p:nvSpPr>
        <p:spPr>
          <a:xfrm>
            <a:off x="5286380" y="3929066"/>
            <a:ext cx="214314" cy="1071570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5572132" y="4071942"/>
            <a:ext cx="994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CRECIMIENTO</a:t>
            </a:r>
          </a:p>
          <a:p>
            <a:r>
              <a:rPr lang="es-MX" sz="1100" dirty="0" smtClean="0"/>
              <a:t>ECONOMICO</a:t>
            </a:r>
            <a:endParaRPr lang="es-MX" sz="11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643570" y="4714884"/>
            <a:ext cx="91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BANCAROTA</a:t>
            </a:r>
            <a:endParaRPr lang="es-MX" sz="1100" dirty="0"/>
          </a:p>
        </p:txBody>
      </p:sp>
      <p:sp>
        <p:nvSpPr>
          <p:cNvPr id="22" name="21 Abrir llave"/>
          <p:cNvSpPr/>
          <p:nvPr/>
        </p:nvSpPr>
        <p:spPr>
          <a:xfrm>
            <a:off x="6500826" y="3857628"/>
            <a:ext cx="214314" cy="714380"/>
          </a:xfrm>
          <a:prstGeom prst="leftBrace">
            <a:avLst>
              <a:gd name="adj1" fmla="val 48585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715140" y="3857628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FACILITA CONSUMO </a:t>
            </a:r>
          </a:p>
          <a:p>
            <a:endParaRPr lang="es-MX" sz="800" dirty="0" smtClean="0"/>
          </a:p>
          <a:p>
            <a:r>
              <a:rPr lang="es-MX" sz="800" dirty="0" smtClean="0"/>
              <a:t>FRENA INFLACION</a:t>
            </a:r>
            <a:endParaRPr lang="es-MX" sz="800" dirty="0"/>
          </a:p>
        </p:txBody>
      </p:sp>
      <p:sp>
        <p:nvSpPr>
          <p:cNvPr id="24" name="23 Abrir llave"/>
          <p:cNvSpPr/>
          <p:nvPr/>
        </p:nvSpPr>
        <p:spPr>
          <a:xfrm>
            <a:off x="4429124" y="3929066"/>
            <a:ext cx="214314" cy="1285884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6578" y="4643446"/>
            <a:ext cx="1214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FRENA EL CRECIMIENTO ECONOMICO</a:t>
            </a:r>
            <a:endParaRPr lang="es-MX" sz="1100" dirty="0"/>
          </a:p>
        </p:txBody>
      </p:sp>
      <p:sp>
        <p:nvSpPr>
          <p:cNvPr id="26" name="25 Abrir llave"/>
          <p:cNvSpPr/>
          <p:nvPr/>
        </p:nvSpPr>
        <p:spPr>
          <a:xfrm>
            <a:off x="4429124" y="5286388"/>
            <a:ext cx="214314" cy="1285884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4572000" y="5643578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EXPECTATIVA INFLACIONARIA</a:t>
            </a:r>
          </a:p>
        </p:txBody>
      </p:sp>
      <p:sp>
        <p:nvSpPr>
          <p:cNvPr id="28" name="27 Abrir llave"/>
          <p:cNvSpPr/>
          <p:nvPr/>
        </p:nvSpPr>
        <p:spPr>
          <a:xfrm>
            <a:off x="5643570" y="5357826"/>
            <a:ext cx="214314" cy="1143008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5786446" y="5643578"/>
            <a:ext cx="92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INFLACION          BAJA </a:t>
            </a:r>
          </a:p>
          <a:p>
            <a:r>
              <a:rPr lang="es-MX" sz="1100" dirty="0" smtClean="0"/>
              <a:t>Y ESTABLE</a:t>
            </a:r>
            <a:endParaRPr lang="es-MX" sz="1100" dirty="0"/>
          </a:p>
        </p:txBody>
      </p:sp>
      <p:sp>
        <p:nvSpPr>
          <p:cNvPr id="30" name="29 Abrir llave"/>
          <p:cNvSpPr/>
          <p:nvPr/>
        </p:nvSpPr>
        <p:spPr>
          <a:xfrm>
            <a:off x="6500826" y="5286388"/>
            <a:ext cx="214314" cy="1357322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6715140" y="5500702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CRECIMIENTO ECONOMICO SOSTENIDO</a:t>
            </a:r>
            <a:endParaRPr lang="es-MX" sz="11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786578" y="6143644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CREACION DE EMPLEOS</a:t>
            </a:r>
            <a:endParaRPr lang="es-MX" sz="11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428992" y="857232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MODELO DE DESARROLLO</a:t>
            </a:r>
          </a:p>
          <a:p>
            <a:pPr algn="ctr"/>
            <a:r>
              <a:rPr lang="es-MX" sz="1000" dirty="0" smtClean="0"/>
              <a:t>ESTABILIZADOR</a:t>
            </a:r>
            <a:endParaRPr lang="es-MX" sz="1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428992" y="1928802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MODELO DE DESARROLLO COMPARATIVO</a:t>
            </a:r>
            <a:endParaRPr lang="es-MX"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428992" y="2928934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MODELO DE NEOLIBERAL O CRECIMIENTO  HACIA AFUERA</a:t>
            </a:r>
            <a:endParaRPr lang="es-MX" sz="1000" dirty="0"/>
          </a:p>
        </p:txBody>
      </p:sp>
      <p:sp>
        <p:nvSpPr>
          <p:cNvPr id="37" name="36 Abrir llave"/>
          <p:cNvSpPr/>
          <p:nvPr/>
        </p:nvSpPr>
        <p:spPr>
          <a:xfrm>
            <a:off x="4429124" y="571480"/>
            <a:ext cx="214314" cy="642942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37 Abrir llave"/>
          <p:cNvSpPr/>
          <p:nvPr/>
        </p:nvSpPr>
        <p:spPr>
          <a:xfrm>
            <a:off x="4429124" y="1357298"/>
            <a:ext cx="214314" cy="1357322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38 Abrir llave"/>
          <p:cNvSpPr/>
          <p:nvPr/>
        </p:nvSpPr>
        <p:spPr>
          <a:xfrm>
            <a:off x="4429124" y="2786058"/>
            <a:ext cx="214314" cy="1000132"/>
          </a:xfrm>
          <a:prstGeom prst="leftBrace">
            <a:avLst>
              <a:gd name="adj1" fmla="val 103859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572000" y="785794"/>
            <a:ext cx="128588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50" dirty="0" smtClean="0"/>
              <a:t>INDUSTRIALIZACION</a:t>
            </a:r>
            <a:endParaRPr lang="es-MX" sz="95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572000" y="1500174"/>
            <a:ext cx="1143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INVERSION EN INFRAESTRUCTURA PRODUCTIVA</a:t>
            </a:r>
            <a:endParaRPr lang="es-MX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500562" y="19288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PRODUCCION DE BIENES DE CAPITAL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4500562" y="2285992"/>
            <a:ext cx="12144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AMPLIACION DE COBERTURA DE SEGURIDAD SOCIAL</a:t>
            </a:r>
            <a:endParaRPr lang="es-MX" sz="9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500562" y="27860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ESTABILIZACION MACROECONOMICA</a:t>
            </a:r>
            <a:endParaRPr lang="es-MX" sz="9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500562" y="3357562"/>
            <a:ext cx="1071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MODERNIZACION DE LA ECONOMIA NACIO NAL</a:t>
            </a:r>
            <a:endParaRPr lang="es-MX" sz="900" dirty="0"/>
          </a:p>
        </p:txBody>
      </p:sp>
      <p:sp>
        <p:nvSpPr>
          <p:cNvPr id="49" name="48 Abrir llave"/>
          <p:cNvSpPr/>
          <p:nvPr/>
        </p:nvSpPr>
        <p:spPr>
          <a:xfrm>
            <a:off x="5643570" y="571480"/>
            <a:ext cx="214314" cy="857256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857884" y="428604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POLITICA FISCAL</a:t>
            </a:r>
            <a:endParaRPr lang="es-MX" sz="8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786446" y="571480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POLITICA MONETARIA</a:t>
            </a:r>
            <a:endParaRPr lang="es-MX" sz="8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786446" y="714356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POLITICA COMERCIAL</a:t>
            </a:r>
            <a:endParaRPr lang="es-MX" sz="8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786446" y="857232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POLITICA AGROPECUARIA</a:t>
            </a:r>
            <a:endParaRPr lang="es-MX" sz="9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857884" y="1000108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POLITICA SALARIAL</a:t>
            </a:r>
            <a:endParaRPr lang="es-MX" sz="9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786446" y="114298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/>
              <a:t>POLITICA DE FOMENTO A LA INVERSION EXTRANJERA</a:t>
            </a:r>
            <a:endParaRPr lang="es-MX" sz="800" dirty="0"/>
          </a:p>
        </p:txBody>
      </p:sp>
      <p:sp>
        <p:nvSpPr>
          <p:cNvPr id="55" name="54 Cerrar llave"/>
          <p:cNvSpPr/>
          <p:nvPr/>
        </p:nvSpPr>
        <p:spPr>
          <a:xfrm>
            <a:off x="7072330" y="500042"/>
            <a:ext cx="142876" cy="1057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7215206" y="785794"/>
            <a:ext cx="785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INCREMENTO</a:t>
            </a:r>
            <a:r>
              <a:rPr lang="es-MX" sz="900" dirty="0" smtClean="0"/>
              <a:t> </a:t>
            </a:r>
          </a:p>
          <a:p>
            <a:pPr algn="ctr"/>
            <a:r>
              <a:rPr lang="es-MX" sz="900" dirty="0" smtClean="0"/>
              <a:t>DE</a:t>
            </a:r>
          </a:p>
          <a:p>
            <a:pPr algn="ctr"/>
            <a:r>
              <a:rPr lang="es-MX" sz="900" dirty="0" smtClean="0"/>
              <a:t>PIB</a:t>
            </a:r>
            <a:endParaRPr lang="es-MX" sz="900" dirty="0"/>
          </a:p>
        </p:txBody>
      </p:sp>
      <p:sp>
        <p:nvSpPr>
          <p:cNvPr id="57" name="56 Abrir llave"/>
          <p:cNvSpPr/>
          <p:nvPr/>
        </p:nvSpPr>
        <p:spPr>
          <a:xfrm>
            <a:off x="7858148" y="500042"/>
            <a:ext cx="142876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7929586" y="428605"/>
            <a:ext cx="1000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TASA DE INFLACION DESCENDENTE</a:t>
            </a:r>
            <a:endParaRPr lang="es-MX" sz="9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929586" y="785794"/>
            <a:ext cx="137332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r>
              <a:rPr lang="es-MX" sz="800" dirty="0" smtClean="0"/>
              <a:t>INCREME NTO  SALARIO MINIMO</a:t>
            </a:r>
          </a:p>
          <a:p>
            <a:endParaRPr lang="es-MX" sz="500" dirty="0" smtClean="0"/>
          </a:p>
          <a:p>
            <a:r>
              <a:rPr lang="es-MX" sz="800" dirty="0" smtClean="0"/>
              <a:t>REDUCCION DE DEUDA</a:t>
            </a:r>
          </a:p>
          <a:p>
            <a:r>
              <a:rPr lang="es-MX" sz="800" dirty="0" smtClean="0"/>
              <a:t>PÚBLICA</a:t>
            </a:r>
          </a:p>
          <a:p>
            <a:endParaRPr lang="es-MX" sz="800" dirty="0"/>
          </a:p>
        </p:txBody>
      </p:sp>
      <p:sp>
        <p:nvSpPr>
          <p:cNvPr id="61" name="60 Abrir llave"/>
          <p:cNvSpPr/>
          <p:nvPr/>
        </p:nvSpPr>
        <p:spPr>
          <a:xfrm>
            <a:off x="5572132" y="1571612"/>
            <a:ext cx="214314" cy="1071570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61 CuadroTexto"/>
          <p:cNvSpPr txBox="1"/>
          <p:nvPr/>
        </p:nvSpPr>
        <p:spPr>
          <a:xfrm>
            <a:off x="5786446" y="1428736"/>
            <a:ext cx="785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/>
              <a:t>POLITICA </a:t>
            </a:r>
            <a:r>
              <a:rPr lang="es-MX" sz="600" dirty="0" smtClean="0"/>
              <a:t>FISCAL</a:t>
            </a:r>
          </a:p>
          <a:p>
            <a:endParaRPr lang="es-MX" sz="200" dirty="0" smtClean="0"/>
          </a:p>
          <a:p>
            <a:r>
              <a:rPr lang="es-MX" sz="600" dirty="0" smtClean="0"/>
              <a:t>POLITICA COMERCIAL</a:t>
            </a:r>
          </a:p>
          <a:p>
            <a:endParaRPr lang="es-MX" sz="200" dirty="0" smtClean="0"/>
          </a:p>
          <a:p>
            <a:r>
              <a:rPr lang="es-MX" sz="600" dirty="0" smtClean="0"/>
              <a:t>POLITICA DE FOMENTO A LA PARTICIPACIO N PRICADA  EN LA INDUSTIRIA NACIONAL</a:t>
            </a:r>
          </a:p>
          <a:p>
            <a:endParaRPr lang="es-MX" sz="200" dirty="0" smtClean="0"/>
          </a:p>
          <a:p>
            <a:r>
              <a:rPr lang="es-MX" sz="600" dirty="0" smtClean="0"/>
              <a:t>POLITICA MONETARIA EXPANSIVA</a:t>
            </a:r>
            <a:endParaRPr lang="es-MX" sz="600" dirty="0"/>
          </a:p>
        </p:txBody>
      </p:sp>
      <p:sp>
        <p:nvSpPr>
          <p:cNvPr id="63" name="62 Cerrar llave"/>
          <p:cNvSpPr/>
          <p:nvPr/>
        </p:nvSpPr>
        <p:spPr>
          <a:xfrm>
            <a:off x="6643702" y="1571612"/>
            <a:ext cx="142876" cy="1057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6786578" y="20716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DECREMENTO DEL PIB</a:t>
            </a:r>
            <a:endParaRPr lang="es-MX" sz="900" dirty="0"/>
          </a:p>
        </p:txBody>
      </p:sp>
      <p:sp>
        <p:nvSpPr>
          <p:cNvPr id="64" name="63 Abrir llave"/>
          <p:cNvSpPr/>
          <p:nvPr/>
        </p:nvSpPr>
        <p:spPr>
          <a:xfrm>
            <a:off x="7715272" y="1643050"/>
            <a:ext cx="214314" cy="1357322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64 CuadroTexto"/>
          <p:cNvSpPr txBox="1"/>
          <p:nvPr/>
        </p:nvSpPr>
        <p:spPr>
          <a:xfrm>
            <a:off x="7858148" y="1643050"/>
            <a:ext cx="1142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smtClean="0"/>
              <a:t>INCREMENTO DE DEUDA PÚBLICA</a:t>
            </a:r>
          </a:p>
          <a:p>
            <a:endParaRPr lang="es-MX" sz="400" dirty="0" smtClean="0"/>
          </a:p>
          <a:p>
            <a:r>
              <a:rPr lang="es-MX" sz="700" dirty="0" smtClean="0"/>
              <a:t>INCREMENTO DE INFLACIÓN</a:t>
            </a:r>
          </a:p>
          <a:p>
            <a:endParaRPr lang="es-MX" sz="400" dirty="0" smtClean="0"/>
          </a:p>
          <a:p>
            <a:r>
              <a:rPr lang="es-MX" sz="700" dirty="0" smtClean="0"/>
              <a:t>DECREMENTO DE SALARIOS MINIMOS</a:t>
            </a:r>
          </a:p>
          <a:p>
            <a:endParaRPr lang="es-MX" sz="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700" dirty="0" smtClean="0"/>
              <a:t>DEFICIT PRESUPUESTARIO</a:t>
            </a:r>
          </a:p>
          <a:p>
            <a:endParaRPr lang="es-MX" sz="400" dirty="0" smtClean="0"/>
          </a:p>
          <a:p>
            <a:r>
              <a:rPr lang="es-MX" sz="700" dirty="0" smtClean="0"/>
              <a:t>REZAGO PRODUCTIVO</a:t>
            </a:r>
            <a:endParaRPr lang="es-MX" sz="700" dirty="0"/>
          </a:p>
        </p:txBody>
      </p:sp>
      <p:sp>
        <p:nvSpPr>
          <p:cNvPr id="66" name="65 Abrir llave"/>
          <p:cNvSpPr/>
          <p:nvPr/>
        </p:nvSpPr>
        <p:spPr>
          <a:xfrm>
            <a:off x="5500694" y="2714620"/>
            <a:ext cx="214314" cy="1143008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7" name="66 CuadroTexto"/>
          <p:cNvSpPr txBox="1"/>
          <p:nvPr/>
        </p:nvSpPr>
        <p:spPr>
          <a:xfrm>
            <a:off x="5715008" y="2643182"/>
            <a:ext cx="107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POLITICA FISCAL</a:t>
            </a:r>
          </a:p>
          <a:p>
            <a:endParaRPr lang="es-MX" sz="200" dirty="0" smtClean="0"/>
          </a:p>
          <a:p>
            <a:r>
              <a:rPr lang="es-MX" sz="800" dirty="0" smtClean="0"/>
              <a:t>POKITICA MONETARIA</a:t>
            </a:r>
          </a:p>
          <a:p>
            <a:endParaRPr lang="es-MX" sz="200" dirty="0" smtClean="0"/>
          </a:p>
          <a:p>
            <a:r>
              <a:rPr lang="es-MX" sz="800" dirty="0" smtClean="0"/>
              <a:t>POLITICA DE COMERCIO EXTERIOR</a:t>
            </a:r>
          </a:p>
          <a:p>
            <a:endParaRPr lang="es-MX" sz="200" dirty="0" smtClean="0"/>
          </a:p>
          <a:p>
            <a:r>
              <a:rPr lang="es-MX" sz="800" dirty="0" smtClean="0"/>
              <a:t>POLITICA DE MODERNIZACION</a:t>
            </a:r>
          </a:p>
          <a:p>
            <a:endParaRPr lang="es-MX" sz="200" dirty="0" smtClean="0"/>
          </a:p>
          <a:p>
            <a:r>
              <a:rPr lang="es-MX" sz="800" dirty="0" smtClean="0"/>
              <a:t>POLITICA SALARIAL Y AGROPECUARIA</a:t>
            </a:r>
            <a:endParaRPr lang="es-MX" sz="800" dirty="0"/>
          </a:p>
        </p:txBody>
      </p:sp>
      <p:sp>
        <p:nvSpPr>
          <p:cNvPr id="68" name="67 Cerrar llave"/>
          <p:cNvSpPr/>
          <p:nvPr/>
        </p:nvSpPr>
        <p:spPr>
          <a:xfrm>
            <a:off x="6786578" y="2714620"/>
            <a:ext cx="142876" cy="1000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6858016" y="3143248"/>
            <a:ext cx="8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DECREMENTO</a:t>
            </a:r>
          </a:p>
          <a:p>
            <a:r>
              <a:rPr lang="es-MX" sz="900" dirty="0" smtClean="0"/>
              <a:t> DE PIB</a:t>
            </a:r>
            <a:endParaRPr lang="es-MX" sz="900" dirty="0"/>
          </a:p>
        </p:txBody>
      </p:sp>
      <p:sp>
        <p:nvSpPr>
          <p:cNvPr id="70" name="69 Abrir llave"/>
          <p:cNvSpPr/>
          <p:nvPr/>
        </p:nvSpPr>
        <p:spPr>
          <a:xfrm>
            <a:off x="7500958" y="3000372"/>
            <a:ext cx="214314" cy="1071570"/>
          </a:xfrm>
          <a:prstGeom prst="leftBrace">
            <a:avLst>
              <a:gd name="adj1" fmla="val 92861"/>
              <a:gd name="adj2" fmla="val 5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715272" y="3000372"/>
            <a:ext cx="12144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DISMINUCION DE INGRESOQS  PETROLEROS</a:t>
            </a:r>
          </a:p>
          <a:p>
            <a:endParaRPr lang="es-MX" sz="200" dirty="0" smtClean="0"/>
          </a:p>
          <a:p>
            <a:r>
              <a:rPr lang="es-MX" sz="800" dirty="0" smtClean="0"/>
              <a:t>DISMINUCIÓN DEL GASTO PÚBLICO</a:t>
            </a:r>
          </a:p>
          <a:p>
            <a:endParaRPr lang="es-MX" sz="200" dirty="0" smtClean="0"/>
          </a:p>
          <a:p>
            <a:r>
              <a:rPr lang="es-MX" sz="800" dirty="0" smtClean="0"/>
              <a:t>RENEGOCIACIÓN DE LA DEUDA PÚBLICA</a:t>
            </a:r>
          </a:p>
          <a:p>
            <a:endParaRPr lang="es-MX" sz="200" dirty="0" smtClean="0"/>
          </a:p>
          <a:p>
            <a:r>
              <a:rPr lang="es-MX" sz="800" dirty="0" smtClean="0"/>
              <a:t>REDISTRIBUCIO  DE LOS  INGRESOS PÚBLICOS</a:t>
            </a:r>
            <a:endParaRPr lang="es-MX" sz="8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0" y="5143512"/>
            <a:ext cx="2143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s-MX" sz="800" dirty="0" smtClean="0"/>
              <a:t>Análisis </a:t>
            </a:r>
            <a:r>
              <a:rPr lang="es-MX" sz="800" dirty="0" smtClean="0"/>
              <a:t> </a:t>
            </a:r>
            <a:r>
              <a:rPr lang="es-MX" sz="800" dirty="0" smtClean="0"/>
              <a:t>Económico. Montserrat Huerta </a:t>
            </a:r>
            <a:r>
              <a:rPr lang="es-MX" sz="800" dirty="0" err="1" smtClean="0"/>
              <a:t>Heliana</a:t>
            </a:r>
            <a:r>
              <a:rPr lang="es-MX" sz="800" dirty="0" smtClean="0"/>
              <a:t>, </a:t>
            </a:r>
            <a:r>
              <a:rPr lang="es-MX" sz="800" dirty="0" err="1" smtClean="0"/>
              <a:t>Chavez</a:t>
            </a:r>
            <a:r>
              <a:rPr lang="es-MX" sz="800" dirty="0" smtClean="0"/>
              <a:t> Presa María flor. </a:t>
            </a:r>
            <a:r>
              <a:rPr lang="es-MX" sz="800" dirty="0" err="1" smtClean="0"/>
              <a:t>Voll</a:t>
            </a:r>
            <a:r>
              <a:rPr lang="es-MX" sz="800" dirty="0" smtClean="0"/>
              <a:t>. XVIII.num 37.DF</a:t>
            </a:r>
            <a:endParaRPr lang="es-MX" sz="800" dirty="0" smtClean="0"/>
          </a:p>
          <a:p>
            <a:pPr marL="228600" indent="-228600">
              <a:buAutoNum type="arabicParenBoth"/>
            </a:pPr>
            <a:r>
              <a:rPr lang="es-MX" sz="800" dirty="0" smtClean="0"/>
              <a:t>Publicación Banco de México  2014.México.D.F.</a:t>
            </a:r>
          </a:p>
          <a:p>
            <a:pPr marL="228600" indent="-228600"/>
            <a:r>
              <a:rPr lang="es-MX" sz="800" dirty="0" smtClean="0"/>
              <a:t>           http://www.economia.Com.mx/tasade interés .</a:t>
            </a:r>
            <a:r>
              <a:rPr lang="es-MX" sz="800" dirty="0" err="1" smtClean="0"/>
              <a:t>htm</a:t>
            </a:r>
            <a:r>
              <a:rPr lang="es-MX" sz="800" dirty="0" smtClean="0"/>
              <a:t>    http://www.banxico.org.mx/dyn/politicamonetaria.e.inflación .</a:t>
            </a:r>
            <a:r>
              <a:rPr lang="es-MX" sz="800" dirty="0" err="1" smtClean="0"/>
              <a:t>dex.html</a:t>
            </a:r>
            <a:r>
              <a:rPr lang="es-MX" sz="800" dirty="0" smtClean="0"/>
              <a:t>.</a:t>
            </a:r>
          </a:p>
          <a:p>
            <a:pPr marL="228600" indent="-228600"/>
            <a:r>
              <a:rPr lang="es-MX" sz="800" dirty="0" smtClean="0"/>
              <a:t>           </a:t>
            </a:r>
            <a:r>
              <a:rPr lang="es-MX" sz="800" dirty="0" smtClean="0">
                <a:hlinkClick r:id="rId2"/>
              </a:rPr>
              <a:t>http://es.wikipedia.org/wiki/tasa</a:t>
            </a:r>
            <a:r>
              <a:rPr lang="es-MX" sz="800" dirty="0" smtClean="0"/>
              <a:t> de </a:t>
            </a:r>
            <a:r>
              <a:rPr lang="es-MX" sz="800" dirty="0" err="1" smtClean="0"/>
              <a:t>interes</a:t>
            </a:r>
            <a:r>
              <a:rPr lang="es-MX" sz="800" dirty="0" smtClean="0"/>
              <a:t>.</a:t>
            </a:r>
            <a:endParaRPr lang="es-MX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243</Words>
  <PresentationFormat>Presentación en pantalla (4:3)</PresentationFormat>
  <Paragraphs>93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     POLITICA ECONOMICA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cp:lastModifiedBy>octavio</cp:lastModifiedBy>
  <cp:revision>78</cp:revision>
  <dcterms:modified xsi:type="dcterms:W3CDTF">2015-09-24T17:52:28Z</dcterms:modified>
</cp:coreProperties>
</file>