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083" autoAdjust="0"/>
    <p:restoredTop sz="94660"/>
  </p:normalViewPr>
  <p:slideViewPr>
    <p:cSldViewPr>
      <p:cViewPr>
        <p:scale>
          <a:sx n="100" d="100"/>
          <a:sy n="100" d="100"/>
        </p:scale>
        <p:origin x="-78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11/10/2015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11/10/2015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11/10/2015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11/10/2015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11/10/2015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s-MX" dirty="0" err="1" smtClean="0"/>
              <a:t>Vv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42976" y="357166"/>
            <a:ext cx="6629424" cy="3571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s-MX" sz="2000" b="1" dirty="0" smtClean="0">
                <a:solidFill>
                  <a:schemeClr val="tx2">
                    <a:lumMod val="75000"/>
                  </a:schemeClr>
                </a:solidFill>
              </a:rPr>
              <a:t>MAPA MENTAL</a:t>
            </a:r>
            <a:endParaRPr lang="es-MX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3 Elipse"/>
          <p:cNvSpPr/>
          <p:nvPr/>
        </p:nvSpPr>
        <p:spPr>
          <a:xfrm>
            <a:off x="3714744" y="3071810"/>
            <a:ext cx="1557342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bg1"/>
                </a:solidFill>
              </a:rPr>
              <a:t>MÉXICO</a:t>
            </a:r>
            <a:endParaRPr lang="es-MX" b="1" dirty="0">
              <a:solidFill>
                <a:schemeClr val="bg1"/>
              </a:solidFill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4929190" y="2857496"/>
            <a:ext cx="50006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stCxn id="4" idx="2"/>
          </p:cNvCxnSpPr>
          <p:nvPr/>
        </p:nvCxnSpPr>
        <p:spPr>
          <a:xfrm rot="10800000">
            <a:off x="3428992" y="3500438"/>
            <a:ext cx="285752" cy="28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4" idx="4"/>
          </p:cNvCxnSpPr>
          <p:nvPr/>
        </p:nvCxnSpPr>
        <p:spPr>
          <a:xfrm rot="5400000">
            <a:off x="4311246" y="4104089"/>
            <a:ext cx="300048" cy="64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5429256" y="2500306"/>
            <a:ext cx="1214446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800" dirty="0" smtClean="0">
                <a:latin typeface="Arial" pitchFamily="34" charset="0"/>
                <a:cs typeface="Arial" pitchFamily="34" charset="0"/>
              </a:rPr>
              <a:t>IMPLICACIONES DE LOS ARGMENTOS DE LA ECONOMIA REGIONAL</a:t>
            </a:r>
            <a:endParaRPr lang="es-MX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643306" y="4286256"/>
            <a:ext cx="1500198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dirty="0" smtClean="0">
                <a:latin typeface="Arial" pitchFamily="34" charset="0"/>
                <a:cs typeface="Arial" pitchFamily="34" charset="0"/>
              </a:rPr>
              <a:t>IMPORTANCIA DE LAS INSTITUCIONES PARA EL DESARROLLO</a:t>
            </a:r>
            <a:endParaRPr lang="es-MX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1857356" y="3286124"/>
            <a:ext cx="1500198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800" dirty="0" smtClean="0">
                <a:latin typeface="Arial" pitchFamily="34" charset="0"/>
                <a:cs typeface="Arial" pitchFamily="34" charset="0"/>
              </a:rPr>
              <a:t>MANERA DE ENFRENTAR LOS PROBLEMAS DE DESIGUALDAES  EN EL CONTEXTO CONTEMPORANEO</a:t>
            </a:r>
            <a:endParaRPr lang="es-MX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29 Conector recto de flecha"/>
          <p:cNvCxnSpPr>
            <a:stCxn id="25" idx="3"/>
          </p:cNvCxnSpPr>
          <p:nvPr/>
        </p:nvCxnSpPr>
        <p:spPr>
          <a:xfrm>
            <a:off x="5143504" y="4640199"/>
            <a:ext cx="285752" cy="6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rot="16200000" flipH="1">
            <a:off x="4211236" y="5139938"/>
            <a:ext cx="285752" cy="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>
            <a:stCxn id="25" idx="1"/>
          </p:cNvCxnSpPr>
          <p:nvPr/>
        </p:nvCxnSpPr>
        <p:spPr>
          <a:xfrm rot="10800000" flipV="1">
            <a:off x="3357554" y="4640198"/>
            <a:ext cx="285752" cy="3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5 CuadroTexto"/>
          <p:cNvSpPr txBox="1"/>
          <p:nvPr/>
        </p:nvSpPr>
        <p:spPr>
          <a:xfrm>
            <a:off x="5429256" y="4286256"/>
            <a:ext cx="1285884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900" dirty="0" smtClean="0">
                <a:latin typeface="Arial" pitchFamily="34" charset="0"/>
                <a:cs typeface="Arial" pitchFamily="34" charset="0"/>
              </a:rPr>
              <a:t>CENTROS DE INVESTIGACIONES MEXICANAS</a:t>
            </a:r>
            <a:endParaRPr lang="es-MX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47 Conector recto de flecha"/>
          <p:cNvCxnSpPr>
            <a:stCxn id="46" idx="2"/>
          </p:cNvCxnSpPr>
          <p:nvPr/>
        </p:nvCxnSpPr>
        <p:spPr>
          <a:xfrm rot="16200000" flipH="1">
            <a:off x="5933205" y="4933080"/>
            <a:ext cx="277989" cy="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>
            <a:off x="6715140" y="4500571"/>
            <a:ext cx="28575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63 CuadroTexto"/>
          <p:cNvSpPr txBox="1"/>
          <p:nvPr/>
        </p:nvSpPr>
        <p:spPr>
          <a:xfrm>
            <a:off x="7072330" y="4286256"/>
            <a:ext cx="1143008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900" dirty="0" smtClean="0">
                <a:latin typeface="Arial" pitchFamily="34" charset="0"/>
                <a:cs typeface="Arial" pitchFamily="34" charset="0"/>
              </a:rPr>
              <a:t>ANALISIS REGIONAL DEL  PAIS</a:t>
            </a:r>
            <a:endParaRPr lang="es-MX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5715008" y="5072074"/>
            <a:ext cx="1285884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900" dirty="0" smtClean="0">
                <a:latin typeface="Arial" pitchFamily="34" charset="0"/>
                <a:cs typeface="Arial" pitchFamily="34" charset="0"/>
              </a:rPr>
              <a:t>INTERPRETACION DE DATOS ESTADISTI COS</a:t>
            </a:r>
            <a:endParaRPr lang="es-MX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65 CuadroTexto"/>
          <p:cNvSpPr txBox="1"/>
          <p:nvPr/>
        </p:nvSpPr>
        <p:spPr>
          <a:xfrm>
            <a:off x="3786182" y="5286388"/>
            <a:ext cx="121444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900" dirty="0" smtClean="0">
                <a:latin typeface="Arial" pitchFamily="34" charset="0"/>
                <a:cs typeface="Arial" pitchFamily="34" charset="0"/>
              </a:rPr>
              <a:t>DESARROLLO DE  EMPRESAS</a:t>
            </a:r>
            <a:endParaRPr lang="es-MX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68 CuadroTexto"/>
          <p:cNvSpPr txBox="1"/>
          <p:nvPr/>
        </p:nvSpPr>
        <p:spPr>
          <a:xfrm>
            <a:off x="2214546" y="4429132"/>
            <a:ext cx="1113425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900" dirty="0" smtClean="0">
                <a:latin typeface="Arial" pitchFamily="34" charset="0"/>
                <a:cs typeface="Arial" pitchFamily="34" charset="0"/>
              </a:rPr>
              <a:t>PROGRAMAS SOCIALE DE APOYO</a:t>
            </a:r>
            <a:endParaRPr lang="es-MX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0" name="69 Conector recto de flecha"/>
          <p:cNvCxnSpPr/>
          <p:nvPr/>
        </p:nvCxnSpPr>
        <p:spPr>
          <a:xfrm rot="5400000">
            <a:off x="5822959" y="324961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 de flecha"/>
          <p:cNvCxnSpPr>
            <a:stCxn id="21" idx="3"/>
          </p:cNvCxnSpPr>
          <p:nvPr/>
        </p:nvCxnSpPr>
        <p:spPr>
          <a:xfrm flipV="1">
            <a:off x="6643702" y="2786059"/>
            <a:ext cx="142876" cy="6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79 CuadroTexto"/>
          <p:cNvSpPr txBox="1"/>
          <p:nvPr/>
        </p:nvSpPr>
        <p:spPr>
          <a:xfrm>
            <a:off x="5500694" y="3357562"/>
            <a:ext cx="121444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900" dirty="0" smtClean="0">
                <a:latin typeface="Arial" pitchFamily="34" charset="0"/>
                <a:cs typeface="Arial" pitchFamily="34" charset="0"/>
              </a:rPr>
              <a:t>CONSOLIDACION DE RELACIONES</a:t>
            </a:r>
            <a:endParaRPr lang="es-MX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9" name="88 Conector recto de flecha"/>
          <p:cNvCxnSpPr/>
          <p:nvPr/>
        </p:nvCxnSpPr>
        <p:spPr>
          <a:xfrm rot="16200000" flipV="1">
            <a:off x="5751521" y="239235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CuadroTexto"/>
          <p:cNvSpPr txBox="1"/>
          <p:nvPr/>
        </p:nvSpPr>
        <p:spPr>
          <a:xfrm>
            <a:off x="5357818" y="1928802"/>
            <a:ext cx="12858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900" dirty="0" smtClean="0">
                <a:latin typeface="Arial" pitchFamily="34" charset="0"/>
                <a:cs typeface="Arial" pitchFamily="34" charset="0"/>
              </a:rPr>
              <a:t>COMPETITIVIDAD DE LAS EMPRESAS</a:t>
            </a:r>
            <a:endParaRPr lang="es-MX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4" name="93 Conector recto de flecha"/>
          <p:cNvCxnSpPr/>
          <p:nvPr/>
        </p:nvCxnSpPr>
        <p:spPr>
          <a:xfrm>
            <a:off x="6643702" y="2143116"/>
            <a:ext cx="142876" cy="3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 de flecha"/>
          <p:cNvCxnSpPr/>
          <p:nvPr/>
        </p:nvCxnSpPr>
        <p:spPr>
          <a:xfrm rot="16200000" flipV="1">
            <a:off x="5751521" y="182085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106 CuadroTexto"/>
          <p:cNvSpPr txBox="1"/>
          <p:nvPr/>
        </p:nvSpPr>
        <p:spPr>
          <a:xfrm>
            <a:off x="3000364" y="1071546"/>
            <a:ext cx="1214446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itchFamily="34" charset="0"/>
                <a:cs typeface="Arial" pitchFamily="34" charset="0"/>
              </a:rPr>
              <a:t>MICROEMPRESAS</a:t>
            </a:r>
            <a:endParaRPr lang="es-MX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107 CuadroTexto"/>
          <p:cNvSpPr txBox="1"/>
          <p:nvPr/>
        </p:nvSpPr>
        <p:spPr>
          <a:xfrm>
            <a:off x="5429256" y="1500174"/>
            <a:ext cx="928694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900" dirty="0" smtClean="0">
                <a:latin typeface="Arial" pitchFamily="34" charset="0"/>
                <a:cs typeface="Arial" pitchFamily="34" charset="0"/>
              </a:rPr>
              <a:t>PEQUEÑAS</a:t>
            </a:r>
            <a:endParaRPr lang="es-MX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108 CuadroTexto"/>
          <p:cNvSpPr txBox="1"/>
          <p:nvPr/>
        </p:nvSpPr>
        <p:spPr>
          <a:xfrm>
            <a:off x="4572000" y="1857364"/>
            <a:ext cx="714380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itchFamily="34" charset="0"/>
                <a:cs typeface="Arial" pitchFamily="34" charset="0"/>
              </a:rPr>
              <a:t>MEDIANA</a:t>
            </a:r>
          </a:p>
        </p:txBody>
      </p:sp>
      <p:cxnSp>
        <p:nvCxnSpPr>
          <p:cNvPr id="110" name="109 Conector recto de flecha"/>
          <p:cNvCxnSpPr/>
          <p:nvPr/>
        </p:nvCxnSpPr>
        <p:spPr>
          <a:xfrm rot="10800000">
            <a:off x="5143504" y="2643182"/>
            <a:ext cx="285752" cy="28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112 CuadroTexto"/>
          <p:cNvSpPr txBox="1"/>
          <p:nvPr/>
        </p:nvSpPr>
        <p:spPr>
          <a:xfrm>
            <a:off x="4071934" y="2500306"/>
            <a:ext cx="1071570" cy="507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900" dirty="0" smtClean="0">
                <a:latin typeface="Arial" pitchFamily="34" charset="0"/>
                <a:cs typeface="Arial" pitchFamily="34" charset="0"/>
              </a:rPr>
              <a:t>ORGANIZACIÓN ECONOMICA TERRITORIAL</a:t>
            </a:r>
            <a:endParaRPr lang="es-MX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4" name="113 CuadroTexto"/>
          <p:cNvSpPr txBox="1"/>
          <p:nvPr/>
        </p:nvSpPr>
        <p:spPr>
          <a:xfrm>
            <a:off x="6786578" y="2714620"/>
            <a:ext cx="71438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900" dirty="0" smtClean="0">
                <a:latin typeface="Arial" pitchFamily="34" charset="0"/>
                <a:cs typeface="Arial" pitchFamily="34" charset="0"/>
              </a:rPr>
              <a:t>REGIONA</a:t>
            </a:r>
          </a:p>
          <a:p>
            <a:r>
              <a:rPr lang="es-MX" sz="900" dirty="0" smtClean="0">
                <a:latin typeface="Arial" pitchFamily="34" charset="0"/>
                <a:cs typeface="Arial" pitchFamily="34" charset="0"/>
              </a:rPr>
              <a:t>LIZACION</a:t>
            </a:r>
            <a:endParaRPr lang="es-MX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5" name="114 Conector recto de flecha"/>
          <p:cNvCxnSpPr/>
          <p:nvPr/>
        </p:nvCxnSpPr>
        <p:spPr>
          <a:xfrm>
            <a:off x="7500958" y="2857496"/>
            <a:ext cx="142876" cy="3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115 Conector recto de flecha"/>
          <p:cNvCxnSpPr/>
          <p:nvPr/>
        </p:nvCxnSpPr>
        <p:spPr>
          <a:xfrm rot="5400000">
            <a:off x="7037008" y="3178570"/>
            <a:ext cx="214314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 de flecha"/>
          <p:cNvCxnSpPr>
            <a:stCxn id="114" idx="0"/>
          </p:cNvCxnSpPr>
          <p:nvPr/>
        </p:nvCxnSpPr>
        <p:spPr>
          <a:xfrm rot="5400000" flipH="1" flipV="1">
            <a:off x="7073124" y="2642388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136 CuadroTexto"/>
          <p:cNvSpPr txBox="1"/>
          <p:nvPr/>
        </p:nvSpPr>
        <p:spPr>
          <a:xfrm>
            <a:off x="6786578" y="2357430"/>
            <a:ext cx="1000132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900" dirty="0" smtClean="0">
                <a:latin typeface="Arial" pitchFamily="34" charset="0"/>
                <a:cs typeface="Arial" pitchFamily="34" charset="0"/>
              </a:rPr>
              <a:t>PROGRAMAS</a:t>
            </a:r>
            <a:endParaRPr lang="es-MX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137 CuadroTexto"/>
          <p:cNvSpPr txBox="1"/>
          <p:nvPr/>
        </p:nvSpPr>
        <p:spPr>
          <a:xfrm>
            <a:off x="6858016" y="3286124"/>
            <a:ext cx="1071570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900" dirty="0" smtClean="0">
                <a:latin typeface="Arial" pitchFamily="34" charset="0"/>
                <a:cs typeface="Arial" pitchFamily="34" charset="0"/>
              </a:rPr>
              <a:t>HOMOGENEA</a:t>
            </a:r>
            <a:endParaRPr lang="es-MX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9" name="138 CuadroTexto"/>
          <p:cNvSpPr txBox="1"/>
          <p:nvPr/>
        </p:nvSpPr>
        <p:spPr>
          <a:xfrm>
            <a:off x="7643834" y="2714620"/>
            <a:ext cx="1000132" cy="2308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900" dirty="0" smtClean="0">
                <a:latin typeface="Arial" pitchFamily="34" charset="0"/>
                <a:cs typeface="Arial" pitchFamily="34" charset="0"/>
              </a:rPr>
              <a:t>POLARIZADA</a:t>
            </a:r>
            <a:endParaRPr lang="es-MX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2" name="141 Conector recto de flecha"/>
          <p:cNvCxnSpPr/>
          <p:nvPr/>
        </p:nvCxnSpPr>
        <p:spPr>
          <a:xfrm rot="16200000" flipV="1">
            <a:off x="4250529" y="2321711"/>
            <a:ext cx="21431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146 CuadroTexto"/>
          <p:cNvSpPr txBox="1"/>
          <p:nvPr/>
        </p:nvSpPr>
        <p:spPr>
          <a:xfrm>
            <a:off x="3500430" y="1928802"/>
            <a:ext cx="9705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900" dirty="0" smtClean="0">
                <a:latin typeface="Arial" pitchFamily="34" charset="0"/>
                <a:cs typeface="Arial" pitchFamily="34" charset="0"/>
              </a:rPr>
              <a:t>DESARROLLO TERRITORIAL</a:t>
            </a:r>
            <a:endParaRPr lang="es-MX" sz="9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8" name="147 Conector recto de flecha"/>
          <p:cNvCxnSpPr/>
          <p:nvPr/>
        </p:nvCxnSpPr>
        <p:spPr>
          <a:xfrm rot="5400000" flipH="1" flipV="1">
            <a:off x="4929984" y="214232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152 Conector recto de flecha"/>
          <p:cNvCxnSpPr/>
          <p:nvPr/>
        </p:nvCxnSpPr>
        <p:spPr>
          <a:xfrm rot="10800000">
            <a:off x="5000628" y="2214554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161 Conector recto de flecha"/>
          <p:cNvCxnSpPr/>
          <p:nvPr/>
        </p:nvCxnSpPr>
        <p:spPr>
          <a:xfrm rot="5400000" flipH="1" flipV="1">
            <a:off x="4144166" y="1856570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166 CuadroTexto"/>
          <p:cNvSpPr txBox="1"/>
          <p:nvPr/>
        </p:nvSpPr>
        <p:spPr>
          <a:xfrm>
            <a:off x="3857620" y="1428736"/>
            <a:ext cx="92869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itchFamily="34" charset="0"/>
                <a:cs typeface="Arial" pitchFamily="34" charset="0"/>
              </a:rPr>
              <a:t>POLITICA ECONOMICA</a:t>
            </a:r>
            <a:endParaRPr lang="es-MX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8" name="167 Conector recto de flecha"/>
          <p:cNvCxnSpPr/>
          <p:nvPr/>
        </p:nvCxnSpPr>
        <p:spPr>
          <a:xfrm rot="5400000" flipH="1" flipV="1">
            <a:off x="2465373" y="3178173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168 CuadroTexto"/>
          <p:cNvSpPr txBox="1"/>
          <p:nvPr/>
        </p:nvSpPr>
        <p:spPr>
          <a:xfrm>
            <a:off x="2285984" y="2857496"/>
            <a:ext cx="714380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itchFamily="34" charset="0"/>
                <a:cs typeface="Arial" pitchFamily="34" charset="0"/>
              </a:rPr>
              <a:t>CAMBIOS</a:t>
            </a:r>
            <a:endParaRPr lang="es-MX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0" name="169 Conector recto de flecha"/>
          <p:cNvCxnSpPr>
            <a:stCxn id="169" idx="3"/>
          </p:cNvCxnSpPr>
          <p:nvPr/>
        </p:nvCxnSpPr>
        <p:spPr>
          <a:xfrm>
            <a:off x="3000364" y="2965218"/>
            <a:ext cx="142876" cy="35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176 Conector recto de flecha"/>
          <p:cNvCxnSpPr/>
          <p:nvPr/>
        </p:nvCxnSpPr>
        <p:spPr>
          <a:xfrm flipV="1">
            <a:off x="3000364" y="2786058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178 Conector recto de flecha"/>
          <p:cNvCxnSpPr/>
          <p:nvPr/>
        </p:nvCxnSpPr>
        <p:spPr>
          <a:xfrm rot="5400000" flipH="1" flipV="1">
            <a:off x="2643174" y="2714620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Conector recto de flecha"/>
          <p:cNvCxnSpPr/>
          <p:nvPr/>
        </p:nvCxnSpPr>
        <p:spPr>
          <a:xfrm rot="16200000" flipV="1">
            <a:off x="2143108" y="2643182"/>
            <a:ext cx="21431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89 Conector recto de flecha"/>
          <p:cNvCxnSpPr>
            <a:stCxn id="169" idx="1"/>
          </p:cNvCxnSpPr>
          <p:nvPr/>
        </p:nvCxnSpPr>
        <p:spPr>
          <a:xfrm rot="10800000" flipV="1">
            <a:off x="2000232" y="2965218"/>
            <a:ext cx="285752" cy="351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193 CuadroTexto"/>
          <p:cNvSpPr txBox="1"/>
          <p:nvPr/>
        </p:nvSpPr>
        <p:spPr>
          <a:xfrm>
            <a:off x="3286116" y="2500306"/>
            <a:ext cx="71438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itchFamily="34" charset="0"/>
                <a:cs typeface="Arial" pitchFamily="34" charset="0"/>
              </a:rPr>
              <a:t>ECONOMICOS</a:t>
            </a:r>
            <a:endParaRPr lang="es-MX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5" name="194 CuadroTexto"/>
          <p:cNvSpPr txBox="1"/>
          <p:nvPr/>
        </p:nvSpPr>
        <p:spPr>
          <a:xfrm>
            <a:off x="3214678" y="2928934"/>
            <a:ext cx="64294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itchFamily="34" charset="0"/>
                <a:cs typeface="Arial" pitchFamily="34" charset="0"/>
              </a:rPr>
              <a:t>AMBIEN</a:t>
            </a:r>
          </a:p>
          <a:p>
            <a:r>
              <a:rPr lang="es-MX" sz="800" dirty="0" smtClean="0">
                <a:latin typeface="Arial" pitchFamily="34" charset="0"/>
                <a:cs typeface="Arial" pitchFamily="34" charset="0"/>
              </a:rPr>
              <a:t>TAL</a:t>
            </a:r>
            <a:endParaRPr lang="es-MX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7" name="196 CuadroTexto"/>
          <p:cNvSpPr txBox="1"/>
          <p:nvPr/>
        </p:nvSpPr>
        <p:spPr>
          <a:xfrm>
            <a:off x="2643174" y="2500306"/>
            <a:ext cx="571504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itchFamily="34" charset="0"/>
                <a:cs typeface="Arial" pitchFamily="34" charset="0"/>
              </a:rPr>
              <a:t>SOCIAL</a:t>
            </a:r>
            <a:endParaRPr lang="es-MX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1" name="200 CuadroTexto"/>
          <p:cNvSpPr txBox="1"/>
          <p:nvPr/>
        </p:nvSpPr>
        <p:spPr>
          <a:xfrm>
            <a:off x="1428728" y="2428868"/>
            <a:ext cx="1000132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itchFamily="34" charset="0"/>
                <a:cs typeface="Arial" pitchFamily="34" charset="0"/>
              </a:rPr>
              <a:t>PRODUCTIVO</a:t>
            </a:r>
            <a:endParaRPr lang="es-MX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2" name="201 CuadroTexto"/>
          <p:cNvSpPr txBox="1"/>
          <p:nvPr/>
        </p:nvSpPr>
        <p:spPr>
          <a:xfrm>
            <a:off x="1071538" y="2857496"/>
            <a:ext cx="899111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itchFamily="34" charset="0"/>
                <a:cs typeface="Arial" pitchFamily="34" charset="0"/>
              </a:rPr>
              <a:t>TERRITORIAL</a:t>
            </a:r>
            <a:endParaRPr lang="es-MX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3" name="202 Conector recto de flecha"/>
          <p:cNvCxnSpPr/>
          <p:nvPr/>
        </p:nvCxnSpPr>
        <p:spPr>
          <a:xfrm rot="5400000" flipH="1" flipV="1">
            <a:off x="2178033" y="2250273"/>
            <a:ext cx="215108" cy="143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207 Conector recto de flecha"/>
          <p:cNvCxnSpPr>
            <a:stCxn id="201" idx="0"/>
          </p:cNvCxnSpPr>
          <p:nvPr/>
        </p:nvCxnSpPr>
        <p:spPr>
          <a:xfrm rot="5400000" flipH="1" flipV="1">
            <a:off x="1608117" y="2106603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208 Conector recto de flecha"/>
          <p:cNvCxnSpPr>
            <a:stCxn id="201" idx="1"/>
          </p:cNvCxnSpPr>
          <p:nvPr/>
        </p:nvCxnSpPr>
        <p:spPr>
          <a:xfrm rot="10800000">
            <a:off x="1000100" y="2214554"/>
            <a:ext cx="428628" cy="322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209 Conector recto de flecha"/>
          <p:cNvCxnSpPr/>
          <p:nvPr/>
        </p:nvCxnSpPr>
        <p:spPr>
          <a:xfrm rot="10800000" flipV="1">
            <a:off x="1714480" y="3071810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212 CuadroTexto"/>
          <p:cNvSpPr txBox="1"/>
          <p:nvPr/>
        </p:nvSpPr>
        <p:spPr>
          <a:xfrm>
            <a:off x="1000100" y="3214686"/>
            <a:ext cx="714380" cy="2308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900" dirty="0" smtClean="0">
                <a:latin typeface="Arial" pitchFamily="34" charset="0"/>
                <a:cs typeface="Arial" pitchFamily="34" charset="0"/>
              </a:rPr>
              <a:t>LABORAL</a:t>
            </a:r>
            <a:endParaRPr lang="es-MX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213 CuadroTexto"/>
          <p:cNvSpPr txBox="1"/>
          <p:nvPr/>
        </p:nvSpPr>
        <p:spPr>
          <a:xfrm>
            <a:off x="2285984" y="2000240"/>
            <a:ext cx="928694" cy="215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800" dirty="0" smtClean="0">
                <a:latin typeface="Arial" pitchFamily="34" charset="0"/>
                <a:cs typeface="Arial" pitchFamily="34" charset="0"/>
              </a:rPr>
              <a:t>AUMENTO PIB</a:t>
            </a:r>
            <a:endParaRPr lang="es-MX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215 CuadroTexto"/>
          <p:cNvSpPr txBox="1"/>
          <p:nvPr/>
        </p:nvSpPr>
        <p:spPr>
          <a:xfrm>
            <a:off x="1500166" y="1357298"/>
            <a:ext cx="100013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itchFamily="34" charset="0"/>
                <a:cs typeface="Arial" pitchFamily="34" charset="0"/>
              </a:rPr>
              <a:t>DISMINUIR EXPLOTACION PETROLERA</a:t>
            </a:r>
            <a:endParaRPr lang="es-MX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226 CuadroTexto"/>
          <p:cNvSpPr txBox="1"/>
          <p:nvPr/>
        </p:nvSpPr>
        <p:spPr>
          <a:xfrm>
            <a:off x="857224" y="3714752"/>
            <a:ext cx="857256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itchFamily="34" charset="0"/>
                <a:cs typeface="Arial" pitchFamily="34" charset="0"/>
              </a:rPr>
              <a:t>CREACION DE EMPLEOS</a:t>
            </a:r>
          </a:p>
        </p:txBody>
      </p:sp>
      <p:cxnSp>
        <p:nvCxnSpPr>
          <p:cNvPr id="228" name="227 Conector recto de flecha"/>
          <p:cNvCxnSpPr/>
          <p:nvPr/>
        </p:nvCxnSpPr>
        <p:spPr>
          <a:xfrm rot="5400000">
            <a:off x="1072332" y="357108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232 CuadroTexto"/>
          <p:cNvSpPr txBox="1"/>
          <p:nvPr/>
        </p:nvSpPr>
        <p:spPr>
          <a:xfrm>
            <a:off x="500034" y="1857364"/>
            <a:ext cx="100013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itchFamily="34" charset="0"/>
                <a:cs typeface="Arial" pitchFamily="34" charset="0"/>
              </a:rPr>
              <a:t>PROGRAMAS SOCIALES</a:t>
            </a:r>
            <a:endParaRPr lang="es-MX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4" name="233 Conector recto de flecha"/>
          <p:cNvCxnSpPr>
            <a:stCxn id="202" idx="1"/>
            <a:endCxn id="240" idx="3"/>
          </p:cNvCxnSpPr>
          <p:nvPr/>
        </p:nvCxnSpPr>
        <p:spPr>
          <a:xfrm rot="10800000">
            <a:off x="928662" y="2883898"/>
            <a:ext cx="142876" cy="81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239 CuadroTexto"/>
          <p:cNvSpPr txBox="1"/>
          <p:nvPr/>
        </p:nvSpPr>
        <p:spPr>
          <a:xfrm>
            <a:off x="142844" y="2714620"/>
            <a:ext cx="78581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800" dirty="0" smtClean="0">
                <a:latin typeface="Arial" pitchFamily="34" charset="0"/>
                <a:cs typeface="Arial" pitchFamily="34" charset="0"/>
              </a:rPr>
              <a:t>REGION ALI</a:t>
            </a:r>
          </a:p>
          <a:p>
            <a:r>
              <a:rPr lang="es-MX" sz="800" smtClean="0">
                <a:latin typeface="Arial" pitchFamily="34" charset="0"/>
                <a:cs typeface="Arial" pitchFamily="34" charset="0"/>
              </a:rPr>
              <a:t>ZACION</a:t>
            </a:r>
            <a:endParaRPr lang="es-MX" sz="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93</Words>
  <PresentationFormat>Presentación en pantalla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Vv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octavio</cp:lastModifiedBy>
  <cp:revision>42</cp:revision>
  <dcterms:modified xsi:type="dcterms:W3CDTF">2015-10-12T01:52:33Z</dcterms:modified>
</cp:coreProperties>
</file>