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6858000" cy="9144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5" d="100"/>
          <a:sy n="85" d="100"/>
        </p:scale>
        <p:origin x="-1332" y="37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42900" y="366185"/>
            <a:ext cx="4514850" cy="78020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18/01/2016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18/01/2016</a:t>
            </a:fld>
            <a:endParaRPr lang="es-ES"/>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cielo.org.ve/scielo.php?script=sci_arttext&am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8" y="785786"/>
            <a:ext cx="5829300" cy="8215370"/>
          </a:xfrm>
        </p:spPr>
        <p:txBody>
          <a:bodyPr>
            <a:normAutofit fontScale="90000"/>
          </a:bodyPr>
          <a:lstStyle/>
          <a:p>
            <a:pPr algn="just"/>
            <a:r>
              <a:rPr lang="es-MX" sz="1200" b="1" dirty="0" smtClean="0">
                <a:latin typeface="Arial" pitchFamily="34" charset="0"/>
                <a:cs typeface="Arial" pitchFamily="34" charset="0"/>
              </a:rPr>
              <a:t>CAMBIO ORGANIZACIONAL EN LA ADMINISTRACION PUBLICA.</a:t>
            </a:r>
            <a:br>
              <a:rPr lang="es-MX" sz="1200" b="1"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b="1" dirty="0" smtClean="0">
                <a:latin typeface="Arial" pitchFamily="34" charset="0"/>
                <a:cs typeface="Arial" pitchFamily="34" charset="0"/>
              </a:rPr>
              <a:t>INTRODUCCION.</a:t>
            </a:r>
            <a:br>
              <a:rPr lang="es-MX" sz="1200" b="1"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En este artículo podemos conocer los aspectos relevantes del </a:t>
            </a:r>
            <a:r>
              <a:rPr lang="es-MX" sz="1200" b="1" dirty="0" smtClean="0">
                <a:latin typeface="Arial" pitchFamily="34" charset="0"/>
                <a:cs typeface="Arial" pitchFamily="34" charset="0"/>
              </a:rPr>
              <a:t>cambio  organizacional</a:t>
            </a:r>
            <a:r>
              <a:rPr lang="es-MX" sz="1200" dirty="0" smtClean="0">
                <a:latin typeface="Arial" pitchFamily="34" charset="0"/>
                <a:cs typeface="Arial" pitchFamily="34" charset="0"/>
              </a:rPr>
              <a:t>, con sus aspectos gerenciales.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En un ente  se genera resistencia a los cambios tanto individual como organizacional, por lo tanto se deben emplear los modelos gerenciales como la forma para administrar este proceso.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Por ello,  las instituciones gubernamentales que conforman la administración  pública deben agregarse a la dinámica económica, política, social y cultural que el país atraviesa, adoptando el proceso de revisión y reorganización administrativa con el principal objetivo de establecer organizaciones funcionales que sean eficaces y eficientes que permita una adecuada toma de decisiones y permita el mejoramiento y control administrativo de estos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Actualmente los entes públicos no tienen establecido como un objetivo el cumplimiento de metas que permita lograr con ello la eficacia en una forma eficiente, considerando que la naturaleza de los recursos que se ejercen para el cumplimiento de los planes establecidos como proyectos a ejecutarse son públicos.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Por ello el Cambio Organizacional ,  que las instituciones públicas establezcan metas y se controlen mediante evaluaciones de logro y cumplimiento de metas que permita conocer en forma precisa los objetivos alcanzados con los elementos materiales, humanos y financieros ejercidos para ello y permita la toma de decisiones durante el proceso de ejecución que permita el logro  y cumplimiento objetivo y preciso de estos.</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dirty="0" smtClean="0">
                <a:latin typeface="Arial" pitchFamily="34" charset="0"/>
                <a:cs typeface="Arial" pitchFamily="34" charset="0"/>
              </a:rPr>
              <a:t>1.- </a:t>
            </a:r>
            <a:r>
              <a:rPr lang="es-MX" sz="1200" b="1" dirty="0" smtClean="0">
                <a:latin typeface="Arial" pitchFamily="34" charset="0"/>
                <a:cs typeface="Arial" pitchFamily="34" charset="0"/>
              </a:rPr>
              <a:t>Consideraciones teóricas gerenciales para el logro del cambio organizacional. </a:t>
            </a:r>
            <a:br>
              <a:rPr lang="es-MX" sz="1200" b="1" dirty="0" smtClean="0">
                <a:latin typeface="Arial" pitchFamily="34" charset="0"/>
                <a:cs typeface="Arial" pitchFamily="34" charset="0"/>
              </a:rPr>
            </a:br>
            <a:r>
              <a:rPr lang="es-MX" sz="1200" b="1" dirty="0" smtClean="0">
                <a:latin typeface="Arial" pitchFamily="34" charset="0"/>
                <a:cs typeface="Arial" pitchFamily="34" charset="0"/>
              </a:rPr>
              <a:t/>
            </a:r>
            <a:br>
              <a:rPr lang="es-MX" sz="1200" b="1" dirty="0" smtClean="0">
                <a:latin typeface="Arial" pitchFamily="34" charset="0"/>
                <a:cs typeface="Arial" pitchFamily="34" charset="0"/>
              </a:rPr>
            </a:br>
            <a:r>
              <a:rPr lang="es-MX" sz="1200" dirty="0" smtClean="0">
                <a:latin typeface="Arial" pitchFamily="34" charset="0"/>
                <a:cs typeface="Arial" pitchFamily="34" charset="0"/>
              </a:rPr>
              <a:t>Modificar el estado para lograr el cambio es alterar los aspectos mas o menos significativos de la organización, transformando las formas de tal manera que sobrevivan en el ambiente haciendo las cosas en forma diferente, empleando para ello agentes de cambio, quienes actúan y asumen la responsabilidad de administrar los cambios. Pueden ser elementos que formen parte de la organización o personal externo explicito para ello. Debiendo para ello emplear la estructura,  que implica alterar las relaciones de autoridad, tecnología que contiene las modificaciones en la forma de procesar el trabajo, loso métodos y equipos necesarios emplearse y las personas que consiste en cambiar en las actitudes habilidades, expectativas y conducto del estos.</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r>
              <a:rPr lang="es-MX" sz="1200" b="1" dirty="0" smtClean="0">
                <a:latin typeface="Arial" pitchFamily="34" charset="0"/>
                <a:cs typeface="Arial" pitchFamily="34" charset="0"/>
              </a:rPr>
              <a:t>1.1 Resistencia al cambio</a:t>
            </a:r>
            <a:r>
              <a:rPr lang="es-MX" sz="1200" dirty="0" smtClean="0">
                <a:latin typeface="Arial" pitchFamily="34" charset="0"/>
                <a:cs typeface="Arial" pitchFamily="34" charset="0"/>
              </a:rPr>
              <a:t>.</a:t>
            </a:r>
            <a:br>
              <a:rPr lang="es-MX" sz="1200" dirty="0" smtClean="0">
                <a:latin typeface="Arial" pitchFamily="34" charset="0"/>
                <a:cs typeface="Arial" pitchFamily="34" charset="0"/>
              </a:rPr>
            </a:br>
            <a:r>
              <a:rPr lang="es-MX" sz="1200" dirty="0" smtClean="0">
                <a:latin typeface="Arial" pitchFamily="34" charset="0"/>
                <a:cs typeface="Arial" pitchFamily="34" charset="0"/>
              </a:rPr>
              <a:t>Según Semier(1996), Los procesos de organización general tensión entre el personal y se constituye en un obstáculo para la toma de decisiones y entorpece el desenvolvimiento de las actividades de una organización.  Por ello se generan resistencias al cambio por parte del personal que los conforma. Por ello, se debe desarrollar un marco pluralista e inclusivo con estos para lograr se incorporen a las necesidades de cambio de la organización con el objetivo de lograr su aceptación y cooperación. </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endParaRPr lang="es-MX" sz="12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357158"/>
            <a:ext cx="6172200" cy="8429684"/>
          </a:xfrm>
        </p:spPr>
        <p:txBody>
          <a:bodyPr>
            <a:normAutofit fontScale="92500" lnSpcReduction="10000"/>
          </a:bodyPr>
          <a:lstStyle/>
          <a:p>
            <a:pPr algn="just">
              <a:buNone/>
            </a:pPr>
            <a:r>
              <a:rPr lang="es-MX" sz="1200" dirty="0" smtClean="0">
                <a:latin typeface="Arial" pitchFamily="34" charset="0"/>
                <a:cs typeface="Arial" pitchFamily="34" charset="0"/>
              </a:rPr>
              <a:t>        La </a:t>
            </a:r>
            <a:r>
              <a:rPr lang="es-MX" sz="1200" dirty="0" smtClean="0">
                <a:latin typeface="Arial" pitchFamily="34" charset="0"/>
                <a:cs typeface="Arial" pitchFamily="34" charset="0"/>
              </a:rPr>
              <a:t>comunicación.- La comunicación con el personal  de la organización permitirá reducir la resistencia al cambio ya que los individuos cuentan con la información precisa respecto al proceso que se general.</a:t>
            </a:r>
            <a:br>
              <a:rPr lang="es-MX" sz="1200" dirty="0" smtClean="0">
                <a:latin typeface="Arial" pitchFamily="34" charset="0"/>
                <a:cs typeface="Arial" pitchFamily="34" charset="0"/>
              </a:rPr>
            </a:br>
            <a:r>
              <a:rPr lang="es-MX" sz="1200" dirty="0" smtClean="0">
                <a:latin typeface="Arial" pitchFamily="34" charset="0"/>
                <a:cs typeface="Arial" pitchFamily="34" charset="0"/>
              </a:rPr>
              <a:t>Indica </a:t>
            </a:r>
            <a:r>
              <a:rPr lang="es-MX" sz="1200" dirty="0" err="1" smtClean="0">
                <a:latin typeface="Arial" pitchFamily="34" charset="0"/>
                <a:cs typeface="Arial" pitchFamily="34" charset="0"/>
              </a:rPr>
              <a:t>Audirac</a:t>
            </a:r>
            <a:r>
              <a:rPr lang="es-MX" sz="1200" dirty="0" smtClean="0">
                <a:latin typeface="Arial" pitchFamily="34" charset="0"/>
                <a:cs typeface="Arial" pitchFamily="34" charset="0"/>
              </a:rPr>
              <a:t> (2002), que se facilita que los individuos  cooperan en el cambio si se emplea la comunicación y la activa participación del personal, logrando con ello romper la resistencia al cambio.</a:t>
            </a:r>
            <a:br>
              <a:rPr lang="es-MX" sz="1200" dirty="0" smtClean="0">
                <a:latin typeface="Arial" pitchFamily="34" charset="0"/>
                <a:cs typeface="Arial" pitchFamily="34" charset="0"/>
              </a:rPr>
            </a:br>
            <a:r>
              <a:rPr lang="es-MX" sz="1200" dirty="0" smtClean="0">
                <a:latin typeface="Arial" pitchFamily="34" charset="0"/>
                <a:cs typeface="Arial" pitchFamily="34" charset="0"/>
              </a:rPr>
              <a:t> </a:t>
            </a:r>
            <a:endParaRPr lang="es-MX" sz="1200" dirty="0" smtClean="0">
              <a:latin typeface="Arial" pitchFamily="34" charset="0"/>
              <a:cs typeface="Arial" pitchFamily="34" charset="0"/>
            </a:endParaRPr>
          </a:p>
          <a:p>
            <a:pPr algn="just">
              <a:buNone/>
            </a:pPr>
            <a:r>
              <a:rPr lang="es-MX" sz="1200" dirty="0" smtClean="0">
                <a:latin typeface="Arial" pitchFamily="34" charset="0"/>
                <a:cs typeface="Arial" pitchFamily="34" charset="0"/>
              </a:rPr>
              <a:t>2</a:t>
            </a:r>
            <a:r>
              <a:rPr lang="es-MX" sz="1200" b="1" dirty="0" smtClean="0">
                <a:latin typeface="Arial" pitchFamily="34" charset="0"/>
                <a:cs typeface="Arial" pitchFamily="34" charset="0"/>
              </a:rPr>
              <a:t>.- El </a:t>
            </a:r>
            <a:r>
              <a:rPr lang="es-MX" sz="1200" b="1" dirty="0" smtClean="0">
                <a:latin typeface="Arial" pitchFamily="34" charset="0"/>
                <a:cs typeface="Arial" pitchFamily="34" charset="0"/>
              </a:rPr>
              <a:t>camino para superar la resistencia al cambio.</a:t>
            </a:r>
            <a:br>
              <a:rPr lang="es-MX" sz="1200" b="1" dirty="0" smtClean="0">
                <a:latin typeface="Arial" pitchFamily="34" charset="0"/>
                <a:cs typeface="Arial" pitchFamily="34" charset="0"/>
              </a:rPr>
            </a:br>
            <a:r>
              <a:rPr lang="es-MX" sz="1200" dirty="0" smtClean="0">
                <a:latin typeface="Arial" pitchFamily="34" charset="0"/>
                <a:cs typeface="Arial" pitchFamily="34" charset="0"/>
              </a:rPr>
              <a:t>Los agentes del cambio usan tactivas para manejar la resistencia al cambio:</a:t>
            </a:r>
            <a:br>
              <a:rPr lang="es-MX" sz="1200" dirty="0" smtClean="0">
                <a:latin typeface="Arial" pitchFamily="34" charset="0"/>
                <a:cs typeface="Arial" pitchFamily="34" charset="0"/>
              </a:rPr>
            </a:br>
            <a:r>
              <a:rPr lang="es-MX" sz="1200" dirty="0" smtClean="0">
                <a:latin typeface="Arial" pitchFamily="34" charset="0"/>
                <a:cs typeface="Arial" pitchFamily="34" charset="0"/>
              </a:rPr>
              <a:t/>
            </a:r>
            <a:br>
              <a:rPr lang="es-MX" sz="1200" dirty="0" smtClean="0">
                <a:latin typeface="Arial" pitchFamily="34" charset="0"/>
                <a:cs typeface="Arial" pitchFamily="34" charset="0"/>
              </a:rPr>
            </a:br>
            <a:endParaRPr lang="es-MX" sz="1200" dirty="0" smtClean="0">
              <a:latin typeface="Arial" pitchFamily="34" charset="0"/>
              <a:cs typeface="Arial" pitchFamily="34" charset="0"/>
            </a:endParaRPr>
          </a:p>
          <a:p>
            <a:pPr algn="just">
              <a:buNone/>
            </a:pPr>
            <a:r>
              <a:rPr lang="es-MX" sz="1200" dirty="0" smtClean="0">
                <a:latin typeface="Arial" pitchFamily="34" charset="0"/>
                <a:cs typeface="Arial" pitchFamily="34" charset="0"/>
              </a:rPr>
              <a:t>2.1 Modelos para manejar el cambio organizacional. </a:t>
            </a:r>
          </a:p>
          <a:p>
            <a:pPr algn="just">
              <a:buNone/>
            </a:pPr>
            <a:r>
              <a:rPr lang="es-MX" sz="1200" dirty="0" smtClean="0">
                <a:latin typeface="Arial" pitchFamily="34" charset="0"/>
                <a:cs typeface="Arial" pitchFamily="34" charset="0"/>
              </a:rPr>
              <a:t>        Se cuentan con tres modelos organizacionales para administrar el proceso de cambio organizacional. </a:t>
            </a:r>
          </a:p>
          <a:p>
            <a:pPr algn="just">
              <a:buNone/>
            </a:pPr>
            <a:r>
              <a:rPr lang="es-MX" sz="1200" dirty="0" smtClean="0">
                <a:latin typeface="Arial" pitchFamily="34" charset="0"/>
                <a:cs typeface="Arial" pitchFamily="34" charset="0"/>
              </a:rPr>
              <a:t>2.1.1 Modelo de </a:t>
            </a:r>
            <a:r>
              <a:rPr lang="es-MX" sz="1200" dirty="0" smtClean="0">
                <a:latin typeface="Arial" pitchFamily="34" charset="0"/>
                <a:cs typeface="Arial" pitchFamily="34" charset="0"/>
              </a:rPr>
              <a:t>c</a:t>
            </a:r>
            <a:r>
              <a:rPr lang="es-MX" sz="1200" dirty="0" smtClean="0">
                <a:latin typeface="Arial" pitchFamily="34" charset="0"/>
                <a:cs typeface="Arial" pitchFamily="34" charset="0"/>
              </a:rPr>
              <a:t>ambio de Kurt Lewin.</a:t>
            </a:r>
          </a:p>
          <a:p>
            <a:pPr algn="just">
              <a:buNone/>
            </a:pPr>
            <a:r>
              <a:rPr lang="es-MX" sz="1200" dirty="0" smtClean="0">
                <a:latin typeface="Arial" pitchFamily="34" charset="0"/>
                <a:cs typeface="Arial" pitchFamily="34" charset="0"/>
              </a:rPr>
              <a:t>        Lo define como una modificación de las fuerzas que mantiene el comportamiento de un sistema estable, por lo que el comportamiento es producto de dos tipos de fuerzas que coadyuvan a que se efectué el cambio y las que se resisten a éste. De esto que cuando ambas fuerzas se equilibran se logran niveles de comportamiento es decir se logra un equilibrio cuasi-estacionario. Por ello debe incrementarse la fuerza que propicia el cambio y se disminuye la que los obstaculiza, atravez de tres fases descongelamiento es decir, se debe disminuir la fuerza que mantiene a la organización en su actual nivel de comportamiento; cambio o movimiento y esto es desplazarse </a:t>
            </a:r>
            <a:r>
              <a:rPr lang="es-MX" sz="1200" dirty="0" smtClean="0">
                <a:latin typeface="Arial" pitchFamily="34" charset="0"/>
                <a:cs typeface="Arial" pitchFamily="34" charset="0"/>
              </a:rPr>
              <a:t>h</a:t>
            </a:r>
            <a:r>
              <a:rPr lang="es-MX" sz="1200" dirty="0" smtClean="0">
                <a:latin typeface="Arial" pitchFamily="34" charset="0"/>
                <a:cs typeface="Arial" pitchFamily="34" charset="0"/>
              </a:rPr>
              <a:t>acia un nuevo estado dentro de la organización con respecto a comportamiento o hábitos, desarrollando nuevos valores, hábitos, conductas y actitudes y; recongelamiebnto que se trata de la estabilización de la organización de un nuevo estado de equilibrio que necesita apoyo de mecanismos como la cultura, normas, positivas y de la estructura organizacional.</a:t>
            </a:r>
          </a:p>
          <a:p>
            <a:pPr algn="just">
              <a:buNone/>
            </a:pPr>
            <a:endParaRPr lang="es-MX" sz="1200" dirty="0" smtClean="0">
              <a:latin typeface="Arial" pitchFamily="34" charset="0"/>
              <a:cs typeface="Arial" pitchFamily="34" charset="0"/>
            </a:endParaRPr>
          </a:p>
          <a:p>
            <a:pPr algn="just">
              <a:buNone/>
            </a:pPr>
            <a:r>
              <a:rPr lang="es-MX" sz="1200" dirty="0" smtClean="0">
                <a:latin typeface="Arial" pitchFamily="34" charset="0"/>
                <a:cs typeface="Arial" pitchFamily="34" charset="0"/>
              </a:rPr>
              <a:t>2.1.2 Modelo de investigacion-accion. </a:t>
            </a:r>
          </a:p>
          <a:p>
            <a:pPr algn="just">
              <a:buNone/>
            </a:pPr>
            <a:r>
              <a:rPr lang="es-MX" sz="1200" dirty="0" smtClean="0">
                <a:latin typeface="Arial" pitchFamily="34" charset="0"/>
                <a:cs typeface="Arial" pitchFamily="34" charset="0"/>
              </a:rPr>
              <a:t>        Este modelo considera el cambio planeado como un proceso cíclico que involucra la colaboración entre los miembros de la organización, recopila datos y diagnostica previo a la acción, planeación e implementación evaluando los resultados una vez realizada la acción, ofreciendo una metodología científica para manejar el cambio planeado.  Consta de cinco pasos .- Diagnostico, análisis, retroalimentación , acción y evaluación. </a:t>
            </a:r>
          </a:p>
          <a:p>
            <a:pPr algn="just">
              <a:buNone/>
            </a:pPr>
            <a:r>
              <a:rPr lang="es-MX" sz="1200" dirty="0" smtClean="0">
                <a:latin typeface="Arial" pitchFamily="34" charset="0"/>
                <a:cs typeface="Arial" pitchFamily="34" charset="0"/>
              </a:rPr>
              <a:t>2.1.3 Modelo del cambio planeado de Faría  Mello.</a:t>
            </a:r>
          </a:p>
          <a:p>
            <a:pPr algn="just">
              <a:buNone/>
            </a:pPr>
            <a:r>
              <a:rPr lang="es-MX" sz="1200" dirty="0" smtClean="0">
                <a:latin typeface="Arial" pitchFamily="34" charset="0"/>
                <a:cs typeface="Arial" pitchFamily="34" charset="0"/>
              </a:rPr>
              <a:t>         Este modelo divide en fases o etapas de consultoría. Es  un proceso cíclico. La fase entrada puede considerarse como algo que comienza a acontecer en partes, permite establecer un conocimiento mutuo y de reconocimiento preliminar de la situación. Consiste en perder hábitos, actitudes, rutinas, costumbres que influyeron en tiempos anteriores en el patrón de comportamiento actual de los individuos de la organización. </a:t>
            </a:r>
          </a:p>
          <a:p>
            <a:pPr algn="just">
              <a:buNone/>
            </a:pPr>
            <a:endParaRPr lang="es-MX" sz="1200" dirty="0" smtClean="0">
              <a:latin typeface="Arial" pitchFamily="34" charset="0"/>
              <a:cs typeface="Arial" pitchFamily="34" charset="0"/>
            </a:endParaRPr>
          </a:p>
          <a:p>
            <a:pPr algn="just">
              <a:buNone/>
            </a:pPr>
            <a:r>
              <a:rPr lang="es-MX" sz="1200" dirty="0" smtClean="0">
                <a:latin typeface="Arial" pitchFamily="34" charset="0"/>
                <a:cs typeface="Arial" pitchFamily="34" charset="0"/>
              </a:rPr>
              <a:t>3. La organización desde la perspectiva de la complejidad.</a:t>
            </a:r>
          </a:p>
          <a:p>
            <a:pPr algn="just">
              <a:buNone/>
            </a:pPr>
            <a:r>
              <a:rPr lang="es-MX" sz="1200" dirty="0" smtClean="0">
                <a:latin typeface="Arial" pitchFamily="34" charset="0"/>
                <a:cs typeface="Arial" pitchFamily="34" charset="0"/>
              </a:rPr>
              <a:t> </a:t>
            </a:r>
            <a:r>
              <a:rPr lang="es-MX" sz="1200" dirty="0" smtClean="0">
                <a:latin typeface="Arial" pitchFamily="34" charset="0"/>
                <a:cs typeface="Arial" pitchFamily="34" charset="0"/>
              </a:rPr>
              <a:t>      Las variables sociales, económicas, políticas, culturales, educativas, religiosas, tienen influencia sobre las actividades de los individuos en las organizaciones. No es preciso realizar un estudio de la influencia de las variables del comportamiento de los individuos de la organización.  Por  lo que el comportamiento de los individuos se debe a las variables de cada individuo que determina el proceder de su comportamiento. Por lo que, una organización es un sistema social cada parte de ésta influye en las demás para determinar el comportamiento y tiene repercusiones en la organización. </a:t>
            </a:r>
          </a:p>
          <a:p>
            <a:pPr algn="just">
              <a:buNone/>
            </a:pPr>
            <a:endParaRPr lang="es-MX" sz="1200" dirty="0" smtClean="0">
              <a:latin typeface="Arial" pitchFamily="34" charset="0"/>
              <a:cs typeface="Arial" pitchFamily="34" charset="0"/>
            </a:endParaRPr>
          </a:p>
          <a:p>
            <a:pPr algn="just">
              <a:buNone/>
            </a:pPr>
            <a:endParaRPr lang="es-MX" sz="1200" dirty="0" smtClean="0">
              <a:latin typeface="Arial" pitchFamily="34" charset="0"/>
              <a:cs typeface="Arial" pitchFamily="34" charset="0"/>
            </a:endParaRPr>
          </a:p>
          <a:p>
            <a:pPr algn="just">
              <a:buNone/>
            </a:pPr>
            <a:endParaRPr lang="es-MX" sz="1200" dirty="0" smtClean="0">
              <a:latin typeface="Arial" pitchFamily="34" charset="0"/>
              <a:cs typeface="Arial" pitchFamily="34" charset="0"/>
            </a:endParaRPr>
          </a:p>
          <a:p>
            <a:pPr algn="just">
              <a:buNone/>
            </a:pPr>
            <a:endParaRPr lang="es-MX" sz="1200" dirty="0" smtClean="0">
              <a:latin typeface="Arial" pitchFamily="34" charset="0"/>
              <a:cs typeface="Arial" pitchFamily="34" charset="0"/>
            </a:endParaRPr>
          </a:p>
          <a:p>
            <a:pPr>
              <a:buNone/>
            </a:pPr>
            <a:endParaRPr lang="es-MX" sz="12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857224"/>
            <a:ext cx="6172200" cy="8286776"/>
          </a:xfrm>
        </p:spPr>
        <p:txBody>
          <a:bodyPr>
            <a:normAutofit/>
          </a:bodyPr>
          <a:lstStyle/>
          <a:p>
            <a:pPr algn="just">
              <a:buNone/>
            </a:pPr>
            <a:r>
              <a:rPr lang="es-MX" sz="1200" dirty="0" smtClean="0">
                <a:latin typeface="Arial" pitchFamily="34" charset="0"/>
                <a:cs typeface="Arial" pitchFamily="34" charset="0"/>
              </a:rPr>
              <a:t>       El trato paternalista a las organizaciones del Estado, no poseen estímulos que permitan mejorar su desempeño y establezca el cumplimiento de metas, no satisfacen exigencias de eficacia y eficiencia.</a:t>
            </a:r>
          </a:p>
          <a:p>
            <a:pPr>
              <a:buNone/>
            </a:pPr>
            <a:endParaRPr lang="es-MX" sz="1200" dirty="0" smtClean="0">
              <a:latin typeface="Arial" pitchFamily="34" charset="0"/>
              <a:cs typeface="Arial" pitchFamily="34" charset="0"/>
            </a:endParaRPr>
          </a:p>
          <a:p>
            <a:pPr>
              <a:buNone/>
            </a:pPr>
            <a:endParaRPr lang="es-MX" sz="1200" dirty="0" smtClean="0">
              <a:latin typeface="Arial" pitchFamily="34" charset="0"/>
              <a:cs typeface="Arial" pitchFamily="34" charset="0"/>
            </a:endParaRPr>
          </a:p>
          <a:p>
            <a:pPr>
              <a:buNone/>
            </a:pPr>
            <a:r>
              <a:rPr lang="es-MX" sz="1200" b="1" dirty="0" smtClean="0">
                <a:latin typeface="Arial" pitchFamily="34" charset="0"/>
                <a:cs typeface="Arial" pitchFamily="34" charset="0"/>
              </a:rPr>
              <a:t>CONCLUSIONES.</a:t>
            </a:r>
          </a:p>
          <a:p>
            <a:pPr algn="just">
              <a:buNone/>
            </a:pPr>
            <a:r>
              <a:rPr lang="es-MX" sz="1200" dirty="0" smtClean="0">
                <a:latin typeface="Arial" pitchFamily="34" charset="0"/>
                <a:cs typeface="Arial" pitchFamily="34" charset="0"/>
              </a:rPr>
              <a:t> </a:t>
            </a:r>
            <a:r>
              <a:rPr lang="es-MX" sz="1200" dirty="0" smtClean="0">
                <a:latin typeface="Arial" pitchFamily="34" charset="0"/>
                <a:cs typeface="Arial" pitchFamily="34" charset="0"/>
              </a:rPr>
              <a:t>       El cambio organizacional, permite sanear el desempeño de las organizaciones a las cuales se les aplica, logrando abatir las resistencias a los cambios lógicos del comportamiento  humano, atravez de metas establecidas con planeación de resultados esperados atravez de metas establecidas con controles operativos que supervisados oportunamente y con el uso de una metodología programada, permita a la organización la obtención de resultados conforme a lo planeado, logrando con ello eficacia , eficiencia y control que permita que el ente al cual se aplica el cambio sea competitivo en la administración publica y proporcione a la ciudadanía la satisfacción y  beneficios para los cuales fue creada. </a:t>
            </a:r>
          </a:p>
          <a:p>
            <a:pPr algn="just">
              <a:buNone/>
            </a:pPr>
            <a:endParaRPr lang="es-MX" sz="1200" dirty="0" smtClean="0">
              <a:latin typeface="Arial" pitchFamily="34" charset="0"/>
              <a:cs typeface="Arial" pitchFamily="34" charset="0"/>
            </a:endParaRPr>
          </a:p>
          <a:p>
            <a:pPr algn="just">
              <a:buNone/>
            </a:pPr>
            <a:endParaRPr lang="es-MX" sz="1200" dirty="0" smtClean="0">
              <a:latin typeface="Arial" pitchFamily="34" charset="0"/>
              <a:cs typeface="Arial" pitchFamily="34" charset="0"/>
            </a:endParaRPr>
          </a:p>
          <a:p>
            <a:pPr algn="just">
              <a:buNone/>
            </a:pPr>
            <a:endParaRPr lang="es-MX" sz="1200" dirty="0" smtClean="0">
              <a:latin typeface="Arial" pitchFamily="34" charset="0"/>
              <a:cs typeface="Arial" pitchFamily="34" charset="0"/>
            </a:endParaRPr>
          </a:p>
          <a:p>
            <a:pPr algn="just">
              <a:buNone/>
            </a:pPr>
            <a:r>
              <a:rPr lang="es-MX" sz="1200" b="1" dirty="0" smtClean="0">
                <a:latin typeface="Arial" pitchFamily="34" charset="0"/>
                <a:cs typeface="Arial" pitchFamily="34" charset="0"/>
              </a:rPr>
              <a:t>BIBLIOGRAFIA.</a:t>
            </a:r>
          </a:p>
          <a:p>
            <a:pPr algn="just">
              <a:buNone/>
            </a:pPr>
            <a:endParaRPr lang="es-MX" sz="1200" b="1" dirty="0" smtClean="0">
              <a:latin typeface="Arial" pitchFamily="34" charset="0"/>
              <a:cs typeface="Arial" pitchFamily="34" charset="0"/>
            </a:endParaRPr>
          </a:p>
          <a:p>
            <a:pPr algn="just">
              <a:buNone/>
            </a:pPr>
            <a:r>
              <a:rPr lang="es-MX" sz="1200" dirty="0" smtClean="0">
                <a:latin typeface="Arial" pitchFamily="34" charset="0"/>
                <a:cs typeface="Arial" pitchFamily="34" charset="0"/>
              </a:rPr>
              <a:t>1.- Semler, Ricardo(1996). Radical. Ediciones 2000, S.A. España Barcelona. </a:t>
            </a:r>
          </a:p>
          <a:p>
            <a:pPr algn="just">
              <a:buNone/>
            </a:pPr>
            <a:r>
              <a:rPr lang="es-MX" sz="1200" dirty="0" smtClean="0">
                <a:latin typeface="Arial" pitchFamily="34" charset="0"/>
                <a:cs typeface="Arial" pitchFamily="34" charset="0"/>
              </a:rPr>
              <a:t>2.- Kurt Lewin ( 1948). Resolución de conflictos laborales. </a:t>
            </a:r>
            <a:r>
              <a:rPr lang="es-MX" sz="1200" dirty="0" err="1" smtClean="0">
                <a:latin typeface="Arial" pitchFamily="34" charset="0"/>
                <a:cs typeface="Arial" pitchFamily="34" charset="0"/>
              </a:rPr>
              <a:t>Berlin</a:t>
            </a:r>
            <a:r>
              <a:rPr lang="es-MX" sz="1200" dirty="0" smtClean="0">
                <a:latin typeface="Arial" pitchFamily="34" charset="0"/>
                <a:cs typeface="Arial" pitchFamily="34" charset="0"/>
              </a:rPr>
              <a:t>.</a:t>
            </a:r>
          </a:p>
          <a:p>
            <a:pPr algn="just">
              <a:buNone/>
            </a:pPr>
            <a:r>
              <a:rPr lang="es-MX" sz="1200" dirty="0" smtClean="0">
                <a:latin typeface="Arial" pitchFamily="34" charset="0"/>
                <a:cs typeface="Arial" pitchFamily="34" charset="0"/>
              </a:rPr>
              <a:t>3.-Audirac, </a:t>
            </a:r>
            <a:r>
              <a:rPr lang="es-MX" sz="1200" dirty="0" err="1" smtClean="0">
                <a:latin typeface="Arial" pitchFamily="34" charset="0"/>
                <a:cs typeface="Arial" pitchFamily="34" charset="0"/>
              </a:rPr>
              <a:t>carlos</a:t>
            </a:r>
            <a:r>
              <a:rPr lang="es-MX" sz="1200" dirty="0" smtClean="0">
                <a:latin typeface="Arial" pitchFamily="34" charset="0"/>
                <a:cs typeface="Arial" pitchFamily="34" charset="0"/>
              </a:rPr>
              <a:t>; León , Verónica; </a:t>
            </a:r>
            <a:r>
              <a:rPr lang="es-MX" sz="1200" dirty="0" err="1" smtClean="0">
                <a:latin typeface="Arial" pitchFamily="34" charset="0"/>
                <a:cs typeface="Arial" pitchFamily="34" charset="0"/>
              </a:rPr>
              <a:t>Dominguez</a:t>
            </a:r>
            <a:r>
              <a:rPr lang="es-MX" sz="1200" dirty="0" smtClean="0">
                <a:latin typeface="Arial" pitchFamily="34" charset="0"/>
                <a:cs typeface="Arial" pitchFamily="34" charset="0"/>
              </a:rPr>
              <a:t>, Alberto; López, María y Puerta, Lourdes(2002). ABC del desarrollo Organizacional. Trillas, México. 110 pp. </a:t>
            </a:r>
          </a:p>
          <a:p>
            <a:pPr algn="just">
              <a:buNone/>
            </a:pPr>
            <a:r>
              <a:rPr lang="es-MX" sz="1200" dirty="0" smtClean="0">
                <a:latin typeface="Arial" pitchFamily="34" charset="0"/>
                <a:cs typeface="Arial" pitchFamily="34" charset="0"/>
              </a:rPr>
              <a:t>4.- </a:t>
            </a:r>
            <a:r>
              <a:rPr lang="es-MX" sz="1200" dirty="0" err="1" smtClean="0">
                <a:latin typeface="Arial" pitchFamily="34" charset="0"/>
                <a:cs typeface="Arial" pitchFamily="34" charset="0"/>
              </a:rPr>
              <a:t>Labarca</a:t>
            </a:r>
            <a:r>
              <a:rPr lang="es-MX" sz="1200" dirty="0" smtClean="0">
                <a:latin typeface="Arial" pitchFamily="34" charset="0"/>
                <a:cs typeface="Arial" pitchFamily="34" charset="0"/>
              </a:rPr>
              <a:t>, Nelson; Ferrer, </a:t>
            </a:r>
            <a:r>
              <a:rPr lang="es-MX" sz="1200" dirty="0" err="1" smtClean="0">
                <a:latin typeface="Arial" pitchFamily="34" charset="0"/>
                <a:cs typeface="Arial" pitchFamily="34" charset="0"/>
              </a:rPr>
              <a:t>Juiana</a:t>
            </a:r>
            <a:r>
              <a:rPr lang="es-MX" sz="1200" dirty="0" smtClean="0">
                <a:latin typeface="Arial" pitchFamily="34" charset="0"/>
                <a:cs typeface="Arial" pitchFamily="34" charset="0"/>
              </a:rPr>
              <a:t> ; Villegas, Esmeralda. 2006. Cambio Organizacional. Revista de Ciencias Sociales. </a:t>
            </a:r>
            <a:r>
              <a:rPr lang="es-MX" sz="1200" smtClean="0">
                <a:latin typeface="Arial" pitchFamily="34" charset="0"/>
                <a:cs typeface="Arial" pitchFamily="34" charset="0"/>
                <a:hlinkClick r:id="rId2"/>
              </a:rPr>
              <a:t>Http://www.scielo.org.ve/scielo.php?script=sci_arttext&amp;</a:t>
            </a:r>
            <a:r>
              <a:rPr lang="es-MX" sz="1200" smtClean="0">
                <a:latin typeface="Arial" pitchFamily="34" charset="0"/>
                <a:cs typeface="Arial" pitchFamily="34" charset="0"/>
              </a:rPr>
              <a:t>pid=S1315-9518</a:t>
            </a:r>
          </a:p>
          <a:p>
            <a:pPr algn="just">
              <a:buNone/>
            </a:pPr>
            <a:endParaRPr lang="es-MX" sz="12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281</Words>
  <PresentationFormat>Presentación en pantalla (4:3)</PresentationFormat>
  <Paragraphs>32</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CAMBIO ORGANIZACIONAL EN LA ADMINISTRACION PUBLICA.  INTRODUCCION.  En este artículo podemos conocer los aspectos relevantes del cambio  organizacional, con sus aspectos gerenciales.   En un ente  se genera resistencia a los cambios tanto individual como organizacional, por lo tanto se deben emplear los modelos gerenciales como la forma para administrar este proceso.   Por ello,  las instituciones gubernamentales que conforman la administración  pública deben agregarse a la dinámica económica, política, social y cultural que el país atraviesa, adoptando el proceso de revisión y reorganización administrativa con el principal objetivo de establecer organizaciones funcionales que sean eficaces y eficientes que permita una adecuada toma de decisiones y permita el mejoramiento y control administrativo de estos .  Actualmente los entes públicos no tienen establecido como un objetivo el cumplimiento de metas que permita lograr con ello la eficacia en una forma eficiente, considerando que la naturaleza de los recursos que se ejercen para el cumplimiento de los planes establecidos como proyectos a ejecutarse son públicos.   Por ello el Cambio Organizacional ,  que las instituciones públicas establezcan metas y se controlen mediante evaluaciones de logro y cumplimiento de metas que permita conocer en forma precisa los objetivos alcanzados con los elementos materiales, humanos y financieros ejercidos para ello y permita la toma de decisiones durante el proceso de ejecución que permita el logro  y cumplimiento objetivo y preciso de estos.   1.- Consideraciones teóricas gerenciales para el logro del cambio organizacional.   Modificar el estado para lograr el cambio es alterar los aspectos mas o menos significativos de la organización, transformando las formas de tal manera que sobrevivan en el ambiente haciendo las cosas en forma diferente, empleando para ello agentes de cambio, quienes actúan y asumen la responsabilidad de administrar los cambios. Pueden ser elementos que formen parte de la organización o personal externo explicito para ello. Debiendo para ello emplear la estructura,  que implica alterar las relaciones de autoridad, tecnología que contiene las modificaciones en la forma de procesar el trabajo, loso métodos y equipos necesarios emplearse y las personas que consiste en cambiar en las actitudes habilidades, expectativas y conducto del estos.  1.1 Resistencia al cambio. Según Semier(1996), Los procesos de organización general tensión entre el personal y se constituye en un obstáculo para la toma de decisiones y entorpece el desenvolvimiento de las actividades de una organización.  Por ello se generan resistencias al cambio por parte del personal que los conforma. Por ello, se debe desarrollar un marco pluralista e inclusivo con estos para lograr se incorporen a las necesidades de cambio de la organización con el objetivo de lograr su aceptación y cooperación.   </vt:lpstr>
      <vt:lpstr>Diapositiva 2</vt:lpstr>
      <vt:lpstr>Diapositiva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INTRODUCCION. En este artículo podemos conocer los aspectos relevantes del cambio  organizacional, con sus aspectos gerenciales. En una  organización se genera resistencia a los cambios tanto individual como organizacional, por lo tanto se deben emplear los modelos gerenciales como la forma para administrar este proceso</dc:title>
  <dc:creator>Francisca Virginia Gallegos Coutiño</dc:creator>
  <cp:lastModifiedBy>vigacou8</cp:lastModifiedBy>
  <cp:revision>70</cp:revision>
  <dcterms:created xsi:type="dcterms:W3CDTF">2016-01-15T20:40:01Z</dcterms:created>
  <dcterms:modified xsi:type="dcterms:W3CDTF">2016-01-18T22:12:42Z</dcterms:modified>
</cp:coreProperties>
</file>