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6"/>
  </p:notesMasterIdLst>
  <p:handoutMasterIdLst>
    <p:handoutMasterId r:id="rId7"/>
  </p:handoutMasterIdLst>
  <p:sldIdLst>
    <p:sldId id="328" r:id="rId2"/>
    <p:sldId id="331" r:id="rId3"/>
    <p:sldId id="332" r:id="rId4"/>
    <p:sldId id="334" r:id="rId5"/>
  </p:sldIdLst>
  <p:sldSz cx="11917363" cy="6858000"/>
  <p:notesSz cx="7077075" cy="9382125"/>
  <p:custDataLst>
    <p:tags r:id="rId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30" autoAdjust="0"/>
    <p:restoredTop sz="99529" autoAdjust="0"/>
  </p:normalViewPr>
  <p:slideViewPr>
    <p:cSldViewPr snapToGrid="0">
      <p:cViewPr>
        <p:scale>
          <a:sx n="70" d="100"/>
          <a:sy n="70" d="100"/>
        </p:scale>
        <p:origin x="-690" y="-936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22/01/2016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22/01/2016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3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955338" y="1855654"/>
          <a:ext cx="10222174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 smtClean="0"/>
                    </a:p>
                    <a:p>
                      <a:pPr algn="just"/>
                      <a:r>
                        <a:rPr lang="es-MX" sz="1400" dirty="0" smtClean="0"/>
                        <a:t>Los trabajadores tienen</a:t>
                      </a:r>
                      <a:r>
                        <a:rPr lang="es-MX" sz="1400" baseline="0" dirty="0" smtClean="0"/>
                        <a:t> poco conocimiento y desinterés para el cumplimiento de los objetivos. 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Los objetivos institucionales</a:t>
                      </a:r>
                      <a:r>
                        <a:rPr lang="es-MX" sz="1400" baseline="0" dirty="0" smtClean="0"/>
                        <a:t> son ampliamente compartidos  del aérea, existiendo sinergia consistente que permite el logro de los objetivos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 smtClean="0"/>
                    </a:p>
                    <a:p>
                      <a:pPr algn="just"/>
                      <a:r>
                        <a:rPr lang="es-MX" sz="1400" dirty="0" smtClean="0"/>
                        <a:t>Los ejecutivos se sienten solos durante</a:t>
                      </a:r>
                      <a:r>
                        <a:rPr lang="es-MX" sz="1400" baseline="0" dirty="0" smtClean="0"/>
                        <a:t> el proceso de cumplimiento </a:t>
                      </a:r>
                      <a:r>
                        <a:rPr lang="es-MX" sz="1400" baseline="0" smtClean="0"/>
                        <a:t>de objetivos.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Existe excelente</a:t>
                      </a:r>
                      <a:r>
                        <a:rPr lang="es-MX" sz="1400" baseline="0" dirty="0" smtClean="0"/>
                        <a:t> clima de trabajo en la planeación, cumplimiento de normas y políticas.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El personal no se siente parte de la organización,</a:t>
                      </a:r>
                      <a:r>
                        <a:rPr lang="es-MX" sz="1400" baseline="0" dirty="0" smtClean="0"/>
                        <a:t> es apática a los conflictos y problemas de ésta.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 smtClean="0"/>
                        <a:t>Se comparte la responsabilidad.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El personal no participa</a:t>
                      </a:r>
                      <a:r>
                        <a:rPr lang="es-MX" sz="1400" baseline="0" dirty="0" smtClean="0"/>
                        <a:t> en la búsqueda de alternativas. No se les requieren sus opiniones. 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Participación</a:t>
                      </a:r>
                      <a:r>
                        <a:rPr lang="es-MX" sz="1400" baseline="0" dirty="0" smtClean="0"/>
                        <a:t> y </a:t>
                      </a:r>
                      <a:r>
                        <a:rPr lang="es-MX" sz="1400" dirty="0" smtClean="0"/>
                        <a:t> transparencia de las</a:t>
                      </a:r>
                      <a:r>
                        <a:rPr lang="es-MX" sz="1400" baseline="0" dirty="0" smtClean="0"/>
                        <a:t> relaciones laborales.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Los</a:t>
                      </a:r>
                      <a:r>
                        <a:rPr lang="es-MX" sz="1400" baseline="0" dirty="0" smtClean="0"/>
                        <a:t> errores y fallas se ocultan, dando una falsa imagen de avance.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El</a:t>
                      </a:r>
                      <a:r>
                        <a:rPr lang="es-MX" sz="1400" baseline="0" dirty="0" smtClean="0"/>
                        <a:t> personal se siente libre para expresar sus ideas en momentos de crisis. Se respetan sus criterios.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La comunicación informal</a:t>
                      </a:r>
                      <a:r>
                        <a:rPr lang="es-MX" sz="1400" baseline="0" dirty="0" smtClean="0"/>
                        <a:t> transciende.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Soluciones</a:t>
                      </a:r>
                      <a:r>
                        <a:rPr lang="es-MX" sz="1400" baseline="0" dirty="0" smtClean="0"/>
                        <a:t> practicas a los problemas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Pasivos</a:t>
                      </a:r>
                      <a:r>
                        <a:rPr lang="es-MX" sz="1400" baseline="0" dirty="0" smtClean="0"/>
                        <a:t> y agresivos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dirty="0" smtClean="0"/>
                        <a:t>Clara definición de roles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Sobre expandida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Equilibrio</a:t>
                      </a:r>
                      <a:r>
                        <a:rPr lang="es-MX" sz="1400" baseline="0" dirty="0" smtClean="0"/>
                        <a:t> emocional y laboral estable </a:t>
                      </a:r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41777" y="1376143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</a:t>
            </a:r>
            <a:r>
              <a:rPr lang="es-MX" b="1" dirty="0" smtClean="0"/>
              <a:t>PÚBLICAS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846156" y="2497099"/>
          <a:ext cx="10222174" cy="382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 smtClean="0"/>
                    </a:p>
                    <a:p>
                      <a:pPr algn="just"/>
                      <a:r>
                        <a:rPr lang="es-MX" sz="1400" dirty="0" smtClean="0"/>
                        <a:t>Se complica la resolución</a:t>
                      </a:r>
                      <a:r>
                        <a:rPr lang="es-MX" sz="1400" baseline="0" dirty="0" smtClean="0"/>
                        <a:t> de problemas.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La toma de decisiones se determina por factores de sentido de responsabilidad,</a:t>
                      </a:r>
                      <a:r>
                        <a:rPr lang="es-MX" sz="1400" baseline="0" dirty="0" smtClean="0"/>
                        <a:t> desarrollo de talentos, competencias.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Inadecuada toma</a:t>
                      </a:r>
                      <a:r>
                        <a:rPr lang="es-MX" sz="1400" baseline="0" dirty="0" smtClean="0"/>
                        <a:t> de decisiones con información incorrecta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</a:t>
                      </a:r>
                      <a:r>
                        <a:rPr lang="es-MX" sz="1400" baseline="0" dirty="0" smtClean="0"/>
                        <a:t> consideran todos los puntos de vista del personal.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El personal pierde el interés por su trabajo, se considera</a:t>
                      </a:r>
                      <a:r>
                        <a:rPr lang="es-MX" sz="1400" baseline="0" dirty="0" smtClean="0"/>
                        <a:t> atado a él. 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El personal coadyuva</a:t>
                      </a:r>
                      <a:r>
                        <a:rPr lang="es-MX" sz="1400" baseline="0" dirty="0" smtClean="0"/>
                        <a:t> entre si en situaciones de trabajo en equipo. </a:t>
                      </a:r>
                      <a:endParaRPr lang="es-MX" sz="1400" dirty="0"/>
                    </a:p>
                  </a:txBody>
                  <a:tcPr/>
                </a:tc>
              </a:tr>
              <a:tr h="394331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El criterio de niveles inferiores no se respeta, más que en los estrechos limites de sus funciones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Existe la competencia</a:t>
                      </a:r>
                      <a:r>
                        <a:rPr lang="es-MX" sz="1400" baseline="0" dirty="0" smtClean="0"/>
                        <a:t> leal encaminada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Aprender es difícil. Las personas no se acercan a sus compañeros para aprenderles, sino que tienen que aprender a través de sus propios errores. Rechazan la experiencia de otros. Obtiene escasa retroalimentación sobre su comportamiento y desempeño y mucho de esta no es útil.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Existe</a:t>
                      </a:r>
                      <a:r>
                        <a:rPr lang="es-MX" sz="1400" baseline="0" dirty="0" smtClean="0"/>
                        <a:t> aprendizaje en el trabajo.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Capacitación continua</a:t>
                      </a:r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55174" y="2017588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846156" y="2497099"/>
          <a:ext cx="1022217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>
                          <a:latin typeface="+mj-lt"/>
                        </a:rPr>
                        <a:t>Los trabajadores</a:t>
                      </a:r>
                      <a:r>
                        <a:rPr lang="es-MX" sz="1400" baseline="0" dirty="0" smtClean="0">
                          <a:latin typeface="+mj-lt"/>
                        </a:rPr>
                        <a:t> se apoyan y cuidan unos a otros. </a:t>
                      </a:r>
                      <a:endParaRPr lang="es-MX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La crítica conjunta de progreso es rutina.</a:t>
                      </a:r>
                      <a:endParaRPr lang="es-MX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41526" y="2113122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</a:t>
            </a:r>
            <a:r>
              <a:rPr lang="es-MX" b="1" dirty="0" smtClean="0"/>
              <a:t>PÚBLICAS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945992" y="1198723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LA INSTITUCION EN LA QUE LABORO ES UNA PUBLICA MUNICIPAL, </a:t>
            </a:r>
            <a:r>
              <a:rPr lang="es-MX" b="1" smtClean="0"/>
              <a:t>LA CONSIDERO 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dirty="0" smtClean="0">
                <a:solidFill>
                  <a:srgbClr val="FFFFFF"/>
                </a:solidFill>
              </a:rPr>
              <a:t>LA INSTITUCIÓN EN LA QUE LABORO </a:t>
            </a:r>
            <a:endParaRPr lang="es-MX" sz="19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450377" y="1678234"/>
          <a:ext cx="10495128" cy="4829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5128"/>
              </a:tblGrid>
              <a:tr h="40987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INSTITUCIÓN  </a:t>
                      </a:r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ENFERMA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 smtClean="0"/>
                    </a:p>
                    <a:p>
                      <a:pPr algn="just"/>
                      <a:r>
                        <a:rPr lang="es-MX" sz="1400" b="1" i="1" u="sng" dirty="0" smtClean="0"/>
                        <a:t>DIRECCION: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Inadecuada toma</a:t>
                      </a:r>
                      <a:r>
                        <a:rPr lang="es-MX" sz="1400" baseline="0" dirty="0" smtClean="0"/>
                        <a:t> de decisiones con información incorrecta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El criterio de niveles inferiores no se respeta, más que en los estrechos limites de sus funciones.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Se complica la resolución</a:t>
                      </a:r>
                      <a:r>
                        <a:rPr lang="es-MX" sz="1400" baseline="0" dirty="0" smtClean="0"/>
                        <a:t> de problemas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baseline="0" dirty="0" smtClean="0"/>
                        <a:t> Se carecen de metas y objetivos previamente establecidos alineados a los objetivos municipales y estales de los planes de desarrollo,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baseline="0" dirty="0" smtClean="0"/>
                        <a:t> Se carecen de tableros de control de las metas.</a:t>
                      </a:r>
                      <a:endParaRPr lang="es-MX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1" u="sng" dirty="0" smtClean="0"/>
                        <a:t>FACTOR</a:t>
                      </a:r>
                      <a:r>
                        <a:rPr lang="es-MX" sz="1400" b="1" i="1" u="sng" baseline="0" dirty="0" smtClean="0"/>
                        <a:t> HUMANO:</a:t>
                      </a:r>
                      <a:endParaRPr lang="es-MX" sz="14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El personal pierde el interés por su trabajo, se considera</a:t>
                      </a:r>
                      <a:r>
                        <a:rPr lang="es-MX" sz="1400" baseline="0" dirty="0" smtClean="0"/>
                        <a:t> atado a él. </a:t>
                      </a:r>
                      <a:endParaRPr lang="es-MX" sz="1400" dirty="0" smtClean="0"/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Se complica la resolución</a:t>
                      </a:r>
                      <a:r>
                        <a:rPr lang="es-MX" sz="1400" baseline="0" dirty="0" smtClean="0"/>
                        <a:t> de problemas. </a:t>
                      </a:r>
                      <a:endParaRPr lang="es-MX" sz="1400" dirty="0" smtClean="0"/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Aprender es difícil. Las personas no se acercan a sus compañeros para aprenderles, sino que tienen que aprender a través de sus propios errores. Rechazan la experiencia de otros. Obtiene escasa retroalimentación sobre su comportamiento y desempeño y mucho de esta no es útil.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1" u="sng" dirty="0" smtClean="0"/>
                        <a:t>TECNOLOGIAS</a:t>
                      </a:r>
                      <a:r>
                        <a:rPr lang="es-MX" sz="1400" b="1" i="1" u="sng" baseline="0" dirty="0" smtClean="0"/>
                        <a:t> DE LA INFORMACION</a:t>
                      </a:r>
                      <a:r>
                        <a:rPr lang="es-MX" sz="1400" baseline="0" dirty="0" smtClean="0"/>
                        <a:t>:</a:t>
                      </a:r>
                      <a:endParaRPr lang="es-MX" sz="1400" dirty="0" smtClean="0"/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 Falta</a:t>
                      </a:r>
                      <a:r>
                        <a:rPr lang="es-MX" sz="1400" baseline="0" dirty="0" smtClean="0"/>
                        <a:t> de capacitación al personal en los aspectos informáticos y de tecnología de punta. </a:t>
                      </a:r>
                      <a:endParaRPr lang="es-MX" sz="1400" dirty="0" smtClean="0"/>
                    </a:p>
                  </a:txBody>
                  <a:tcPr/>
                </a:tc>
              </a:tr>
              <a:tr h="394331">
                <a:tc>
                  <a:txBody>
                    <a:bodyPr/>
                    <a:lstStyle/>
                    <a:p>
                      <a:pPr algn="just"/>
                      <a:r>
                        <a:rPr lang="es-MX" sz="1400" b="1" i="1" u="sng" dirty="0" smtClean="0"/>
                        <a:t>CULTURA</a:t>
                      </a:r>
                      <a:r>
                        <a:rPr lang="es-MX" sz="1400" b="1" i="1" u="sng" baseline="0" dirty="0" smtClean="0"/>
                        <a:t> DE TRABAJO: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MX" sz="1400" b="1" i="1" u="sng" dirty="0" smtClean="0"/>
                        <a:t> </a:t>
                      </a:r>
                      <a:r>
                        <a:rPr lang="es-MX" sz="1400" b="0" i="0" u="none" dirty="0" smtClean="0"/>
                        <a:t>Se</a:t>
                      </a:r>
                      <a:r>
                        <a:rPr lang="es-MX" sz="1400" b="0" i="0" u="none" baseline="0" dirty="0" smtClean="0"/>
                        <a:t> carece de trabajo en equipo.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MX" sz="1400" b="0" i="0" u="none" baseline="0" dirty="0" smtClean="0"/>
                        <a:t> Incumplimiento de metas y objetivos, </a:t>
                      </a:r>
                      <a:endParaRPr lang="es-MX" sz="1400" b="1" i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741</Words>
  <Application>Microsoft Office PowerPoint</Application>
  <PresentationFormat>Personalizado</PresentationFormat>
  <Paragraphs>70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Aspecto</vt:lpstr>
      <vt:lpstr>Diapositiva 0</vt:lpstr>
      <vt:lpstr>Diapositiva 1</vt:lpstr>
      <vt:lpstr>Diapositiva 2</vt:lpstr>
      <vt:lpstr>Diapositiva 3</vt:lpstr>
    </vt:vector>
  </TitlesOfParts>
  <Company>H. AYUNTAMIENTO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vigacou8</cp:lastModifiedBy>
  <cp:revision>773</cp:revision>
  <dcterms:created xsi:type="dcterms:W3CDTF">2009-05-12T18:27:50Z</dcterms:created>
  <dcterms:modified xsi:type="dcterms:W3CDTF">2016-01-22T22:08:42Z</dcterms:modified>
</cp:coreProperties>
</file>