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6" d="100"/>
          <a:sy n="96" d="100"/>
        </p:scale>
        <p:origin x="540" y="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0DEB1-D291-406D-8300-5D08DDDFA237}" type="datetimeFigureOut">
              <a:rPr lang="es-MX" smtClean="0"/>
              <a:t>08/03/2016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FCF3E-6442-4A3D-BA46-D9861DB403E9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CF3E-6442-4A3D-BA46-D9861DB403E9}" type="slidenum">
              <a:rPr lang="es-MX" smtClean="0"/>
              <a:t>1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08/03/2016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08/03/2016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08/03/2016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08/03/2016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Elipse"/>
          <p:cNvSpPr/>
          <p:nvPr/>
        </p:nvSpPr>
        <p:spPr>
          <a:xfrm>
            <a:off x="3428992" y="571480"/>
            <a:ext cx="2071702" cy="5715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>
                <a:solidFill>
                  <a:schemeClr val="bg1"/>
                </a:solidFill>
              </a:rPr>
              <a:t>PRESUPUSTOS BASADOS EN RESULTADOS</a:t>
            </a:r>
            <a:endParaRPr lang="es-MX" sz="1100" dirty="0">
              <a:solidFill>
                <a:schemeClr val="bg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285852" y="0"/>
            <a:ext cx="6286544" cy="5000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b="1" dirty="0" smtClean="0">
                <a:solidFill>
                  <a:schemeClr val="bg1"/>
                </a:solidFill>
              </a:rPr>
              <a:t>RESULTADOS Y PROCESOS PRESUPUSTARIOS </a:t>
            </a:r>
            <a:endParaRPr lang="es-MX" sz="1100" b="1" dirty="0">
              <a:solidFill>
                <a:schemeClr val="bg1"/>
              </a:solidFill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4857752" y="1785926"/>
            <a:ext cx="771524" cy="271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4786314" y="1214422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5429256" y="1000108"/>
            <a:ext cx="285752" cy="214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rot="10800000" flipV="1">
            <a:off x="3214678" y="928670"/>
            <a:ext cx="285752" cy="214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rot="5400000">
            <a:off x="4358083" y="1214025"/>
            <a:ext cx="428628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1785918" y="1142984"/>
            <a:ext cx="1485904" cy="571504"/>
          </a:xfrm>
          <a:prstGeom prst="rect">
            <a:avLst/>
          </a:prstGeom>
          <a:solidFill>
            <a:srgbClr val="92D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FORMA DE INTRODUCCION PBR EN LOS PAISES</a:t>
            </a:r>
            <a:endParaRPr lang="es-MX" sz="1100" dirty="0"/>
          </a:p>
        </p:txBody>
      </p:sp>
      <p:sp>
        <p:nvSpPr>
          <p:cNvPr id="27" name="26 Rectángulo"/>
          <p:cNvSpPr/>
          <p:nvPr/>
        </p:nvSpPr>
        <p:spPr>
          <a:xfrm>
            <a:off x="3857620" y="1428736"/>
            <a:ext cx="1485904" cy="571504"/>
          </a:xfrm>
          <a:prstGeom prst="rect">
            <a:avLst/>
          </a:prstGeom>
          <a:solidFill>
            <a:srgbClr val="92D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FORM A DE ARTICULACION DE PBR EN MEXICO</a:t>
            </a:r>
            <a:endParaRPr lang="es-MX" sz="1100" dirty="0"/>
          </a:p>
        </p:txBody>
      </p:sp>
      <p:sp>
        <p:nvSpPr>
          <p:cNvPr id="28" name="27 Rectángulo"/>
          <p:cNvSpPr/>
          <p:nvPr/>
        </p:nvSpPr>
        <p:spPr>
          <a:xfrm>
            <a:off x="5643570" y="1214422"/>
            <a:ext cx="1714512" cy="571504"/>
          </a:xfrm>
          <a:prstGeom prst="rect">
            <a:avLst/>
          </a:prstGeom>
          <a:solidFill>
            <a:srgbClr val="92D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smtClean="0"/>
              <a:t>ALCANCES, LIMITACIO NES Y PUNTOS CRITICOS DE PBR </a:t>
            </a:r>
            <a:endParaRPr lang="es-MX" sz="1100" dirty="0"/>
          </a:p>
        </p:txBody>
      </p:sp>
      <p:sp>
        <p:nvSpPr>
          <p:cNvPr id="39" name="38 Rectángulo"/>
          <p:cNvSpPr/>
          <p:nvPr/>
        </p:nvSpPr>
        <p:spPr>
          <a:xfrm>
            <a:off x="285720" y="2000240"/>
            <a:ext cx="2643206" cy="32147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bg1"/>
                </a:solidFill>
              </a:rPr>
              <a:t>ARTICULACION DEL PRESUPUESTO PRESENTADO AL PODER LEGISLATIVO</a:t>
            </a:r>
          </a:p>
          <a:p>
            <a:pPr algn="ctr"/>
            <a:r>
              <a:rPr lang="es-MX" sz="900" dirty="0" smtClean="0">
                <a:solidFill>
                  <a:schemeClr val="bg1"/>
                </a:solidFill>
              </a:rPr>
              <a:t>EN FORMATOS :</a:t>
            </a:r>
          </a:p>
          <a:p>
            <a:pPr algn="just">
              <a:buFont typeface="Arial" pitchFamily="34" charset="0"/>
              <a:buChar char="•"/>
            </a:pPr>
            <a:r>
              <a:rPr lang="es-MX" sz="900" dirty="0" smtClean="0">
                <a:solidFill>
                  <a:schemeClr val="bg1"/>
                </a:solidFill>
              </a:rPr>
              <a:t> PRESENTACIONAL. CONSIDERA LA EVALUACION AL DESEMPEÑO.</a:t>
            </a:r>
          </a:p>
          <a:p>
            <a:pPr algn="just">
              <a:buFont typeface="Arial" pitchFamily="34" charset="0"/>
              <a:buChar char="•"/>
            </a:pPr>
            <a:endParaRPr lang="es-MX" sz="900" dirty="0" smtClean="0">
              <a:solidFill>
                <a:schemeClr val="bg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s-MX" sz="900" dirty="0" smtClean="0">
                <a:solidFill>
                  <a:schemeClr val="bg1"/>
                </a:solidFill>
              </a:rPr>
              <a:t> INFORMADO. NO ESTABLECE RELACION ENTRE DESEMPEÑO Y GASTO, PERO CONSIDERA MECANISMOS DE CONTROL O SEÑALIZACION POR METAS.</a:t>
            </a:r>
          </a:p>
          <a:p>
            <a:pPr algn="just"/>
            <a:endParaRPr lang="es-MX" sz="900" dirty="0" smtClean="0">
              <a:solidFill>
                <a:schemeClr val="bg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s-MX" sz="900" dirty="0" smtClean="0">
                <a:solidFill>
                  <a:schemeClr val="bg1"/>
                </a:solidFill>
              </a:rPr>
              <a:t> </a:t>
            </a:r>
            <a:r>
              <a:rPr lang="es-MX" sz="900" dirty="0" smtClean="0">
                <a:solidFill>
                  <a:schemeClr val="bg1"/>
                </a:solidFill>
              </a:rPr>
              <a:t>FORMULA DIRECTA. CONSIDERA LA ASIGNACION DE RECURSOS CONSIDERANDO LA EVALUACION AL DESEMPEÑO A NIVEL DE GASTO ESPECIFICO.</a:t>
            </a:r>
          </a:p>
          <a:p>
            <a:pPr algn="just"/>
            <a:endParaRPr lang="es-MX" sz="900" dirty="0" smtClean="0">
              <a:solidFill>
                <a:schemeClr val="bg1"/>
              </a:solidFill>
            </a:endParaRPr>
          </a:p>
          <a:p>
            <a:pPr algn="just"/>
            <a:r>
              <a:rPr lang="es-MX" sz="900" dirty="0" smtClean="0">
                <a:solidFill>
                  <a:schemeClr val="bg1"/>
                </a:solidFill>
              </a:rPr>
              <a:t>INCLUYE RESULTADOS DEL DESEMPEÑO.</a:t>
            </a:r>
          </a:p>
          <a:p>
            <a:pPr algn="just"/>
            <a:r>
              <a:rPr lang="es-MX" sz="900" dirty="0" smtClean="0">
                <a:solidFill>
                  <a:schemeClr val="bg1"/>
                </a:solidFill>
              </a:rPr>
              <a:t>CONSIDERA OBJETIVOS DE POLITICA PÚBLICA.</a:t>
            </a:r>
          </a:p>
          <a:p>
            <a:pPr algn="just"/>
            <a:r>
              <a:rPr lang="es-MX" sz="900" dirty="0" smtClean="0">
                <a:solidFill>
                  <a:schemeClr val="bg1"/>
                </a:solidFill>
              </a:rPr>
              <a:t>IMPLICA CAMBIOS DE LAS RUTINAS ORGANIZACIONALES</a:t>
            </a:r>
          </a:p>
          <a:p>
            <a:pPr algn="just"/>
            <a:r>
              <a:rPr lang="es-MX" sz="900" dirty="0" smtClean="0">
                <a:solidFill>
                  <a:schemeClr val="bg1"/>
                </a:solidFill>
              </a:rPr>
              <a:t>CONSIDERA LA ARTICULACION DEL DOCUMENTO DE PRESUPUESTO PRESENTADO AL PODER LEGISLATIVO</a:t>
            </a:r>
          </a:p>
          <a:p>
            <a:pPr algn="just">
              <a:buFont typeface="Arial" pitchFamily="34" charset="0"/>
              <a:buChar char="•"/>
            </a:pPr>
            <a:endParaRPr lang="es-MX" sz="900" dirty="0" smtClean="0">
              <a:solidFill>
                <a:schemeClr val="bg1"/>
              </a:solidFill>
            </a:endParaRPr>
          </a:p>
          <a:p>
            <a:pPr algn="ctr"/>
            <a:endParaRPr lang="es-MX" sz="900" dirty="0" smtClean="0">
              <a:solidFill>
                <a:schemeClr val="bg1"/>
              </a:solidFill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5857884" y="2071678"/>
            <a:ext cx="2286016" cy="3571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bg1"/>
                </a:solidFill>
              </a:rPr>
              <a:t>PARADIGMA DE ORIENTACION POR RESULTADOS</a:t>
            </a:r>
            <a:endParaRPr lang="es-MX" sz="900" dirty="0">
              <a:solidFill>
                <a:schemeClr val="bg1"/>
              </a:solidFill>
            </a:endParaRPr>
          </a:p>
        </p:txBody>
      </p:sp>
      <p:cxnSp>
        <p:nvCxnSpPr>
          <p:cNvPr id="42" name="41 Conector recto de flecha"/>
          <p:cNvCxnSpPr/>
          <p:nvPr/>
        </p:nvCxnSpPr>
        <p:spPr>
          <a:xfrm rot="16200000" flipH="1">
            <a:off x="6572264" y="1785926"/>
            <a:ext cx="285752" cy="2857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 rot="5400000">
            <a:off x="4392611" y="2107397"/>
            <a:ext cx="215108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Rectángulo"/>
          <p:cNvSpPr/>
          <p:nvPr/>
        </p:nvSpPr>
        <p:spPr>
          <a:xfrm>
            <a:off x="3571868" y="2214554"/>
            <a:ext cx="2143140" cy="6429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bg1"/>
                </a:solidFill>
              </a:rPr>
              <a:t>PARADIGMA PARA LA ASIGNACION DE RECURSOS PRESUPUESTALES</a:t>
            </a:r>
          </a:p>
          <a:p>
            <a:pPr algn="ctr"/>
            <a:r>
              <a:rPr lang="es-MX" sz="900" dirty="0" smtClean="0">
                <a:solidFill>
                  <a:schemeClr val="bg1"/>
                </a:solidFill>
              </a:rPr>
              <a:t>(MEJORAS A LOS PROGRAMAS DE GOBIERNO)</a:t>
            </a:r>
            <a:endParaRPr lang="es-MX" sz="900" dirty="0">
              <a:solidFill>
                <a:schemeClr val="bg1"/>
              </a:solidFill>
            </a:endParaRPr>
          </a:p>
        </p:txBody>
      </p:sp>
      <p:cxnSp>
        <p:nvCxnSpPr>
          <p:cNvPr id="46" name="45 Conector recto de flecha"/>
          <p:cNvCxnSpPr/>
          <p:nvPr/>
        </p:nvCxnSpPr>
        <p:spPr>
          <a:xfrm rot="10800000" flipV="1">
            <a:off x="2071670" y="1785926"/>
            <a:ext cx="285752" cy="214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 rot="16200000" flipH="1">
            <a:off x="4393406" y="2964653"/>
            <a:ext cx="214315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Rectángulo"/>
          <p:cNvSpPr/>
          <p:nvPr/>
        </p:nvSpPr>
        <p:spPr>
          <a:xfrm>
            <a:off x="3571868" y="3071810"/>
            <a:ext cx="2071702" cy="3571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bg1"/>
                </a:solidFill>
              </a:rPr>
              <a:t>NUEVA ESTRUCTURA PROGRAMATICA</a:t>
            </a:r>
            <a:endParaRPr lang="es-MX" sz="900" dirty="0">
              <a:solidFill>
                <a:schemeClr val="bg1"/>
              </a:solidFill>
            </a:endParaRPr>
          </a:p>
        </p:txBody>
      </p:sp>
      <p:sp>
        <p:nvSpPr>
          <p:cNvPr id="60" name="59 Rectángulo"/>
          <p:cNvSpPr/>
          <p:nvPr/>
        </p:nvSpPr>
        <p:spPr>
          <a:xfrm>
            <a:off x="3571868" y="3571876"/>
            <a:ext cx="2071702" cy="3571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bg1"/>
                </a:solidFill>
              </a:rPr>
              <a:t>SISTEMA DE EVALUACXION  AL DESEMPEÑO</a:t>
            </a:r>
            <a:endParaRPr lang="es-MX" sz="900" dirty="0">
              <a:solidFill>
                <a:schemeClr val="bg1"/>
              </a:solidFill>
            </a:endParaRPr>
          </a:p>
        </p:txBody>
      </p:sp>
      <p:cxnSp>
        <p:nvCxnSpPr>
          <p:cNvPr id="61" name="60 Conector recto de flecha"/>
          <p:cNvCxnSpPr/>
          <p:nvPr/>
        </p:nvCxnSpPr>
        <p:spPr>
          <a:xfrm rot="5400000">
            <a:off x="4429918" y="3499644"/>
            <a:ext cx="14287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 de flecha"/>
          <p:cNvCxnSpPr/>
          <p:nvPr/>
        </p:nvCxnSpPr>
        <p:spPr>
          <a:xfrm rot="5400000">
            <a:off x="4429918" y="3999710"/>
            <a:ext cx="14287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79 Rectángulo"/>
          <p:cNvSpPr/>
          <p:nvPr/>
        </p:nvSpPr>
        <p:spPr>
          <a:xfrm>
            <a:off x="3571868" y="4071942"/>
            <a:ext cx="2071702" cy="6429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bg1"/>
                </a:solidFill>
              </a:rPr>
              <a:t>PROPORCIONA INFORMACION AL PROCESO DE PLANEACION  Y APROBACION  DEL PRESUPUESTO DE EGRESOS </a:t>
            </a:r>
            <a:endParaRPr lang="es-MX" sz="900" dirty="0">
              <a:solidFill>
                <a:schemeClr val="bg1"/>
              </a:solidFill>
            </a:endParaRPr>
          </a:p>
        </p:txBody>
      </p:sp>
      <p:cxnSp>
        <p:nvCxnSpPr>
          <p:cNvPr id="82" name="81 Conector recto de flecha"/>
          <p:cNvCxnSpPr/>
          <p:nvPr/>
        </p:nvCxnSpPr>
        <p:spPr>
          <a:xfrm rot="5400000">
            <a:off x="4036215" y="5250669"/>
            <a:ext cx="285752" cy="214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Conector recto de flecha"/>
          <p:cNvCxnSpPr/>
          <p:nvPr/>
        </p:nvCxnSpPr>
        <p:spPr>
          <a:xfrm rot="16200000" flipH="1">
            <a:off x="4679156" y="5250668"/>
            <a:ext cx="285754" cy="2143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97 Rectángulo"/>
          <p:cNvSpPr/>
          <p:nvPr/>
        </p:nvSpPr>
        <p:spPr>
          <a:xfrm>
            <a:off x="3643306" y="5500702"/>
            <a:ext cx="857256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bg1"/>
                </a:solidFill>
              </a:rPr>
              <a:t>PROGRAMAS FEDERALES</a:t>
            </a:r>
            <a:endParaRPr lang="es-MX" sz="900" dirty="0">
              <a:solidFill>
                <a:schemeClr val="bg1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4643438" y="5500702"/>
            <a:ext cx="928694" cy="428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bg1"/>
                </a:solidFill>
              </a:rPr>
              <a:t>PROYECTOS DE INVERSION</a:t>
            </a:r>
            <a:endParaRPr lang="es-MX" sz="900" dirty="0">
              <a:solidFill>
                <a:schemeClr val="bg1"/>
              </a:solidFill>
            </a:endParaRPr>
          </a:p>
        </p:txBody>
      </p:sp>
      <p:cxnSp>
        <p:nvCxnSpPr>
          <p:cNvPr id="101" name="100 Conector recto de flecha"/>
          <p:cNvCxnSpPr/>
          <p:nvPr/>
        </p:nvCxnSpPr>
        <p:spPr>
          <a:xfrm rot="5400000">
            <a:off x="4429918" y="4785528"/>
            <a:ext cx="14287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102 Rectángulo"/>
          <p:cNvSpPr/>
          <p:nvPr/>
        </p:nvSpPr>
        <p:spPr>
          <a:xfrm>
            <a:off x="4071934" y="4857760"/>
            <a:ext cx="928694" cy="3571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bg1"/>
                </a:solidFill>
              </a:rPr>
              <a:t>RECURSOS FEDERALES</a:t>
            </a:r>
            <a:endParaRPr lang="es-MX" sz="900" dirty="0">
              <a:solidFill>
                <a:schemeClr val="bg1"/>
              </a:solidFill>
            </a:endParaRPr>
          </a:p>
        </p:txBody>
      </p:sp>
      <p:cxnSp>
        <p:nvCxnSpPr>
          <p:cNvPr id="112" name="111 Conector recto de flecha"/>
          <p:cNvCxnSpPr/>
          <p:nvPr/>
        </p:nvCxnSpPr>
        <p:spPr>
          <a:xfrm rot="5400000">
            <a:off x="6858810" y="2499512"/>
            <a:ext cx="14287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112 Rectángulo"/>
          <p:cNvSpPr/>
          <p:nvPr/>
        </p:nvSpPr>
        <p:spPr>
          <a:xfrm>
            <a:off x="5857884" y="2500306"/>
            <a:ext cx="2286016" cy="571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bg1"/>
                </a:solidFill>
              </a:rPr>
              <a:t>PERMITE EVALUAR LOS PROGRAMAS PUBLICOS Y LA GESTION DE LAS DEPENDENCIAS Y ENTIDADES</a:t>
            </a:r>
            <a:endParaRPr lang="es-MX" sz="900" dirty="0">
              <a:solidFill>
                <a:schemeClr val="bg1"/>
              </a:solidFill>
            </a:endParaRPr>
          </a:p>
        </p:txBody>
      </p:sp>
      <p:cxnSp>
        <p:nvCxnSpPr>
          <p:cNvPr id="114" name="113 Conector recto de flecha"/>
          <p:cNvCxnSpPr/>
          <p:nvPr/>
        </p:nvCxnSpPr>
        <p:spPr>
          <a:xfrm rot="5400000">
            <a:off x="6858810" y="3142454"/>
            <a:ext cx="14287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114 Rectángulo"/>
          <p:cNvSpPr/>
          <p:nvPr/>
        </p:nvSpPr>
        <p:spPr>
          <a:xfrm>
            <a:off x="5857884" y="3214686"/>
            <a:ext cx="2286016" cy="3571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bg1"/>
                </a:solidFill>
              </a:rPr>
              <a:t>SE CARECE DE UN REFERENTE CONCRETO  DE PRESUPUESTACION</a:t>
            </a:r>
            <a:endParaRPr lang="es-MX" sz="900" dirty="0">
              <a:solidFill>
                <a:schemeClr val="bg1"/>
              </a:solidFill>
            </a:endParaRPr>
          </a:p>
        </p:txBody>
      </p:sp>
      <p:sp>
        <p:nvSpPr>
          <p:cNvPr id="116" name="115 Rectángulo"/>
          <p:cNvSpPr/>
          <p:nvPr/>
        </p:nvSpPr>
        <p:spPr>
          <a:xfrm>
            <a:off x="5857884" y="3714752"/>
            <a:ext cx="2286016" cy="3571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bg1"/>
                </a:solidFill>
              </a:rPr>
              <a:t>ALTOS COSTOS  DE IMPLEMENTACION</a:t>
            </a:r>
            <a:endParaRPr lang="es-MX" sz="900" dirty="0">
              <a:solidFill>
                <a:schemeClr val="bg1"/>
              </a:solidFill>
            </a:endParaRPr>
          </a:p>
        </p:txBody>
      </p:sp>
      <p:cxnSp>
        <p:nvCxnSpPr>
          <p:cNvPr id="117" name="116 Conector recto de flecha"/>
          <p:cNvCxnSpPr/>
          <p:nvPr/>
        </p:nvCxnSpPr>
        <p:spPr>
          <a:xfrm rot="5400000">
            <a:off x="6858810" y="3642520"/>
            <a:ext cx="14287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117 Rectángulo"/>
          <p:cNvSpPr/>
          <p:nvPr/>
        </p:nvSpPr>
        <p:spPr>
          <a:xfrm>
            <a:off x="5857884" y="4214818"/>
            <a:ext cx="2286016" cy="5000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bg1"/>
                </a:solidFill>
              </a:rPr>
              <a:t>SECRETARIA  DE HACIENDA Y CREDITO  PÚBLICO ES LA CONTROLADORA DEL GASTO </a:t>
            </a:r>
            <a:r>
              <a:rPr lang="es-MX" sz="900" dirty="0" err="1" smtClean="0">
                <a:solidFill>
                  <a:schemeClr val="bg1"/>
                </a:solidFill>
              </a:rPr>
              <a:t>FEDERALc</a:t>
            </a:r>
            <a:endParaRPr lang="es-MX" sz="900" dirty="0">
              <a:solidFill>
                <a:schemeClr val="bg1"/>
              </a:solidFill>
            </a:endParaRPr>
          </a:p>
        </p:txBody>
      </p:sp>
      <p:cxnSp>
        <p:nvCxnSpPr>
          <p:cNvPr id="119" name="118 Conector recto de flecha"/>
          <p:cNvCxnSpPr/>
          <p:nvPr/>
        </p:nvCxnSpPr>
        <p:spPr>
          <a:xfrm rot="5400000">
            <a:off x="6858810" y="4142586"/>
            <a:ext cx="14287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119 Rectángulo"/>
          <p:cNvSpPr/>
          <p:nvPr/>
        </p:nvSpPr>
        <p:spPr>
          <a:xfrm>
            <a:off x="5786446" y="4857760"/>
            <a:ext cx="2286016" cy="5715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bg1"/>
                </a:solidFill>
              </a:rPr>
              <a:t>ENFATIZAN EL DISEÑO DE MECANISMOS DE EVALUACION AL DESEMPEÑO PARA LA TOMA DE DECISIONES RESPECTO AL GASTO PÚBLICO</a:t>
            </a:r>
            <a:endParaRPr lang="es-MX" sz="900" dirty="0">
              <a:solidFill>
                <a:schemeClr val="bg1"/>
              </a:solidFill>
            </a:endParaRPr>
          </a:p>
        </p:txBody>
      </p:sp>
      <p:cxnSp>
        <p:nvCxnSpPr>
          <p:cNvPr id="121" name="120 Conector recto de flecha"/>
          <p:cNvCxnSpPr/>
          <p:nvPr/>
        </p:nvCxnSpPr>
        <p:spPr>
          <a:xfrm rot="5400000">
            <a:off x="6858810" y="4785528"/>
            <a:ext cx="14287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recto de flecha"/>
          <p:cNvCxnSpPr/>
          <p:nvPr/>
        </p:nvCxnSpPr>
        <p:spPr>
          <a:xfrm rot="5400000">
            <a:off x="6858810" y="5571346"/>
            <a:ext cx="14287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recto de flecha"/>
          <p:cNvCxnSpPr/>
          <p:nvPr/>
        </p:nvCxnSpPr>
        <p:spPr>
          <a:xfrm rot="5400000">
            <a:off x="7011210" y="4294986"/>
            <a:ext cx="14287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123 Rectángulo"/>
          <p:cNvSpPr/>
          <p:nvPr/>
        </p:nvSpPr>
        <p:spPr>
          <a:xfrm>
            <a:off x="5786446" y="5572140"/>
            <a:ext cx="2438416" cy="10715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dirty="0" smtClean="0">
                <a:solidFill>
                  <a:schemeClr val="bg1"/>
                </a:solidFill>
              </a:rPr>
              <a:t>AVANCES ENTRE LOS PODERES EJECUTIVO Y LEGISLATIVO.</a:t>
            </a:r>
          </a:p>
          <a:p>
            <a:pPr algn="ctr"/>
            <a:r>
              <a:rPr lang="es-MX" sz="900" dirty="0" smtClean="0">
                <a:solidFill>
                  <a:schemeClr val="bg1"/>
                </a:solidFill>
              </a:rPr>
              <a:t>NO SE CONCRETA LA FORMA EN LA QUE LA INFORMACION ENTREGADA POR EL EJECUTIVO A LA CAMARA DE DIPUTADS Y CONGRESO DE LA UNIO  SEA OPORTUNA  Y FACILMENTE UTILIZADA POR LOS LEGISLADORES.</a:t>
            </a:r>
            <a:endParaRPr lang="es-MX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264</Words>
  <PresentationFormat>Presentación en pantalla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octavio</cp:lastModifiedBy>
  <cp:revision>52</cp:revision>
  <dcterms:modified xsi:type="dcterms:W3CDTF">2016-03-09T01:29:05Z</dcterms:modified>
</cp:coreProperties>
</file>