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FBA7"/>
    <a:srgbClr val="FAA8E8"/>
    <a:srgbClr val="ECF1F8"/>
    <a:srgbClr val="DB9631"/>
    <a:srgbClr val="FEC6F3"/>
    <a:srgbClr val="06E3F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64" d="100"/>
          <a:sy n="64" d="100"/>
        </p:scale>
        <p:origin x="-1176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16/03/2016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16/03/2016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16/03/2016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16/03/2016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16/03/2016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16/03/2016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16/03/2016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16/03/2016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16/03/2016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16/03/2016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16/03/2016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16/03/2016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b.mx/sedeso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uncionpublica.gob.mx/" TargetMode="External"/><Relationship Id="rId2" Type="http://schemas.openxmlformats.org/officeDocument/2006/relationships/hyperlink" Target="http://www.2006-2012.sedesol.gob.mx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57158" y="214290"/>
            <a:ext cx="7772400" cy="71437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MX" sz="1300" b="1" dirty="0" smtClean="0">
                <a:solidFill>
                  <a:schemeClr val="accent2">
                    <a:lumMod val="75000"/>
                  </a:schemeClr>
                </a:solidFill>
              </a:rPr>
              <a:t>ANALISIS DEL PROGRAMA FEDERAL DENOMINADO ”ESTANCIAS INFANTILES PARA APOYAR A  MADRES  SOLTERAS</a:t>
            </a:r>
            <a:r>
              <a:rPr lang="es-MX" sz="1200" b="1" dirty="0" smtClean="0"/>
              <a:t>”</a:t>
            </a:r>
            <a:endParaRPr lang="es-MX" sz="1200" b="1" dirty="0"/>
          </a:p>
        </p:txBody>
      </p:sp>
      <p:cxnSp>
        <p:nvCxnSpPr>
          <p:cNvPr id="5" name="4 Conector recto de flecha"/>
          <p:cNvCxnSpPr/>
          <p:nvPr/>
        </p:nvCxnSpPr>
        <p:spPr>
          <a:xfrm rot="5400000">
            <a:off x="4215604" y="107075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Elipse"/>
          <p:cNvSpPr/>
          <p:nvPr/>
        </p:nvSpPr>
        <p:spPr>
          <a:xfrm>
            <a:off x="2571736" y="1142984"/>
            <a:ext cx="3500462" cy="35719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200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</a:p>
          <a:p>
            <a:pPr algn="just"/>
            <a:r>
              <a:rPr lang="es-MX" sz="1100" b="1" dirty="0" smtClean="0">
                <a:solidFill>
                  <a:schemeClr val="accent2">
                    <a:lumMod val="75000"/>
                  </a:schemeClr>
                </a:solidFill>
              </a:rPr>
              <a:t>RECURSOS  FEDERALES(RAMO 20)</a:t>
            </a:r>
          </a:p>
          <a:p>
            <a:pPr algn="just"/>
            <a:endParaRPr lang="es-MX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6 Conector recto de flecha"/>
          <p:cNvCxnSpPr/>
          <p:nvPr/>
        </p:nvCxnSpPr>
        <p:spPr>
          <a:xfrm rot="5400000">
            <a:off x="4215604" y="157081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2857488" y="1643050"/>
            <a:ext cx="3143272" cy="5715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accent2">
                    <a:lumMod val="75000"/>
                  </a:schemeClr>
                </a:solidFill>
              </a:rPr>
              <a:t>EJE DE POLITICA PUBLICA DE IGUALDAD DE OPORTIUNIDADES DEL PLAN NACION AL DE DESARROLLO  (ASIGNADO A SEDESOL)</a:t>
            </a:r>
            <a:endParaRPr lang="es-MX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11 Conector recto de flecha"/>
          <p:cNvCxnSpPr/>
          <p:nvPr/>
        </p:nvCxnSpPr>
        <p:spPr>
          <a:xfrm rot="5400000">
            <a:off x="4215604" y="2356636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Elipse"/>
          <p:cNvSpPr/>
          <p:nvPr/>
        </p:nvSpPr>
        <p:spPr>
          <a:xfrm>
            <a:off x="1214414" y="2428868"/>
            <a:ext cx="6643734" cy="857256"/>
          </a:xfrm>
          <a:prstGeom prst="ellipse">
            <a:avLst/>
          </a:prstGeom>
          <a:solidFill>
            <a:srgbClr val="06E3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200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</a:p>
          <a:p>
            <a:pPr algn="just"/>
            <a:r>
              <a:rPr lang="es-MX" sz="1100" b="1" u="sng" dirty="0" smtClean="0">
                <a:solidFill>
                  <a:schemeClr val="accent2">
                    <a:lumMod val="75000"/>
                  </a:schemeClr>
                </a:solidFill>
              </a:rPr>
              <a:t>OBJETIVO: </a:t>
            </a:r>
            <a:r>
              <a:rPr lang="es-MX" sz="1100" b="1" dirty="0" smtClean="0">
                <a:solidFill>
                  <a:schemeClr val="accent2">
                    <a:lumMod val="75000"/>
                  </a:schemeClr>
                </a:solidFill>
              </a:rPr>
              <a:t>FACILITAR LA INTEGRACION DE LA MUJER EN EL MERCADO LABORAL MEDIANTE LA EXPANSION DE LA RED DE PROGRAMA ESTANCIAS INFANTILES PARA APOYAR A MADRES TRABJADORAS O ESTUDIANTES.</a:t>
            </a:r>
            <a:endParaRPr lang="es-MX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 rot="5400000">
            <a:off x="4144166" y="3428206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1000100" y="4214818"/>
            <a:ext cx="1571636" cy="714380"/>
          </a:xfrm>
          <a:prstGeom prst="rect">
            <a:avLst/>
          </a:prstGeom>
          <a:solidFill>
            <a:srgbClr val="FEC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 smtClean="0">
                <a:solidFill>
                  <a:schemeClr val="accent2">
                    <a:lumMod val="75000"/>
                  </a:schemeClr>
                </a:solidFill>
              </a:rPr>
              <a:t>APOYO A MADRES TRABAJADORAS Y PADRES SOLOS</a:t>
            </a:r>
            <a:endParaRPr lang="es-MX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3286116" y="4286256"/>
            <a:ext cx="1928826" cy="500066"/>
          </a:xfrm>
          <a:prstGeom prst="rect">
            <a:avLst/>
          </a:prstGeom>
          <a:solidFill>
            <a:srgbClr val="FEC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 smtClean="0">
                <a:solidFill>
                  <a:schemeClr val="accent2">
                    <a:lumMod val="75000"/>
                  </a:schemeClr>
                </a:solidFill>
              </a:rPr>
              <a:t>IMPULSO A LOS SERVICIOS DE CUIDADO Y ATENCION INFANTIL</a:t>
            </a:r>
            <a:endParaRPr lang="es-MX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5643570" y="4071942"/>
            <a:ext cx="3071834" cy="1285884"/>
          </a:xfrm>
          <a:prstGeom prst="rect">
            <a:avLst/>
          </a:prstGeom>
          <a:solidFill>
            <a:srgbClr val="FEC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 smtClean="0">
                <a:solidFill>
                  <a:schemeClr val="accent2">
                    <a:lumMod val="75000"/>
                  </a:schemeClr>
                </a:solidFill>
              </a:rPr>
              <a:t>APOYOS COMPLEMENTARIOS</a:t>
            </a:r>
          </a:p>
          <a:p>
            <a:pPr algn="just"/>
            <a:r>
              <a:rPr lang="es-MX" sz="1000" b="1" dirty="0" smtClean="0">
                <a:solidFill>
                  <a:schemeClr val="accent2">
                    <a:lumMod val="75000"/>
                  </a:schemeClr>
                </a:solidFill>
              </a:rPr>
              <a:t>(ACTIVIDADES DE ORGANIZACION COMUNITARIA, PROYECTOS DE SERVICIO SOCIAL, ESTUDIOS,                INVESTIGACIONES, LEVANTAMIENTO DE INFORMACION SOCIOECONOMICA Y ACCIONES DE LA OBRA PUBLICA, DESARROLLO SOCIAL, MUNICIPAL Y REGIONAL)</a:t>
            </a:r>
            <a:endParaRPr lang="es-MX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3071802" y="3571876"/>
            <a:ext cx="2500330" cy="357190"/>
          </a:xfrm>
          <a:prstGeom prst="ellipse">
            <a:avLst/>
          </a:prstGeom>
          <a:solidFill>
            <a:srgbClr val="FEC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accent2">
                    <a:lumMod val="75000"/>
                  </a:schemeClr>
                </a:solidFill>
              </a:rPr>
              <a:t>MODALIDADES</a:t>
            </a:r>
            <a:endParaRPr lang="es-MX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0" name="19 Conector recto de flecha"/>
          <p:cNvCxnSpPr/>
          <p:nvPr/>
        </p:nvCxnSpPr>
        <p:spPr>
          <a:xfrm rot="5400000">
            <a:off x="4036216" y="4107661"/>
            <a:ext cx="35718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5500694" y="3857628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 rot="10800000" flipV="1">
            <a:off x="2357422" y="3857628"/>
            <a:ext cx="785818" cy="357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 rot="10800000">
            <a:off x="428596" y="3714752"/>
            <a:ext cx="25717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"/>
          <p:cNvCxnSpPr/>
          <p:nvPr/>
        </p:nvCxnSpPr>
        <p:spPr>
          <a:xfrm rot="5400000">
            <a:off x="-320709" y="4464851"/>
            <a:ext cx="149940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 flipV="1">
            <a:off x="428596" y="5143512"/>
            <a:ext cx="385765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/>
          <p:nvPr/>
        </p:nvCxnSpPr>
        <p:spPr>
          <a:xfrm rot="5400000">
            <a:off x="4179885" y="5250669"/>
            <a:ext cx="21352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67 Elipse"/>
          <p:cNvSpPr/>
          <p:nvPr/>
        </p:nvSpPr>
        <p:spPr>
          <a:xfrm>
            <a:off x="0" y="5357826"/>
            <a:ext cx="8215370" cy="1000132"/>
          </a:xfrm>
          <a:prstGeom prst="ellipse">
            <a:avLst/>
          </a:prstGeom>
          <a:solidFill>
            <a:srgbClr val="B9FB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 smtClean="0">
                <a:solidFill>
                  <a:schemeClr val="accent2">
                    <a:lumMod val="75000"/>
                  </a:schemeClr>
                </a:solidFill>
              </a:rPr>
              <a:t>POBLACION OBJETIVO.- </a:t>
            </a:r>
          </a:p>
          <a:p>
            <a:pPr algn="ctr"/>
            <a:r>
              <a:rPr lang="es-MX" sz="1100" b="1" dirty="0" smtClean="0">
                <a:solidFill>
                  <a:schemeClr val="accent2">
                    <a:lumMod val="75000"/>
                  </a:schemeClr>
                </a:solidFill>
              </a:rPr>
              <a:t>MADRES TRABAJADORAS Y PADRES SOLOS QUE TRABAJAN, BUSCAN EMPLEO O ESTUDIAN. QUE NO TIENEN ACCESO A SERVICIO DE CUIDADOS Y ATENCION INFANTIL ATRAVEZ DE INSTITUCIONES PÚBLICAS  DE SEGURIDAD SOCIAL U OTROS  MEDIOS Y TIENEN A SU CUIDADO UNA NIÑA O NIÑO DE 1 A 3 AÑOS 11 MESES DE EDAD O ENTRE 1 Y 5 AÑOS 11 MESES  EN EL CASO DE INFQNTES CON DISCAPACIDAD</a:t>
            </a:r>
          </a:p>
        </p:txBody>
      </p:sp>
      <p:cxnSp>
        <p:nvCxnSpPr>
          <p:cNvPr id="69" name="68 Conector recto de flecha"/>
          <p:cNvCxnSpPr/>
          <p:nvPr/>
        </p:nvCxnSpPr>
        <p:spPr>
          <a:xfrm rot="5400000">
            <a:off x="4215616" y="6500028"/>
            <a:ext cx="1428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79 Elipse"/>
          <p:cNvSpPr/>
          <p:nvPr/>
        </p:nvSpPr>
        <p:spPr>
          <a:xfrm>
            <a:off x="3786182" y="6643710"/>
            <a:ext cx="928694" cy="214290"/>
          </a:xfrm>
          <a:prstGeom prst="ellipse">
            <a:avLst/>
          </a:prstGeom>
          <a:solidFill>
            <a:srgbClr val="DB96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2</a:t>
            </a:r>
            <a:endParaRPr lang="es-MX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857620" y="214290"/>
            <a:ext cx="1357322" cy="368280"/>
          </a:xfrm>
          <a:prstGeom prst="ellipse">
            <a:avLst/>
          </a:prstGeom>
          <a:solidFill>
            <a:srgbClr val="DB96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s-MX" sz="1800" b="1" dirty="0" smtClean="0">
                <a:solidFill>
                  <a:schemeClr val="tx1"/>
                </a:solidFill>
              </a:rPr>
              <a:t>2</a:t>
            </a:r>
            <a:endParaRPr lang="es-MX" sz="1800" b="1" dirty="0">
              <a:solidFill>
                <a:schemeClr val="tx1"/>
              </a:solidFill>
            </a:endParaRPr>
          </a:p>
        </p:txBody>
      </p:sp>
      <p:cxnSp>
        <p:nvCxnSpPr>
          <p:cNvPr id="11" name="10 Conector recto de flecha"/>
          <p:cNvCxnSpPr/>
          <p:nvPr/>
        </p:nvCxnSpPr>
        <p:spPr>
          <a:xfrm rot="5400000">
            <a:off x="4394199" y="74928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714348" y="857232"/>
            <a:ext cx="7929618" cy="1643074"/>
          </a:xfrm>
          <a:prstGeom prst="rect">
            <a:avLst/>
          </a:prstGeom>
          <a:solidFill>
            <a:srgbClr val="ECF1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tx1"/>
                </a:solidFill>
              </a:rPr>
              <a:t>APOYO OTORGADO</a:t>
            </a:r>
          </a:p>
          <a:p>
            <a:pPr algn="just"/>
            <a:r>
              <a:rPr lang="es-MX" sz="1200" b="1" dirty="0" smtClean="0">
                <a:solidFill>
                  <a:schemeClr val="tx1"/>
                </a:solidFill>
              </a:rPr>
              <a:t>900 PESOS MENSUALES  POR CADA INFANTE NDE 1 A 3 AÑOS 11 MESES DE EDAD.</a:t>
            </a:r>
          </a:p>
          <a:p>
            <a:pPr algn="just"/>
            <a:r>
              <a:rPr lang="es-MX" sz="1200" b="1" dirty="0" smtClean="0">
                <a:solidFill>
                  <a:schemeClr val="tx1"/>
                </a:solidFill>
              </a:rPr>
              <a:t>1,800 PESOS MENSUALES POR CADA INFANTES DE 1 A 5 AÑOS 11 MESES EN CASOS DE INFANTES C ON  ALGUNA DISCAPACIDAD.</a:t>
            </a:r>
          </a:p>
          <a:p>
            <a:pPr algn="just"/>
            <a:r>
              <a:rPr lang="es-MX" sz="1200" b="1" dirty="0" smtClean="0">
                <a:solidFill>
                  <a:schemeClr val="tx1"/>
                </a:solidFill>
              </a:rPr>
              <a:t>PARA IMPULSO A LOS SERVICIOS DE CUIDADO Y ATENCION INFANTIL, SE ENTREGA UN APOYO ÚNICOPARA ADECUACION Y EQUIPAMIENTO DE LOS INMUEBLES POR HASTA 70 MIL PESOS Y 6 MIL PARA REVALIDACION DE UN PROGAMA INTERNO DE PROTECCION CIVIL  Y  TRAMITES LOCALES. Y 9 MIL PARA POLIZA DE SEGURO DE RESPONSABILIDAD Y DAÑOS A TERCEROS.</a:t>
            </a:r>
          </a:p>
        </p:txBody>
      </p:sp>
      <p:cxnSp>
        <p:nvCxnSpPr>
          <p:cNvPr id="16" name="15 Conector recto de flecha"/>
          <p:cNvCxnSpPr/>
          <p:nvPr/>
        </p:nvCxnSpPr>
        <p:spPr>
          <a:xfrm rot="5400000">
            <a:off x="4394199" y="167797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rot="5400000">
            <a:off x="4465637" y="260666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1857356" y="2714620"/>
            <a:ext cx="5429288" cy="1000132"/>
          </a:xfrm>
          <a:prstGeom prst="ellipse">
            <a:avLst/>
          </a:prstGeom>
          <a:solidFill>
            <a:srgbClr val="B9FB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tx1"/>
                </a:solidFill>
              </a:rPr>
              <a:t>PRESUPUESTO AUTORIZADO Y EJERCIDO PARA  EL EJERCICIO 2015</a:t>
            </a:r>
          </a:p>
          <a:p>
            <a:pPr algn="ctr"/>
            <a:r>
              <a:rPr lang="es-MX" sz="1200" b="1" dirty="0" smtClean="0">
                <a:solidFill>
                  <a:srgbClr val="0070C0"/>
                </a:solidFill>
              </a:rPr>
              <a:t>AUTORIZADO :          3,807.5 MILLONES DE PESOS </a:t>
            </a:r>
          </a:p>
          <a:p>
            <a:pPr algn="ctr"/>
            <a:r>
              <a:rPr lang="es-MX" sz="1200" b="1" dirty="0" smtClean="0">
                <a:solidFill>
                  <a:srgbClr val="0070C0"/>
                </a:solidFill>
              </a:rPr>
              <a:t>EJERCIDO:                    1,787 .3 MILLONES DE PESOS</a:t>
            </a:r>
          </a:p>
          <a:p>
            <a:pPr algn="ctr"/>
            <a:endParaRPr lang="es-MX" sz="1200" b="1" dirty="0">
              <a:solidFill>
                <a:srgbClr val="0070C0"/>
              </a:solidFill>
            </a:endParaRPr>
          </a:p>
        </p:txBody>
      </p:sp>
      <p:cxnSp>
        <p:nvCxnSpPr>
          <p:cNvPr id="19" name="18 Conector recto de flecha"/>
          <p:cNvCxnSpPr/>
          <p:nvPr/>
        </p:nvCxnSpPr>
        <p:spPr>
          <a:xfrm rot="5400000">
            <a:off x="4465637" y="389255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Elipse"/>
          <p:cNvSpPr/>
          <p:nvPr/>
        </p:nvSpPr>
        <p:spPr>
          <a:xfrm>
            <a:off x="1000100" y="4000504"/>
            <a:ext cx="6786610" cy="1928826"/>
          </a:xfrm>
          <a:prstGeom prst="ellipse">
            <a:avLst/>
          </a:prstGeom>
          <a:solidFill>
            <a:srgbClr val="B9FB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tx1"/>
                </a:solidFill>
              </a:rPr>
              <a:t>METAS ALCANZADAS</a:t>
            </a:r>
          </a:p>
          <a:p>
            <a:pPr algn="ctr"/>
            <a:r>
              <a:rPr lang="es-MX" sz="1200" b="1" dirty="0" smtClean="0">
                <a:solidFill>
                  <a:srgbClr val="0070C0"/>
                </a:solidFill>
              </a:rPr>
              <a:t>PADRON ACTIVO INTEGRADONPOR </a:t>
            </a:r>
          </a:p>
          <a:p>
            <a:pPr algn="ctr"/>
            <a:r>
              <a:rPr lang="es-MX" sz="1200" b="1" dirty="0" smtClean="0">
                <a:solidFill>
                  <a:srgbClr val="0070C0"/>
                </a:solidFill>
              </a:rPr>
              <a:t>268,181 MADRES TRABAJADORAS</a:t>
            </a:r>
          </a:p>
          <a:p>
            <a:pPr algn="ctr"/>
            <a:r>
              <a:rPr lang="es-MX" sz="1200" b="1" dirty="0" smtClean="0">
                <a:solidFill>
                  <a:srgbClr val="0070C0"/>
                </a:solidFill>
              </a:rPr>
              <a:t>5,109 PADRES SOLOS</a:t>
            </a:r>
          </a:p>
          <a:p>
            <a:pPr algn="ctr"/>
            <a:r>
              <a:rPr lang="es-MX" sz="1200" b="1" dirty="0" smtClean="0">
                <a:solidFill>
                  <a:srgbClr val="0070C0"/>
                </a:solidFill>
              </a:rPr>
              <a:t>9,253 ESTANCIAS INFANTILES</a:t>
            </a:r>
          </a:p>
          <a:p>
            <a:pPr algn="ctr"/>
            <a:r>
              <a:rPr lang="es-MX" sz="1200" b="1" dirty="0" smtClean="0">
                <a:solidFill>
                  <a:srgbClr val="0070C0"/>
                </a:solidFill>
              </a:rPr>
              <a:t>289,821 INFANATES ATENDIDOS</a:t>
            </a:r>
          </a:p>
          <a:p>
            <a:pPr algn="ctr"/>
            <a:r>
              <a:rPr lang="es-MX" sz="1200" b="1" dirty="0" smtClean="0">
                <a:solidFill>
                  <a:srgbClr val="0070C0"/>
                </a:solidFill>
              </a:rPr>
              <a:t>1,248  MUNICIPIOS DE COBERTURA</a:t>
            </a:r>
          </a:p>
          <a:p>
            <a:pPr algn="ctr"/>
            <a:r>
              <a:rPr lang="es-MX" sz="1200" b="1" dirty="0" smtClean="0">
                <a:solidFill>
                  <a:srgbClr val="0070C0"/>
                </a:solidFill>
              </a:rPr>
              <a:t>70.5  DE LAS ESTANCIAS  CUENTAN  CON DICTAMEN DE PROTECCION CIVIL</a:t>
            </a:r>
            <a:endParaRPr lang="es-MX" sz="1200" b="1" dirty="0">
              <a:solidFill>
                <a:srgbClr val="0070C0"/>
              </a:solidFill>
            </a:endParaRPr>
          </a:p>
        </p:txBody>
      </p:sp>
      <p:cxnSp>
        <p:nvCxnSpPr>
          <p:cNvPr id="21" name="20 Conector recto de flecha"/>
          <p:cNvCxnSpPr/>
          <p:nvPr/>
        </p:nvCxnSpPr>
        <p:spPr>
          <a:xfrm rot="5400000">
            <a:off x="4465637" y="603569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3 Título"/>
          <p:cNvSpPr txBox="1">
            <a:spLocks/>
          </p:cNvSpPr>
          <p:nvPr/>
        </p:nvSpPr>
        <p:spPr>
          <a:xfrm>
            <a:off x="3929058" y="6215082"/>
            <a:ext cx="1357322" cy="368280"/>
          </a:xfrm>
          <a:prstGeom prst="ellipse">
            <a:avLst/>
          </a:prstGeom>
          <a:solidFill>
            <a:srgbClr val="DB96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es-MX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 txBox="1">
            <a:spLocks/>
          </p:cNvSpPr>
          <p:nvPr/>
        </p:nvSpPr>
        <p:spPr>
          <a:xfrm>
            <a:off x="3857620" y="214290"/>
            <a:ext cx="1357322" cy="368280"/>
          </a:xfrm>
          <a:prstGeom prst="ellipse">
            <a:avLst/>
          </a:prstGeom>
          <a:solidFill>
            <a:srgbClr val="DB96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es-MX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4 Elipse"/>
          <p:cNvSpPr/>
          <p:nvPr/>
        </p:nvSpPr>
        <p:spPr>
          <a:xfrm>
            <a:off x="2000232" y="857232"/>
            <a:ext cx="5429288" cy="1000132"/>
          </a:xfrm>
          <a:prstGeom prst="ellipse">
            <a:avLst/>
          </a:prstGeom>
          <a:solidFill>
            <a:srgbClr val="B9FB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tx1"/>
                </a:solidFill>
              </a:rPr>
              <a:t>RESULTADOS COMPARADOS CON EJERCICIO 2014</a:t>
            </a:r>
          </a:p>
          <a:p>
            <a:pPr algn="ctr"/>
            <a:r>
              <a:rPr lang="es-MX" sz="1200" b="1" dirty="0" smtClean="0">
                <a:solidFill>
                  <a:schemeClr val="tx1"/>
                </a:solidFill>
              </a:rPr>
              <a:t>INCREMENTO DE  4.7% EN 2015 CON RELACION  A 2014</a:t>
            </a:r>
            <a:endParaRPr lang="es-MX" sz="1200" b="1" dirty="0">
              <a:solidFill>
                <a:srgbClr val="0070C0"/>
              </a:solidFill>
            </a:endParaRPr>
          </a:p>
        </p:txBody>
      </p:sp>
      <p:cxnSp>
        <p:nvCxnSpPr>
          <p:cNvPr id="12" name="11 Conector recto de flecha"/>
          <p:cNvCxnSpPr/>
          <p:nvPr/>
        </p:nvCxnSpPr>
        <p:spPr>
          <a:xfrm rot="5400000">
            <a:off x="4542619" y="1958183"/>
            <a:ext cx="2032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 rot="5400000">
            <a:off x="4471181" y="743737"/>
            <a:ext cx="2032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2500298" y="2071678"/>
            <a:ext cx="4357718" cy="1285884"/>
          </a:xfrm>
          <a:prstGeom prst="rect">
            <a:avLst/>
          </a:prstGeom>
          <a:solidFill>
            <a:srgbClr val="FAA8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100" b="1" dirty="0" smtClean="0">
                <a:solidFill>
                  <a:schemeClr val="tx1"/>
                </a:solidFill>
              </a:rPr>
              <a:t>LOS RESULTADOS DEL PRGRAMA 2014 FUERON SOMETIDOS A LA MATRIZ DE INDICADORES(MIR),  CONFORME A LA NORMATIVIDAD DE LOS RECURSOS FEDERALES EMITIDOS PARA CADA EJERCICIO PÓR LA SECRETARIA DE HACIENDA FEDERAL Y LOS RESULTADOS SE PUBLICAN EN LAS PAGINAS ww.transprenciadepresupuestaria.gob.mx y </a:t>
            </a:r>
            <a:r>
              <a:rPr lang="es-MX" sz="1100" b="1" dirty="0" smtClean="0">
                <a:solidFill>
                  <a:schemeClr val="tx1"/>
                </a:solidFill>
                <a:hlinkClick r:id="rId2"/>
              </a:rPr>
              <a:t>www.gob.mx/sedesol</a:t>
            </a:r>
            <a:r>
              <a:rPr lang="es-MX" sz="1100" b="1" dirty="0" smtClean="0">
                <a:solidFill>
                  <a:schemeClr val="tx1"/>
                </a:solidFill>
              </a:rPr>
              <a:t>		</a:t>
            </a:r>
          </a:p>
          <a:p>
            <a:pPr algn="ctr"/>
            <a:endParaRPr lang="es-MX" sz="1100" b="1" dirty="0">
              <a:solidFill>
                <a:schemeClr val="tx1"/>
              </a:solidFill>
            </a:endParaRPr>
          </a:p>
        </p:txBody>
      </p:sp>
      <p:cxnSp>
        <p:nvCxnSpPr>
          <p:cNvPr id="32" name="31 Conector recto de flecha"/>
          <p:cNvCxnSpPr/>
          <p:nvPr/>
        </p:nvCxnSpPr>
        <p:spPr>
          <a:xfrm rot="5400000">
            <a:off x="4542619" y="3458381"/>
            <a:ext cx="2032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Elipse"/>
          <p:cNvSpPr/>
          <p:nvPr/>
        </p:nvSpPr>
        <p:spPr>
          <a:xfrm>
            <a:off x="2500298" y="3571876"/>
            <a:ext cx="4357718" cy="11430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/>
              <a:t>P</a:t>
            </a:r>
            <a:r>
              <a:rPr lang="es-MX" sz="1200" b="1" dirty="0" smtClean="0">
                <a:solidFill>
                  <a:schemeClr val="tx1"/>
                </a:solidFill>
              </a:rPr>
              <a:t>PRESUPUESTO 2016</a:t>
            </a:r>
          </a:p>
          <a:p>
            <a:pPr algn="ctr"/>
            <a:r>
              <a:rPr lang="es-MX" sz="1200" b="1" dirty="0" smtClean="0">
                <a:solidFill>
                  <a:schemeClr val="tx1"/>
                </a:solidFill>
              </a:rPr>
              <a:t>RAMO 20 </a:t>
            </a:r>
          </a:p>
          <a:p>
            <a:pPr algn="ctr"/>
            <a:r>
              <a:rPr lang="es-MX" sz="1200" b="1" dirty="0" smtClean="0">
                <a:solidFill>
                  <a:schemeClr val="tx1"/>
                </a:solidFill>
              </a:rPr>
              <a:t>224,226,130 PESOS  </a:t>
            </a:r>
          </a:p>
          <a:p>
            <a:pPr algn="ctr"/>
            <a:r>
              <a:rPr lang="es-MX" sz="1200" b="1" dirty="0" smtClean="0">
                <a:solidFill>
                  <a:schemeClr val="tx1"/>
                </a:solidFill>
              </a:rPr>
              <a:t>(recurso asignado en presupuesto de egresos 2016)</a:t>
            </a:r>
          </a:p>
          <a:p>
            <a:pPr algn="ctr"/>
            <a:endParaRPr lang="es-MX" sz="1200" baseline="-25000" dirty="0" smtClean="0">
              <a:solidFill>
                <a:schemeClr val="tx1"/>
              </a:solidFill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428596" y="5143512"/>
            <a:ext cx="8001056" cy="1500198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1100" b="1" dirty="0" smtClean="0">
                <a:solidFill>
                  <a:schemeClr val="tx1"/>
                </a:solidFill>
              </a:rPr>
              <a:t>ANALIZANDO</a:t>
            </a:r>
            <a:r>
              <a:rPr lang="es-MX" sz="1100" dirty="0" smtClean="0">
                <a:solidFill>
                  <a:schemeClr val="tx1"/>
                </a:solidFill>
              </a:rPr>
              <a:t> EL PROGRAMA </a:t>
            </a:r>
            <a:r>
              <a:rPr lang="es-MX" sz="1100" b="1" dirty="0" smtClean="0">
                <a:solidFill>
                  <a:schemeClr val="accent2">
                    <a:lumMod val="75000"/>
                  </a:schemeClr>
                </a:solidFill>
              </a:rPr>
              <a:t>”ESTANCIAS INFANTILES PARA APOYAR A  MADRES  SOLTERAS</a:t>
            </a:r>
            <a:r>
              <a:rPr lang="es-MX" sz="1050" b="1" dirty="0" smtClean="0"/>
              <a:t>”,</a:t>
            </a:r>
            <a:r>
              <a:rPr lang="es-MX" sz="1100" dirty="0" smtClean="0">
                <a:solidFill>
                  <a:schemeClr val="tx1"/>
                </a:solidFill>
              </a:rPr>
              <a:t> PODEMOS COMENTAR QUE HA SIDO EXITOSO, YA QUE HA CUMPLIDO CON LAS METAS ESTABLECIDAS SUPERANDO LOS RESULTADOS OBTENIDOS DEL 2014 AL 2015 EN FORMA ASCENDENTE EN CUANTO A LA POBLACION OBJETIVO DE INFANTES Y PADRES  ATENDIDOS ASI COMO LA COBERTURA DEL PROGRAMA. DERIVADO DE ELLO, SE PROGRAMO  ´PARA EL EJERCICIO 2016 UN INCREMENTO DE RECURSOS PRESUPUESTALES , CON BASE A LOS RESULTADOS DEL EJERCICIO 2015.</a:t>
            </a:r>
          </a:p>
          <a:p>
            <a:pPr algn="just"/>
            <a:r>
              <a:rPr lang="es-MX" sz="1100" dirty="0" smtClean="0">
                <a:solidFill>
                  <a:schemeClr val="tx1"/>
                </a:solidFill>
              </a:rPr>
              <a:t>ES  DECIR, AL APLICAR EL PRESUPUESTO BASADO EN RESULTADOS DEL PROGRAMA </a:t>
            </a:r>
            <a:r>
              <a:rPr lang="es-MX" sz="1100" b="1" dirty="0" smtClean="0">
                <a:solidFill>
                  <a:schemeClr val="accent2">
                    <a:lumMod val="75000"/>
                  </a:schemeClr>
                </a:solidFill>
              </a:rPr>
              <a:t>”ESTANCIAS INFANTILES PARA APOYAR A  MADRES  SOLTERAS</a:t>
            </a:r>
            <a:r>
              <a:rPr lang="es-MX" sz="1050" b="1" dirty="0" smtClean="0"/>
              <a:t>” </a:t>
            </a:r>
            <a:r>
              <a:rPr lang="es-MX" sz="1050" dirty="0" smtClean="0"/>
              <a:t>SE PUDO CONSTATAR EL CUMPLIMIENTO DE LOS OBJETIVOS Y METAS  Y SE AUTORIZO DEL EJERCICIO 2015 AL 2016 UN INCREMENTO DE RECURSOS PRESUPUESTALES AL PROGRAMA.</a:t>
            </a:r>
            <a:endParaRPr lang="es-MX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MX" sz="1600" b="1" dirty="0" smtClean="0"/>
              <a:t>CONCLUSION</a:t>
            </a:r>
            <a:endParaRPr lang="es-MX" sz="1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054617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None/>
            </a:pPr>
            <a:r>
              <a:rPr lang="es-MX" sz="1600" dirty="0" smtClean="0"/>
              <a:t>.     Una de las políticas públicas que el gobierno de México  aplica, es designar recursos para los distintos programas y acciones encaminadas al beneficio social de sus gobernados. Para ello, designa anualmente recursos presupuestales de conformidad a criterios que  considera procedentes y uno de estos, es el Programa Basados en Resultados  (</a:t>
            </a:r>
            <a:r>
              <a:rPr lang="es-MX" sz="1600" dirty="0" err="1" smtClean="0"/>
              <a:t>pbr</a:t>
            </a:r>
            <a:r>
              <a:rPr lang="es-MX" sz="1600" dirty="0" smtClean="0"/>
              <a:t>). Para cada ejercicio se analizan conforme a los recursos ejercidos los resultados cumplidos en apego a los  objetivos y metas programadas, para decidir la procedencia y autorización de incremento o decremento de recursos presupuestales para el ejercicio siguiente y que el programa continue generando un beneficio social a la población objetivo. Los resultados de cada programa en cada ejercicio, se publican en las paginas que para ello designa la Secretaría de Hacienda y están susceptibles de consultas en general y se consideran auditables por los órganos fiscalizadores internos y  externos, así como consultas en la política de transparencia y rendición de cuentas como parte de las políticas públicas vigentes. El </a:t>
            </a:r>
            <a:r>
              <a:rPr lang="es-MX" sz="1600" dirty="0" err="1" smtClean="0"/>
              <a:t>pbr</a:t>
            </a:r>
            <a:r>
              <a:rPr lang="es-MX" sz="1600" dirty="0" smtClean="0"/>
              <a:t> permite conocer el seguimiento que debe seguir el gobierno en funciones, es decir, le permite decidir si se continua, perfecciona o reorientan  las metas, indicadores o recursos,  o bien se cancela el programa definitivamente. Con ello, el Gobierno cumple las expectativas ciudadanas de beneficio social y rendición de cuentas. Transparentando el ejercicio de los recursos públicos.</a:t>
            </a:r>
          </a:p>
          <a:p>
            <a:pPr algn="just">
              <a:buNone/>
            </a:pPr>
            <a:endParaRPr lang="es-MX" sz="1600" dirty="0" smtClean="0"/>
          </a:p>
          <a:p>
            <a:pPr algn="just">
              <a:buNone/>
            </a:pPr>
            <a:endParaRPr lang="es-MX" sz="1600" dirty="0" smtClean="0"/>
          </a:p>
          <a:p>
            <a:pPr algn="just">
              <a:buNone/>
            </a:pPr>
            <a:endParaRPr lang="es-MX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s-MX" sz="1600" dirty="0" smtClean="0"/>
              <a:t>BIBLIOGRAFIA</a:t>
            </a:r>
            <a:endParaRPr lang="es-MX" sz="1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1600" dirty="0" smtClean="0"/>
              <a:t> (2015) </a:t>
            </a:r>
            <a:r>
              <a:rPr lang="es-MX" sz="1600" dirty="0" err="1" smtClean="0"/>
              <a:t>htpp</a:t>
            </a:r>
            <a:r>
              <a:rPr lang="es-MX" sz="1600" dirty="0" smtClean="0"/>
              <a:t>//www.dof.gob.mx</a:t>
            </a:r>
          </a:p>
          <a:p>
            <a:pPr>
              <a:buNone/>
            </a:pPr>
            <a:endParaRPr lang="es-MX" sz="1600" dirty="0" smtClean="0"/>
          </a:p>
          <a:p>
            <a:pPr>
              <a:buNone/>
            </a:pPr>
            <a:r>
              <a:rPr lang="es-MX" sz="1600" dirty="0" smtClean="0">
                <a:hlinkClick r:id="rId2"/>
              </a:rPr>
              <a:t>(2006) www.2006-2012.sedesol.gob.mx</a:t>
            </a:r>
            <a:endParaRPr lang="es-MX" sz="1600" dirty="0" smtClean="0"/>
          </a:p>
          <a:p>
            <a:pPr>
              <a:buNone/>
            </a:pPr>
            <a:endParaRPr lang="es-MX" sz="1600" dirty="0" smtClean="0"/>
          </a:p>
          <a:p>
            <a:pPr>
              <a:buNone/>
            </a:pPr>
            <a:r>
              <a:rPr lang="es-MX" sz="1600" dirty="0" smtClean="0">
                <a:hlinkClick r:id="rId3"/>
              </a:rPr>
              <a:t>(2015) www.funcionpublica.gob.mx</a:t>
            </a:r>
            <a:endParaRPr lang="es-MX" sz="1600" dirty="0" smtClean="0"/>
          </a:p>
          <a:p>
            <a:pPr>
              <a:buNone/>
            </a:pPr>
            <a:endParaRPr lang="es-MX" sz="1600" dirty="0" smtClean="0"/>
          </a:p>
          <a:p>
            <a:pPr>
              <a:buNone/>
            </a:pPr>
            <a:endParaRPr lang="es-MX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5429264"/>
          </a:xfrm>
        </p:spPr>
        <p:txBody>
          <a:bodyPr>
            <a:normAutofit fontScale="90000"/>
          </a:bodyPr>
          <a:lstStyle/>
          <a:p>
            <a:r>
              <a:rPr lang="es-MX" sz="1600" dirty="0" smtClean="0"/>
              <a:t/>
            </a:r>
            <a:br>
              <a:rPr lang="es-MX" sz="1600" dirty="0" smtClean="0"/>
            </a:br>
            <a:r>
              <a:rPr lang="es-MX" sz="1600" dirty="0" smtClean="0"/>
              <a:t/>
            </a:r>
            <a:br>
              <a:rPr lang="es-MX" sz="1600" dirty="0" smtClean="0"/>
            </a:br>
            <a:r>
              <a:rPr lang="es-MX" sz="1600" dirty="0" smtClean="0"/>
              <a:t/>
            </a:r>
            <a:br>
              <a:rPr lang="es-MX" sz="1600" dirty="0" smtClean="0"/>
            </a:br>
            <a:r>
              <a:rPr lang="es-MX" sz="1600" dirty="0" smtClean="0"/>
              <a:t/>
            </a:r>
            <a:br>
              <a:rPr lang="es-MX" sz="1600" dirty="0" smtClean="0"/>
            </a:br>
            <a:r>
              <a:rPr lang="es-MX" sz="1600" dirty="0" smtClean="0"/>
              <a:t/>
            </a:r>
            <a:br>
              <a:rPr lang="es-MX" sz="1600" dirty="0" smtClean="0"/>
            </a:br>
            <a:r>
              <a:rPr lang="es-MX" sz="1600" dirty="0" smtClean="0"/>
              <a:t/>
            </a:r>
            <a:br>
              <a:rPr lang="es-MX" sz="1600" dirty="0" smtClean="0"/>
            </a:br>
            <a:r>
              <a:rPr lang="es-MX" sz="1600" dirty="0" smtClean="0"/>
              <a:t/>
            </a:r>
            <a:br>
              <a:rPr lang="es-MX" sz="1600" dirty="0" smtClean="0"/>
            </a:br>
            <a:r>
              <a:rPr lang="es-MX" sz="1600" dirty="0" smtClean="0"/>
              <a:t/>
            </a:r>
            <a:br>
              <a:rPr lang="es-MX" sz="1600" dirty="0" smtClean="0"/>
            </a:br>
            <a:r>
              <a:rPr lang="es-MX" sz="2000" b="1" dirty="0" smtClean="0">
                <a:solidFill>
                  <a:schemeClr val="accent6">
                    <a:lumMod val="50000"/>
                  </a:schemeClr>
                </a:solidFill>
              </a:rPr>
              <a:t>ALUMNA: FRANCISCA VIRGINIA GALLEGOS COUTIÑO</a:t>
            </a:r>
            <a:br>
              <a:rPr lang="es-MX" sz="20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s-MX" sz="2000" b="1" dirty="0" smtClean="0">
                <a:solidFill>
                  <a:srgbClr val="7030A0"/>
                </a:solidFill>
              </a:rPr>
              <a:t/>
            </a:r>
            <a:br>
              <a:rPr lang="es-MX" sz="2000" b="1" dirty="0" smtClean="0">
                <a:solidFill>
                  <a:srgbClr val="7030A0"/>
                </a:solidFill>
              </a:rPr>
            </a:br>
            <a:r>
              <a:rPr lang="es-MX" sz="2000" b="1" dirty="0" smtClean="0">
                <a:solidFill>
                  <a:srgbClr val="7030A0"/>
                </a:solidFill>
              </a:rPr>
              <a:t/>
            </a:r>
            <a:br>
              <a:rPr lang="es-MX" sz="2000" b="1" dirty="0" smtClean="0">
                <a:solidFill>
                  <a:srgbClr val="7030A0"/>
                </a:solidFill>
              </a:rPr>
            </a:br>
            <a:r>
              <a:rPr lang="es-MX" sz="2000" b="1" dirty="0" smtClean="0">
                <a:solidFill>
                  <a:schemeClr val="accent2">
                    <a:lumMod val="75000"/>
                  </a:schemeClr>
                </a:solidFill>
              </a:rPr>
              <a:t> ANALISIS DEL PROGRAMA FEDERAL DENOMINADO ”ESTANCIAS INFANTILES PARA APOYAR A  MADRES  SOLTERAS”</a:t>
            </a:r>
            <a:br>
              <a:rPr lang="es-MX" sz="20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MX" sz="2000" b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s-MX" sz="20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MX" sz="2000" b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s-MX" sz="20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MX" sz="2000" b="1" dirty="0" smtClean="0">
                <a:solidFill>
                  <a:schemeClr val="accent2">
                    <a:lumMod val="75000"/>
                  </a:schemeClr>
                </a:solidFill>
              </a:rPr>
              <a:t>MATERIA: GESTION  PARA RESULTADOS</a:t>
            </a:r>
            <a:br>
              <a:rPr lang="es-MX" sz="20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MX" sz="2000" b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s-MX" sz="20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MX" sz="2000" b="1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s-MX" sz="2000" b="1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MX" sz="2000" b="1" smtClean="0">
                <a:solidFill>
                  <a:schemeClr val="accent2">
                    <a:lumMod val="75000"/>
                  </a:schemeClr>
                </a:solidFill>
              </a:rPr>
              <a:t>CATEDRATICA</a:t>
            </a:r>
            <a:r>
              <a:rPr lang="es-MX" sz="2000" b="1" dirty="0" smtClean="0">
                <a:solidFill>
                  <a:schemeClr val="accent2">
                    <a:lumMod val="75000"/>
                  </a:schemeClr>
                </a:solidFill>
              </a:rPr>
              <a:t>: DRA. MAGDA JAN</a:t>
            </a:r>
            <a:r>
              <a:rPr lang="es-MX" sz="2000" b="1" dirty="0" smtClean="0">
                <a:solidFill>
                  <a:srgbClr val="7030A0"/>
                </a:solidFill>
              </a:rPr>
              <a:t/>
            </a:r>
            <a:br>
              <a:rPr lang="es-MX" sz="2000" b="1" dirty="0" smtClean="0">
                <a:solidFill>
                  <a:srgbClr val="7030A0"/>
                </a:solidFill>
              </a:rPr>
            </a:br>
            <a:r>
              <a:rPr lang="es-MX" sz="2000" b="1" dirty="0" smtClean="0">
                <a:solidFill>
                  <a:srgbClr val="7030A0"/>
                </a:solidFill>
              </a:rPr>
              <a:t/>
            </a:r>
            <a:br>
              <a:rPr lang="es-MX" sz="2000" b="1" dirty="0" smtClean="0">
                <a:solidFill>
                  <a:srgbClr val="7030A0"/>
                </a:solidFill>
              </a:rPr>
            </a:br>
            <a:r>
              <a:rPr lang="es-MX" sz="2000" b="1" dirty="0" smtClean="0">
                <a:solidFill>
                  <a:srgbClr val="7030A0"/>
                </a:solidFill>
              </a:rPr>
              <a:t/>
            </a:r>
            <a:br>
              <a:rPr lang="es-MX" sz="2000" b="1" dirty="0" smtClean="0">
                <a:solidFill>
                  <a:srgbClr val="7030A0"/>
                </a:solidFill>
              </a:rPr>
            </a:br>
            <a:r>
              <a:rPr lang="es-MX" sz="2000" b="1" dirty="0" smtClean="0">
                <a:solidFill>
                  <a:schemeClr val="accent6">
                    <a:lumMod val="50000"/>
                  </a:schemeClr>
                </a:solidFill>
              </a:rPr>
              <a:t>MARZO DE 2015</a:t>
            </a:r>
            <a:r>
              <a:rPr lang="es-MX" sz="2000" b="1" dirty="0" smtClean="0">
                <a:solidFill>
                  <a:srgbClr val="7030A0"/>
                </a:solidFill>
              </a:rPr>
              <a:t/>
            </a:r>
            <a:br>
              <a:rPr lang="es-MX" sz="2000" b="1" dirty="0" smtClean="0">
                <a:solidFill>
                  <a:srgbClr val="7030A0"/>
                </a:solidFill>
              </a:rPr>
            </a:br>
            <a:r>
              <a:rPr lang="es-MX" sz="2000" b="1" dirty="0" smtClean="0">
                <a:solidFill>
                  <a:srgbClr val="7030A0"/>
                </a:solidFill>
              </a:rPr>
              <a:t/>
            </a:r>
            <a:br>
              <a:rPr lang="es-MX" sz="2000" b="1" dirty="0" smtClean="0">
                <a:solidFill>
                  <a:srgbClr val="7030A0"/>
                </a:solidFill>
              </a:rPr>
            </a:br>
            <a:r>
              <a:rPr lang="es-MX" sz="2000" b="1" dirty="0" smtClean="0">
                <a:solidFill>
                  <a:srgbClr val="7030A0"/>
                </a:solidFill>
              </a:rPr>
              <a:t/>
            </a:r>
            <a:br>
              <a:rPr lang="es-MX" sz="2000" b="1" dirty="0" smtClean="0">
                <a:solidFill>
                  <a:srgbClr val="7030A0"/>
                </a:solidFill>
              </a:rPr>
            </a:br>
            <a:r>
              <a:rPr lang="es-MX" sz="2000" b="1" dirty="0" smtClean="0">
                <a:solidFill>
                  <a:srgbClr val="7030A0"/>
                </a:solidFill>
              </a:rPr>
              <a:t/>
            </a:r>
            <a:br>
              <a:rPr lang="es-MX" sz="2000" b="1" dirty="0" smtClean="0">
                <a:solidFill>
                  <a:srgbClr val="7030A0"/>
                </a:solidFill>
              </a:rPr>
            </a:br>
            <a:r>
              <a:rPr lang="es-MX" sz="2000" b="1" dirty="0" smtClean="0">
                <a:solidFill>
                  <a:srgbClr val="7030A0"/>
                </a:solidFill>
              </a:rPr>
              <a:t/>
            </a:r>
            <a:br>
              <a:rPr lang="es-MX" sz="2000" b="1" dirty="0" smtClean="0">
                <a:solidFill>
                  <a:srgbClr val="7030A0"/>
                </a:solidFill>
              </a:rPr>
            </a:br>
            <a:r>
              <a:rPr lang="es-MX" sz="2000" b="1" dirty="0" smtClean="0">
                <a:solidFill>
                  <a:srgbClr val="7030A0"/>
                </a:solidFill>
              </a:rPr>
              <a:t/>
            </a:r>
            <a:br>
              <a:rPr lang="es-MX" sz="2000" b="1" dirty="0" smtClean="0">
                <a:solidFill>
                  <a:srgbClr val="7030A0"/>
                </a:solidFill>
              </a:rPr>
            </a:br>
            <a:r>
              <a:rPr lang="es-MX" sz="2000" b="1" dirty="0" smtClean="0">
                <a:solidFill>
                  <a:srgbClr val="7030A0"/>
                </a:solidFill>
              </a:rPr>
              <a:t/>
            </a:r>
            <a:br>
              <a:rPr lang="es-MX" sz="2000" b="1" dirty="0" smtClean="0">
                <a:solidFill>
                  <a:srgbClr val="7030A0"/>
                </a:solidFill>
              </a:rPr>
            </a:br>
            <a:r>
              <a:rPr lang="es-MX" sz="2000" b="1" dirty="0" smtClean="0">
                <a:solidFill>
                  <a:srgbClr val="7030A0"/>
                </a:solidFill>
              </a:rPr>
              <a:t/>
            </a:r>
            <a:br>
              <a:rPr lang="es-MX" sz="2000" b="1" dirty="0" smtClean="0">
                <a:solidFill>
                  <a:srgbClr val="7030A0"/>
                </a:solidFill>
              </a:rPr>
            </a:br>
            <a:r>
              <a:rPr lang="es-MX" sz="2000" b="1" dirty="0" smtClean="0">
                <a:solidFill>
                  <a:srgbClr val="7030A0"/>
                </a:solidFill>
              </a:rPr>
              <a:t/>
            </a:r>
            <a:br>
              <a:rPr lang="es-MX" sz="2000" b="1" dirty="0" smtClean="0">
                <a:solidFill>
                  <a:srgbClr val="7030A0"/>
                </a:solidFill>
              </a:rPr>
            </a:br>
            <a:r>
              <a:rPr lang="es-MX" sz="2000" b="1" dirty="0" smtClean="0">
                <a:solidFill>
                  <a:srgbClr val="7030A0"/>
                </a:solidFill>
              </a:rPr>
              <a:t/>
            </a:r>
            <a:br>
              <a:rPr lang="es-MX" sz="2000" b="1" dirty="0" smtClean="0">
                <a:solidFill>
                  <a:srgbClr val="7030A0"/>
                </a:solidFill>
              </a:rPr>
            </a:br>
            <a:endParaRPr lang="es-MX" sz="2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766</Words>
  <PresentationFormat>Presentación en pantalla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ANALISIS DEL PROGRAMA FEDERAL DENOMINADO ”ESTANCIAS INFANTILES PARA APOYAR A  MADRES  SOLTERAS”</vt:lpstr>
      <vt:lpstr>Diapositiva 2</vt:lpstr>
      <vt:lpstr>2</vt:lpstr>
      <vt:lpstr>Diapositiva 4</vt:lpstr>
      <vt:lpstr>CONCLUSION</vt:lpstr>
      <vt:lpstr>BIBLIOGRAFIA</vt:lpstr>
      <vt:lpstr>        ALUMNA: FRANCISCA VIRGINIA GALLEGOS COUTIÑO    ANALISIS DEL PROGRAMA FEDERAL DENOMINADO ”ESTANCIAS INFANTILES PARA APOYAR A  MADRES  SOLTERAS”   MATERIA: GESTION  PARA RESULTADOS   CATEDRATICA: DRA. MAGDA JAN   MARZO DE 2015     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DEL PROGRAMA FEDERAL DENOMINADO”ESTANCIAS INFANTILES PARA APOYAR A  MADRES SOLTERAS”</dc:title>
  <cp:lastModifiedBy>octavio</cp:lastModifiedBy>
  <cp:revision>94</cp:revision>
  <dcterms:modified xsi:type="dcterms:W3CDTF">2016-03-16T17:21:47Z</dcterms:modified>
</cp:coreProperties>
</file>