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0839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655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76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72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02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31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330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0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9683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9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01F9A-6F77-4A90-B8AD-AFBC83C18600}" type="datetimeFigureOut">
              <a:rPr lang="es-MX" smtClean="0"/>
              <a:t>13/10/2015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5983-78D0-4725-9AC6-2A02AE75AA4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0487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2"/>
          <p:cNvSpPr txBox="1">
            <a:spLocks noChangeArrowheads="1"/>
          </p:cNvSpPr>
          <p:nvPr/>
        </p:nvSpPr>
        <p:spPr bwMode="auto">
          <a:xfrm>
            <a:off x="969319" y="265857"/>
            <a:ext cx="969962" cy="568325"/>
          </a:xfrm>
          <a:prstGeom prst="rect">
            <a:avLst/>
          </a:prstGeom>
          <a:solidFill>
            <a:srgbClr val="4BACC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Economía</a:t>
            </a: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1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Regional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063481" y="116632"/>
            <a:ext cx="873125" cy="982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En los años 80 a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Desarrollo económico territorial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2 Conector recto de flecha"/>
          <p:cNvCxnSpPr/>
          <p:nvPr/>
        </p:nvCxnSpPr>
        <p:spPr>
          <a:xfrm flipH="1" flipV="1">
            <a:off x="6918951" y="3474512"/>
            <a:ext cx="7232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012556" y="515095"/>
            <a:ext cx="103505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REPLANTEADO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4 Conector recto de flecha"/>
          <p:cNvCxnSpPr/>
          <p:nvPr/>
        </p:nvCxnSpPr>
        <p:spPr>
          <a:xfrm>
            <a:off x="7536739" y="895777"/>
            <a:ext cx="0" cy="29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015981" y="488107"/>
            <a:ext cx="569913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PARA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6628756" y="227757"/>
            <a:ext cx="1571625" cy="6159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Analizar y comprender problemas sociales territoriales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8 Conector recto de flecha"/>
          <p:cNvCxnSpPr/>
          <p:nvPr/>
        </p:nvCxnSpPr>
        <p:spPr>
          <a:xfrm flipV="1">
            <a:off x="5977246" y="1727627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6727181" y="827832"/>
            <a:ext cx="1665288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REGIDOS E 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IMPLEMENTADOS POR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863081" y="529382"/>
            <a:ext cx="11191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ANTECEDENTE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52106" y="409352"/>
            <a:ext cx="1092200" cy="787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la expedición de la Ley de la  reforma agraria en 1915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13 Conector recto de flecha"/>
          <p:cNvCxnSpPr/>
          <p:nvPr/>
        </p:nvCxnSpPr>
        <p:spPr>
          <a:xfrm>
            <a:off x="1995094" y="596057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4 Conector recto de flecha"/>
          <p:cNvCxnSpPr/>
          <p:nvPr/>
        </p:nvCxnSpPr>
        <p:spPr>
          <a:xfrm>
            <a:off x="4107739" y="557322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5 Conector recto de flecha"/>
          <p:cNvCxnSpPr/>
          <p:nvPr/>
        </p:nvCxnSpPr>
        <p:spPr>
          <a:xfrm>
            <a:off x="6921491" y="1582847"/>
            <a:ext cx="57023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6754169" y="1223120"/>
            <a:ext cx="1571625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Instituciones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Gubernamentales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6727181" y="1743820"/>
            <a:ext cx="15716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 LA FINALIDAD DE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18 Conector recto de flecha"/>
          <p:cNvCxnSpPr/>
          <p:nvPr/>
        </p:nvCxnSpPr>
        <p:spPr>
          <a:xfrm>
            <a:off x="7525309" y="1784777"/>
            <a:ext cx="0" cy="2997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6811319" y="2185145"/>
            <a:ext cx="1571625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Aprovechar las oportunidades locales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 Box 37"/>
          <p:cNvSpPr txBox="1">
            <a:spLocks noChangeArrowheads="1"/>
          </p:cNvSpPr>
          <p:nvPr/>
        </p:nvSpPr>
        <p:spPr bwMode="auto">
          <a:xfrm>
            <a:off x="5973700" y="2204864"/>
            <a:ext cx="87471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PARA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ALCANZAR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626919" y="2139107"/>
            <a:ext cx="1309687" cy="655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Progreso material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Equidad</a:t>
            </a:r>
            <a:endParaRPr kumimoji="0" lang="es-MX" altLang="es-MX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Sustentabilidad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22 Conector recto de flecha"/>
          <p:cNvCxnSpPr/>
          <p:nvPr/>
        </p:nvCxnSpPr>
        <p:spPr>
          <a:xfrm flipH="1">
            <a:off x="3620059" y="2438192"/>
            <a:ext cx="98234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590281" y="2181970"/>
            <a:ext cx="1036638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PROPICIANDO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604444" y="2193082"/>
            <a:ext cx="954087" cy="482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El desarrollo económico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778944" y="2196257"/>
            <a:ext cx="9032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A TRAVÉS DE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8" name="26 Conector recto de flecha"/>
          <p:cNvCxnSpPr/>
          <p:nvPr/>
        </p:nvCxnSpPr>
        <p:spPr>
          <a:xfrm flipH="1">
            <a:off x="1872539" y="2451527"/>
            <a:ext cx="6819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683568" y="2045445"/>
            <a:ext cx="1092201" cy="9413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La economía de escala.</a:t>
            </a: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kumimoji="0" lang="es-MX" altLang="es-MX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Reducción de costes de transacción.</a:t>
            </a:r>
            <a:endParaRPr kumimoji="0" lang="es-MX" altLang="es-MX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6809731" y="2701082"/>
            <a:ext cx="15716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CON BASE EN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29 Conector recto de flecha"/>
          <p:cNvCxnSpPr/>
          <p:nvPr/>
        </p:nvCxnSpPr>
        <p:spPr>
          <a:xfrm>
            <a:off x="7577379" y="2685842"/>
            <a:ext cx="0" cy="436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6825606" y="3123357"/>
            <a:ext cx="1571625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Programas asistenciales débiles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958956" y="3934570"/>
            <a:ext cx="1176338" cy="7635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Diversidad de planteamientos de las órdenes de gobierno.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4" name="288 Conector recto de flecha"/>
          <p:cNvCxnSpPr/>
          <p:nvPr/>
        </p:nvCxnSpPr>
        <p:spPr>
          <a:xfrm flipH="1">
            <a:off x="5978759" y="2416919"/>
            <a:ext cx="753481" cy="3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151044" y="3571032"/>
            <a:ext cx="833437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DEBIDO A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812906" y="4718795"/>
            <a:ext cx="1571625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 REQUIEREN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293 Conector recto de flecha"/>
          <p:cNvCxnSpPr/>
          <p:nvPr/>
        </p:nvCxnSpPr>
        <p:spPr>
          <a:xfrm>
            <a:off x="7577379" y="4755942"/>
            <a:ext cx="0" cy="284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000231" y="5071220"/>
            <a:ext cx="1162050" cy="5873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Metodologías de coordinación y autodiagnóstico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 Box 36"/>
          <p:cNvSpPr txBox="1">
            <a:spLocks noChangeArrowheads="1"/>
          </p:cNvSpPr>
          <p:nvPr/>
        </p:nvSpPr>
        <p:spPr bwMode="auto">
          <a:xfrm>
            <a:off x="5940152" y="3167390"/>
            <a:ext cx="9361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solidFill>
                  <a:srgbClr val="E46C0A"/>
                </a:solidFill>
                <a:latin typeface="Calibri" pitchFamily="34" charset="0"/>
                <a:cs typeface="Times New Roman" pitchFamily="18" charset="0"/>
              </a:rPr>
              <a:t>GENERANDO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297 Conector recto de flecha"/>
          <p:cNvCxnSpPr/>
          <p:nvPr/>
        </p:nvCxnSpPr>
        <p:spPr>
          <a:xfrm>
            <a:off x="7577379" y="3571032"/>
            <a:ext cx="0" cy="352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</a:t>
            </a:r>
          </a:p>
        </p:txBody>
      </p:sp>
      <p:cxnSp>
        <p:nvCxnSpPr>
          <p:cNvPr id="48" name="14 Conector recto de flecha"/>
          <p:cNvCxnSpPr/>
          <p:nvPr/>
        </p:nvCxnSpPr>
        <p:spPr>
          <a:xfrm>
            <a:off x="6059016" y="53442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288 Conector recto de flecha"/>
          <p:cNvCxnSpPr/>
          <p:nvPr/>
        </p:nvCxnSpPr>
        <p:spPr>
          <a:xfrm flipH="1">
            <a:off x="5936606" y="3212976"/>
            <a:ext cx="8676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 Box 28"/>
          <p:cNvSpPr txBox="1">
            <a:spLocks noChangeArrowheads="1"/>
          </p:cNvSpPr>
          <p:nvPr/>
        </p:nvSpPr>
        <p:spPr bwMode="auto">
          <a:xfrm>
            <a:off x="4860032" y="2924944"/>
            <a:ext cx="1061269" cy="78181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Desigualdad y brechas económica, política y social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 Box 36"/>
          <p:cNvSpPr txBox="1">
            <a:spLocks noChangeArrowheads="1"/>
          </p:cNvSpPr>
          <p:nvPr/>
        </p:nvSpPr>
        <p:spPr bwMode="auto">
          <a:xfrm>
            <a:off x="3707904" y="2996952"/>
            <a:ext cx="12362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solidFill>
                  <a:srgbClr val="E46C0A"/>
                </a:solidFill>
                <a:latin typeface="Calibri" pitchFamily="34" charset="0"/>
                <a:cs typeface="Times New Roman" pitchFamily="18" charset="0"/>
              </a:rPr>
              <a:t>ERRADICÁNDOSE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100" b="0" i="0" u="none" strike="noStrike" cap="none" normalizeH="0" baseline="0" dirty="0" smtClean="0">
                <a:ln>
                  <a:noFill/>
                </a:ln>
                <a:solidFill>
                  <a:srgbClr val="E46C0A"/>
                </a:solidFill>
                <a:effectLst/>
                <a:latin typeface="Calibri" pitchFamily="34" charset="0"/>
                <a:cs typeface="Times New Roman" pitchFamily="18" charset="0"/>
              </a:rPr>
              <a:t>CON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5" name="288 Conector recto de flecha"/>
          <p:cNvCxnSpPr>
            <a:endCxn id="54" idx="1"/>
          </p:cNvCxnSpPr>
          <p:nvPr/>
        </p:nvCxnSpPr>
        <p:spPr>
          <a:xfrm flipH="1" flipV="1">
            <a:off x="3707904" y="3212396"/>
            <a:ext cx="1076385" cy="24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2627784" y="2789683"/>
            <a:ext cx="1061269" cy="107136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Planificación y prospectiva como herramientas de la política pública.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 Box 36"/>
          <p:cNvSpPr txBox="1">
            <a:spLocks noChangeArrowheads="1"/>
          </p:cNvSpPr>
          <p:nvPr/>
        </p:nvSpPr>
        <p:spPr bwMode="auto">
          <a:xfrm>
            <a:off x="1547664" y="3123357"/>
            <a:ext cx="10567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solidFill>
                  <a:srgbClr val="E46C0A"/>
                </a:solidFill>
                <a:latin typeface="Calibri" pitchFamily="34" charset="0"/>
                <a:cs typeface="Times New Roman" pitchFamily="18" charset="0"/>
              </a:rPr>
              <a:t>ENFOCÁNDOSE EN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0" name="26 Conector recto de flecha"/>
          <p:cNvCxnSpPr>
            <a:stCxn id="59" idx="3"/>
          </p:cNvCxnSpPr>
          <p:nvPr/>
        </p:nvCxnSpPr>
        <p:spPr>
          <a:xfrm flipH="1" flipV="1">
            <a:off x="1512360" y="3338800"/>
            <a:ext cx="109208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393031" y="3123357"/>
            <a:ext cx="1061269" cy="623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Objetivos y metas a largo plazo.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 Box 26"/>
          <p:cNvSpPr txBox="1">
            <a:spLocks noChangeArrowheads="1"/>
          </p:cNvSpPr>
          <p:nvPr/>
        </p:nvSpPr>
        <p:spPr bwMode="auto">
          <a:xfrm>
            <a:off x="192063" y="3842495"/>
            <a:ext cx="15716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solidFill>
                  <a:srgbClr val="E46C0A"/>
                </a:solidFill>
                <a:latin typeface="Calibri" pitchFamily="34" charset="0"/>
                <a:cs typeface="Times New Roman" pitchFamily="18" charset="0"/>
              </a:rPr>
              <a:t>SIGUIENDO 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29 Conector recto de flecha"/>
          <p:cNvCxnSpPr/>
          <p:nvPr/>
        </p:nvCxnSpPr>
        <p:spPr>
          <a:xfrm flipH="1">
            <a:off x="899592" y="3827255"/>
            <a:ext cx="1" cy="32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28"/>
          <p:cNvSpPr txBox="1">
            <a:spLocks noChangeArrowheads="1"/>
          </p:cNvSpPr>
          <p:nvPr/>
        </p:nvSpPr>
        <p:spPr bwMode="auto">
          <a:xfrm>
            <a:off x="374865" y="4173265"/>
            <a:ext cx="1061269" cy="623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Los Objetivos de Desarrollo del Milenio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207319" y="4851515"/>
            <a:ext cx="157162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altLang="es-MX" sz="1100" dirty="0" smtClean="0">
                <a:solidFill>
                  <a:srgbClr val="E46C0A"/>
                </a:solidFill>
                <a:latin typeface="Calibri" pitchFamily="34" charset="0"/>
                <a:cs typeface="Times New Roman" pitchFamily="18" charset="0"/>
              </a:rPr>
              <a:t>GARANTIZANDO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2" name="29 Conector recto de flecha"/>
          <p:cNvCxnSpPr/>
          <p:nvPr/>
        </p:nvCxnSpPr>
        <p:spPr>
          <a:xfrm flipH="1">
            <a:off x="914848" y="4836275"/>
            <a:ext cx="1" cy="321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193036" y="5168080"/>
            <a:ext cx="2411407" cy="142927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0488" algn="l"/>
              </a:tabLs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0488" algn="l"/>
              </a:tabLst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 Reducción de la pobreza.</a:t>
            </a:r>
            <a:endParaRPr lang="es-MX" altLang="es-MX" sz="800" dirty="0"/>
          </a:p>
          <a:p>
            <a:pPr>
              <a:buFontTx/>
              <a:buChar char="•"/>
            </a:pPr>
            <a:r>
              <a:rPr lang="es-MX" altLang="es-MX" sz="1100" dirty="0">
                <a:latin typeface="Calibri" pitchFamily="34" charset="0"/>
                <a:cs typeface="Times New Roman" pitchFamily="18" charset="0"/>
              </a:rPr>
              <a:t> Reducción del hambre.</a:t>
            </a:r>
          </a:p>
          <a:p>
            <a:pPr>
              <a:buFontTx/>
              <a:buChar char="•"/>
            </a:pPr>
            <a:r>
              <a:rPr lang="es-MX" altLang="es-MX" sz="11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Derecho a Educación.</a:t>
            </a:r>
          </a:p>
          <a:p>
            <a:pPr>
              <a:buFontTx/>
              <a:buChar char="•"/>
            </a:pPr>
            <a:r>
              <a:rPr lang="es-MX" altLang="es-MX" sz="1100" dirty="0">
                <a:latin typeface="Calibri" pitchFamily="34" charset="0"/>
                <a:cs typeface="Times New Roman" pitchFamily="18" charset="0"/>
              </a:rPr>
              <a:t> </a:t>
            </a: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Derecho a la salud.</a:t>
            </a:r>
          </a:p>
          <a:p>
            <a:pPr>
              <a:buFontTx/>
              <a:buChar char="•"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Igualdad de género.</a:t>
            </a:r>
          </a:p>
          <a:p>
            <a:pPr>
              <a:buFontTx/>
              <a:buChar char="•"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Empleo pleno, productivo y decente.</a:t>
            </a:r>
          </a:p>
          <a:p>
            <a:pPr>
              <a:buFontTx/>
              <a:buChar char="•"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Alianza mundial para el desarrollo.</a:t>
            </a:r>
          </a:p>
          <a:p>
            <a:pPr>
              <a:buFontTx/>
              <a:buChar char="•"/>
            </a:pPr>
            <a:r>
              <a:rPr lang="es-MX" altLang="es-MX" sz="1100" dirty="0" smtClean="0">
                <a:latin typeface="Calibri" pitchFamily="34" charset="0"/>
                <a:cs typeface="Times New Roman" pitchFamily="18" charset="0"/>
              </a:rPr>
              <a:t>Sostenibilidad del medio ambiente.</a:t>
            </a:r>
            <a:endParaRPr lang="es-MX" altLang="es-MX" sz="1100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14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175</Words>
  <Application>Microsoft Office PowerPoint</Application>
  <PresentationFormat>Presentación en pantalla (4:3)</PresentationFormat>
  <Paragraphs>51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Enoch</dc:creator>
  <cp:lastModifiedBy>Enoch</cp:lastModifiedBy>
  <cp:revision>4</cp:revision>
  <dcterms:created xsi:type="dcterms:W3CDTF">2015-10-14T03:37:10Z</dcterms:created>
  <dcterms:modified xsi:type="dcterms:W3CDTF">2015-10-14T04:05:54Z</dcterms:modified>
</cp:coreProperties>
</file>