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8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BBCA-8E67-E04A-8201-0B7895D8C930}" type="datetimeFigureOut">
              <a:rPr lang="en-US" smtClean="0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4187C-699E-4340-B746-82424B3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Cuadro de texto 220"/>
          <p:cNvSpPr txBox="1"/>
          <p:nvPr/>
        </p:nvSpPr>
        <p:spPr>
          <a:xfrm>
            <a:off x="514350" y="295253"/>
            <a:ext cx="8115300" cy="728345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s-ES_tradnl" sz="20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endParaRPr lang="es-ES_tradnl" sz="20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ffectLst/>
                <a:ea typeface="ＭＳ 明朝"/>
                <a:cs typeface="Times New Roman"/>
              </a:rPr>
              <a:t>SISTEMA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DE EDUCACIÓN EN LÍNEA –IAP-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MAESTRÍA EN ADMINISTRACIÓN Y POLÍTICAS PÚBLICAS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ACTIVIDAD 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6: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a typeface="ＭＳ 明朝"/>
                <a:cs typeface="Times New Roman"/>
              </a:rPr>
              <a:t>PRODUCTO INTEGRADOR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a typeface="ＭＳ 明朝"/>
                <a:cs typeface="Times New Roman"/>
              </a:rPr>
              <a:t>“ANÁLISIS PROGRAMA FEDERAL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” 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ALUMNO: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VÍCTOR LENIN ALEGRÍA SÁNCHEZ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ASESOR: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MTRA. MAGDA ELIZABETH JAN ARGÜELLO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MATERIA: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GESTIÓN PARA RESULTADOS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ffectLst/>
                <a:ea typeface="ＭＳ 明朝"/>
                <a:cs typeface="Times New Roman"/>
              </a:rPr>
              <a:t>						TUXTLA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GUTIÉRREZ, CHIAPAS, </a:t>
            </a:r>
            <a:r>
              <a:rPr lang="es-ES_tradnl" sz="2000" dirty="0" smtClean="0">
                <a:ea typeface="ＭＳ 明朝"/>
                <a:cs typeface="Times New Roman"/>
              </a:rPr>
              <a:t>16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DE </a:t>
            </a:r>
            <a:r>
              <a:rPr lang="es-ES_tradnl" sz="2000" dirty="0" smtClean="0">
                <a:ea typeface="ＭＳ 明朝"/>
                <a:cs typeface="Times New Roman"/>
              </a:rPr>
              <a:t>MARZO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DEL 2016.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pic>
        <p:nvPicPr>
          <p:cNvPr id="6" name="Imagen 21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4" b="17258"/>
          <a:stretch/>
        </p:blipFill>
        <p:spPr bwMode="auto">
          <a:xfrm>
            <a:off x="200378" y="216371"/>
            <a:ext cx="2499548" cy="733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330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2256" y="1364729"/>
            <a:ext cx="8587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/>
            <a:r>
              <a:rPr lang="en-US" dirty="0"/>
              <a:t>SOBRE LA PRODUCCIÓN CINEMATOGRÁFICA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 err="1"/>
              <a:t>Acuerdo</a:t>
            </a:r>
            <a:r>
              <a:rPr lang="en-US" dirty="0"/>
              <a:t> de </a:t>
            </a:r>
            <a:r>
              <a:rPr lang="en-US" dirty="0" err="1"/>
              <a:t>directores</a:t>
            </a:r>
            <a:r>
              <a:rPr lang="en-US" dirty="0"/>
              <a:t> y </a:t>
            </a:r>
            <a:r>
              <a:rPr lang="en-US" dirty="0" err="1"/>
              <a:t>realizadores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Ley Federal de </a:t>
            </a:r>
            <a:r>
              <a:rPr lang="en-US" dirty="0" err="1"/>
              <a:t>Cinematografía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Ley Federal de Radio y </a:t>
            </a:r>
            <a:r>
              <a:rPr lang="en-US" dirty="0" err="1"/>
              <a:t>Televisión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Ley Federal del </a:t>
            </a:r>
            <a:r>
              <a:rPr lang="en-US" dirty="0" err="1"/>
              <a:t>Derecho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Ley de </a:t>
            </a:r>
            <a:r>
              <a:rPr lang="en-US" dirty="0" err="1"/>
              <a:t>Filmaciones</a:t>
            </a:r>
            <a:r>
              <a:rPr lang="en-US" dirty="0"/>
              <a:t> de Baja California </a:t>
            </a:r>
          </a:p>
          <a:p>
            <a:pPr algn="just"/>
            <a:r>
              <a:rPr lang="en-US" dirty="0"/>
              <a:t>Ley de </a:t>
            </a:r>
            <a:r>
              <a:rPr lang="en-US" dirty="0" err="1"/>
              <a:t>Filmaciones</a:t>
            </a:r>
            <a:r>
              <a:rPr lang="en-US" dirty="0"/>
              <a:t> del Distrito Federal </a:t>
            </a:r>
          </a:p>
          <a:p>
            <a:pPr algn="just"/>
            <a:r>
              <a:rPr lang="en-US" dirty="0"/>
              <a:t>Ley de </a:t>
            </a:r>
            <a:r>
              <a:rPr lang="en-US" dirty="0" err="1"/>
              <a:t>Fomento</a:t>
            </a:r>
            <a:r>
              <a:rPr lang="en-US" dirty="0"/>
              <a:t> al Cine </a:t>
            </a:r>
            <a:r>
              <a:rPr lang="en-US" dirty="0" err="1"/>
              <a:t>Mexicano</a:t>
            </a:r>
            <a:r>
              <a:rPr lang="en-US" dirty="0"/>
              <a:t> en el Distrito Federal </a:t>
            </a:r>
          </a:p>
          <a:p>
            <a:pPr algn="just"/>
            <a:r>
              <a:rPr lang="en-US" dirty="0" err="1"/>
              <a:t>Reglamento</a:t>
            </a:r>
            <a:r>
              <a:rPr lang="en-US" dirty="0"/>
              <a:t> de la Ley Federal del </a:t>
            </a:r>
            <a:r>
              <a:rPr lang="en-US" dirty="0" err="1"/>
              <a:t>Derecho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Reglamento</a:t>
            </a:r>
            <a:r>
              <a:rPr lang="en-US" dirty="0"/>
              <a:t> a la Ley Federal de </a:t>
            </a:r>
            <a:r>
              <a:rPr lang="en-US" dirty="0" err="1"/>
              <a:t>Cinematografía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Reglamento</a:t>
            </a:r>
            <a:r>
              <a:rPr lang="en-US" dirty="0"/>
              <a:t> de la Ley Federal de Radio y </a:t>
            </a:r>
            <a:r>
              <a:rPr lang="en-US" dirty="0" err="1"/>
              <a:t>Televisión</a:t>
            </a:r>
            <a:r>
              <a:rPr lang="en-US" dirty="0"/>
              <a:t>, en </a:t>
            </a:r>
            <a:r>
              <a:rPr lang="en-US" dirty="0" err="1"/>
              <a:t>materia</a:t>
            </a:r>
            <a:r>
              <a:rPr lang="en-US" dirty="0"/>
              <a:t> de </a:t>
            </a:r>
            <a:r>
              <a:rPr lang="en-US" dirty="0" err="1"/>
              <a:t>concesiones</a:t>
            </a:r>
            <a:r>
              <a:rPr lang="en-US" dirty="0"/>
              <a:t>, </a:t>
            </a:r>
            <a:r>
              <a:rPr lang="en-US" dirty="0" err="1"/>
              <a:t>permisos</a:t>
            </a:r>
            <a:r>
              <a:rPr lang="en-US" dirty="0"/>
              <a:t> y </a:t>
            </a:r>
            <a:r>
              <a:rPr lang="en-US" dirty="0" err="1"/>
              <a:t>contenido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transmisiones</a:t>
            </a:r>
            <a:r>
              <a:rPr lang="en-US" dirty="0"/>
              <a:t> de Radio y </a:t>
            </a:r>
            <a:r>
              <a:rPr lang="en-US" dirty="0" err="1"/>
              <a:t>Televisión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5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777" y="1364729"/>
            <a:ext cx="85208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SOBRE LA COPRODUCCIÓN INTERNACIONAL</a:t>
            </a:r>
          </a:p>
          <a:p>
            <a:pPr algn="just"/>
            <a:r>
              <a:rPr lang="en-US" dirty="0" err="1" smtClean="0"/>
              <a:t>Convenio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Integración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Iberoamericana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Acuerdo</a:t>
            </a:r>
            <a:r>
              <a:rPr lang="en-US" dirty="0"/>
              <a:t> de </a:t>
            </a:r>
            <a:r>
              <a:rPr lang="en-US" dirty="0" err="1"/>
              <a:t>Coproducción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y Audiovisual entre el </a:t>
            </a:r>
            <a:r>
              <a:rPr lang="en-US" dirty="0" err="1"/>
              <a:t>Gobierno</a:t>
            </a:r>
            <a:r>
              <a:rPr lang="en-US" dirty="0"/>
              <a:t> de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</a:t>
            </a:r>
            <a:r>
              <a:rPr lang="en-US" dirty="0" err="1"/>
              <a:t>Mexicanos</a:t>
            </a:r>
            <a:r>
              <a:rPr lang="en-US" dirty="0"/>
              <a:t> y el </a:t>
            </a:r>
            <a:r>
              <a:rPr lang="en-US" dirty="0" err="1"/>
              <a:t>Gobierno</a:t>
            </a:r>
            <a:r>
              <a:rPr lang="en-US" dirty="0"/>
              <a:t> de </a:t>
            </a:r>
            <a:r>
              <a:rPr lang="en-US" dirty="0" err="1"/>
              <a:t>Canadá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Convenio</a:t>
            </a:r>
            <a:r>
              <a:rPr lang="en-US" dirty="0"/>
              <a:t> de </a:t>
            </a:r>
            <a:r>
              <a:rPr lang="en-US" dirty="0" err="1"/>
              <a:t>Cooperación</a:t>
            </a:r>
            <a:r>
              <a:rPr lang="en-US" dirty="0"/>
              <a:t> y </a:t>
            </a:r>
            <a:r>
              <a:rPr lang="en-US" dirty="0" err="1"/>
              <a:t>Corpoducción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entre el </a:t>
            </a:r>
            <a:r>
              <a:rPr lang="en-US" dirty="0" err="1"/>
              <a:t>Gobierno</a:t>
            </a:r>
            <a:r>
              <a:rPr lang="en-US" dirty="0"/>
              <a:t> de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</a:t>
            </a:r>
            <a:r>
              <a:rPr lang="en-US" dirty="0" err="1"/>
              <a:t>Mexicanos</a:t>
            </a:r>
            <a:r>
              <a:rPr lang="en-US" dirty="0"/>
              <a:t> y el </a:t>
            </a:r>
            <a:r>
              <a:rPr lang="en-US" dirty="0" err="1"/>
              <a:t>Gobierno</a:t>
            </a:r>
            <a:r>
              <a:rPr lang="en-US" dirty="0"/>
              <a:t> de la </a:t>
            </a:r>
            <a:r>
              <a:rPr lang="en-US" dirty="0" err="1"/>
              <a:t>República</a:t>
            </a:r>
            <a:r>
              <a:rPr lang="en-US" dirty="0"/>
              <a:t> Argentina </a:t>
            </a:r>
          </a:p>
          <a:p>
            <a:pPr algn="just"/>
            <a:r>
              <a:rPr lang="en-US" dirty="0" err="1"/>
              <a:t>Acuerdo</a:t>
            </a:r>
            <a:r>
              <a:rPr lang="en-US" dirty="0"/>
              <a:t> </a:t>
            </a:r>
            <a:r>
              <a:rPr lang="en-US" dirty="0" err="1"/>
              <a:t>Latinoamericano</a:t>
            </a:r>
            <a:r>
              <a:rPr lang="en-US" dirty="0"/>
              <a:t> de </a:t>
            </a:r>
            <a:r>
              <a:rPr lang="en-US" dirty="0" err="1"/>
              <a:t>Coproducción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SOBRE </a:t>
            </a:r>
            <a:r>
              <a:rPr lang="en-US" dirty="0"/>
              <a:t>LOS DERECHOS DE AUTOR</a:t>
            </a:r>
          </a:p>
          <a:p>
            <a:pPr algn="just"/>
            <a:r>
              <a:rPr lang="en-US" dirty="0" err="1" smtClean="0"/>
              <a:t>Reglamento</a:t>
            </a:r>
            <a:r>
              <a:rPr lang="en-US" dirty="0" smtClean="0"/>
              <a:t> </a:t>
            </a:r>
            <a:r>
              <a:rPr lang="en-US" dirty="0"/>
              <a:t>a la Ley Federal del </a:t>
            </a:r>
            <a:r>
              <a:rPr lang="en-US" dirty="0" err="1"/>
              <a:t>Derecho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Ley Federal del </a:t>
            </a:r>
            <a:r>
              <a:rPr lang="en-US" dirty="0" err="1"/>
              <a:t>Derecho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Convenio</a:t>
            </a:r>
            <a:r>
              <a:rPr lang="en-US" dirty="0"/>
              <a:t> entre el </a:t>
            </a:r>
            <a:r>
              <a:rPr lang="en-US" dirty="0" err="1"/>
              <a:t>Gobierno</a:t>
            </a:r>
            <a:r>
              <a:rPr lang="en-US" dirty="0"/>
              <a:t> de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</a:t>
            </a:r>
            <a:r>
              <a:rPr lang="en-US" dirty="0" err="1"/>
              <a:t>Mexicanos</a:t>
            </a:r>
            <a:r>
              <a:rPr lang="en-US" dirty="0"/>
              <a:t> y el </a:t>
            </a:r>
            <a:r>
              <a:rPr lang="en-US" dirty="0" err="1"/>
              <a:t>Gobierno</a:t>
            </a:r>
            <a:r>
              <a:rPr lang="en-US" dirty="0"/>
              <a:t> del </a:t>
            </a:r>
            <a:r>
              <a:rPr lang="en-US" dirty="0" err="1"/>
              <a:t>Reino</a:t>
            </a:r>
            <a:r>
              <a:rPr lang="en-US" dirty="0"/>
              <a:t> de </a:t>
            </a:r>
            <a:r>
              <a:rPr lang="en-US" dirty="0" err="1"/>
              <a:t>Dinamarca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Protección</a:t>
            </a:r>
            <a:r>
              <a:rPr lang="en-US" dirty="0"/>
              <a:t> </a:t>
            </a:r>
            <a:r>
              <a:rPr lang="en-US" dirty="0" err="1"/>
              <a:t>Mutua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Obras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Autores</a:t>
            </a:r>
            <a:r>
              <a:rPr lang="en-US" dirty="0"/>
              <a:t>, </a:t>
            </a:r>
            <a:r>
              <a:rPr lang="en-US" dirty="0" err="1"/>
              <a:t>Compositores</a:t>
            </a:r>
            <a:r>
              <a:rPr lang="en-US" dirty="0"/>
              <a:t> y </a:t>
            </a:r>
            <a:r>
              <a:rPr lang="en-US" dirty="0" err="1"/>
              <a:t>Artistas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Convenio</a:t>
            </a:r>
            <a:r>
              <a:rPr lang="en-US" dirty="0"/>
              <a:t> entre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</a:t>
            </a:r>
            <a:r>
              <a:rPr lang="en-US" dirty="0" err="1"/>
              <a:t>Mexicanos</a:t>
            </a:r>
            <a:r>
              <a:rPr lang="en-US" dirty="0"/>
              <a:t> y la </a:t>
            </a:r>
            <a:r>
              <a:rPr lang="en-US" dirty="0" err="1"/>
              <a:t>República</a:t>
            </a:r>
            <a:r>
              <a:rPr lang="en-US" dirty="0"/>
              <a:t> Federal de </a:t>
            </a:r>
            <a:r>
              <a:rPr lang="en-US" dirty="0" err="1"/>
              <a:t>Alemania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la </a:t>
            </a:r>
            <a:r>
              <a:rPr lang="en-US" dirty="0" err="1"/>
              <a:t>Protección</a:t>
            </a:r>
            <a:r>
              <a:rPr lang="en-US" dirty="0"/>
              <a:t> de los </a:t>
            </a:r>
            <a:r>
              <a:rPr lang="en-US" dirty="0" err="1"/>
              <a:t>Derechos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Obras</a:t>
            </a:r>
            <a:r>
              <a:rPr lang="en-US" dirty="0"/>
              <a:t> Musicales</a:t>
            </a:r>
          </a:p>
        </p:txBody>
      </p:sp>
    </p:spTree>
    <p:extLst>
      <p:ext uri="{BB962C8B-B14F-4D97-AF65-F5344CB8AC3E}">
        <p14:creationId xmlns:p14="http://schemas.microsoft.com/office/powerpoint/2010/main" val="164575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36297"/>
            <a:ext cx="836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/>
            <a:r>
              <a:rPr lang="en-US" dirty="0"/>
              <a:t>TRATADOS Y CONVENIOS COMERCIALES</a:t>
            </a:r>
          </a:p>
          <a:p>
            <a:pPr algn="just"/>
            <a:r>
              <a:rPr lang="en-US" dirty="0" err="1" smtClean="0"/>
              <a:t>Acuerdo</a:t>
            </a:r>
            <a:r>
              <a:rPr lang="en-US" dirty="0" smtClean="0"/>
              <a:t> </a:t>
            </a:r>
            <a:r>
              <a:rPr lang="en-US" dirty="0" err="1"/>
              <a:t>Comercial</a:t>
            </a:r>
            <a:r>
              <a:rPr lang="en-US" dirty="0"/>
              <a:t> entre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</a:t>
            </a:r>
            <a:r>
              <a:rPr lang="en-US" dirty="0" err="1"/>
              <a:t>Mexicanos</a:t>
            </a:r>
            <a:r>
              <a:rPr lang="en-US" dirty="0"/>
              <a:t> y la </a:t>
            </a:r>
            <a:r>
              <a:rPr lang="en-US" dirty="0" err="1"/>
              <a:t>República</a:t>
            </a:r>
            <a:r>
              <a:rPr lang="en-US" dirty="0"/>
              <a:t> </a:t>
            </a:r>
            <a:r>
              <a:rPr lang="en-US" dirty="0" err="1"/>
              <a:t>Francesa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Convenio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entre el </a:t>
            </a:r>
            <a:r>
              <a:rPr lang="en-US" dirty="0" err="1"/>
              <a:t>Gobierno</a:t>
            </a:r>
            <a:r>
              <a:rPr lang="en-US" dirty="0"/>
              <a:t> de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Unidos</a:t>
            </a:r>
            <a:r>
              <a:rPr lang="en-US" dirty="0"/>
              <a:t> </a:t>
            </a:r>
            <a:r>
              <a:rPr lang="en-US" dirty="0" err="1"/>
              <a:t>Mexicanos</a:t>
            </a:r>
            <a:r>
              <a:rPr lang="en-US" dirty="0"/>
              <a:t> y el </a:t>
            </a:r>
            <a:r>
              <a:rPr lang="en-US" dirty="0" err="1"/>
              <a:t>Gobierno</a:t>
            </a:r>
            <a:r>
              <a:rPr lang="en-US" dirty="0"/>
              <a:t> de la </a:t>
            </a:r>
            <a:r>
              <a:rPr lang="en-US" dirty="0" err="1"/>
              <a:t>República</a:t>
            </a:r>
            <a:r>
              <a:rPr lang="en-US" dirty="0"/>
              <a:t> de </a:t>
            </a:r>
            <a:r>
              <a:rPr lang="en-US" dirty="0" err="1"/>
              <a:t>Corea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Tratado</a:t>
            </a:r>
            <a:r>
              <a:rPr lang="en-US" dirty="0"/>
              <a:t> de </a:t>
            </a:r>
            <a:r>
              <a:rPr lang="en-US" dirty="0" err="1"/>
              <a:t>Libre</a:t>
            </a:r>
            <a:r>
              <a:rPr lang="en-US" dirty="0"/>
              <a:t> </a:t>
            </a:r>
            <a:r>
              <a:rPr lang="en-US" dirty="0" err="1"/>
              <a:t>Comercio</a:t>
            </a:r>
            <a:r>
              <a:rPr lang="en-US" dirty="0"/>
              <a:t> de </a:t>
            </a:r>
            <a:r>
              <a:rPr lang="en-US" dirty="0" err="1"/>
              <a:t>América</a:t>
            </a:r>
            <a:r>
              <a:rPr lang="en-US" dirty="0"/>
              <a:t> del Norte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TRATADOS Y CONVENIOS CULTURALES Y </a:t>
            </a:r>
            <a:r>
              <a:rPr lang="en-US" dirty="0" smtClean="0"/>
              <a:t>EDUCATIVOS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3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821" y="1592172"/>
            <a:ext cx="85682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LICITACIONES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Todas</a:t>
            </a:r>
            <a:r>
              <a:rPr lang="en-US" sz="1400" dirty="0"/>
              <a:t>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licitaciones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se </a:t>
            </a:r>
            <a:r>
              <a:rPr lang="en-US" sz="1400" dirty="0" err="1"/>
              <a:t>pueden</a:t>
            </a:r>
            <a:r>
              <a:rPr lang="en-US" sz="1400" dirty="0"/>
              <a:t> </a:t>
            </a:r>
            <a:r>
              <a:rPr lang="en-US" sz="1400" dirty="0" err="1"/>
              <a:t>bajar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documento</a:t>
            </a:r>
            <a:r>
              <a:rPr lang="en-US" sz="1400" dirty="0"/>
              <a:t> PDF. </a:t>
            </a:r>
            <a:r>
              <a:rPr lang="en-US" sz="1400" dirty="0" err="1"/>
              <a:t>Están</a:t>
            </a:r>
            <a:r>
              <a:rPr lang="en-US" sz="1400" dirty="0"/>
              <a:t> </a:t>
            </a:r>
            <a:r>
              <a:rPr lang="en-US" sz="1400" dirty="0" err="1"/>
              <a:t>publicadas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fecha</a:t>
            </a:r>
            <a:r>
              <a:rPr lang="en-US" sz="1400" dirty="0"/>
              <a:t>, la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reciente</a:t>
            </a:r>
            <a:r>
              <a:rPr lang="en-US" sz="1400" dirty="0"/>
              <a:t> al </a:t>
            </a:r>
            <a:r>
              <a:rPr lang="en-US" sz="1400" dirty="0" err="1"/>
              <a:t>inicio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 </a:t>
            </a:r>
            <a:r>
              <a:rPr lang="en-US" sz="1400" dirty="0" err="1"/>
              <a:t>necesitas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información</a:t>
            </a:r>
            <a:r>
              <a:rPr lang="en-US" sz="1400" dirty="0"/>
              <a:t>, </a:t>
            </a:r>
            <a:r>
              <a:rPr lang="en-US" sz="1400" dirty="0" err="1"/>
              <a:t>puedes</a:t>
            </a:r>
            <a:r>
              <a:rPr lang="en-US" sz="1400" dirty="0"/>
              <a:t> </a:t>
            </a:r>
            <a:r>
              <a:rPr lang="en-US" sz="1400" dirty="0" err="1"/>
              <a:t>contactar</a:t>
            </a:r>
            <a:r>
              <a:rPr lang="en-US" sz="1400" dirty="0"/>
              <a:t> con la </a:t>
            </a:r>
            <a:r>
              <a:rPr lang="en-US" sz="1400" dirty="0" err="1"/>
              <a:t>Subdirección</a:t>
            </a:r>
            <a:r>
              <a:rPr lang="en-US" sz="1400" dirty="0"/>
              <a:t> de </a:t>
            </a:r>
            <a:r>
              <a:rPr lang="en-US" sz="1400" dirty="0" err="1"/>
              <a:t>Recursos</a:t>
            </a:r>
            <a:r>
              <a:rPr lang="en-US" sz="1400" dirty="0"/>
              <a:t> </a:t>
            </a:r>
            <a:r>
              <a:rPr lang="en-US" sz="1400" dirty="0" err="1"/>
              <a:t>Materiales</a:t>
            </a:r>
            <a:r>
              <a:rPr lang="en-US" sz="1400" dirty="0"/>
              <a:t> y </a:t>
            </a:r>
            <a:r>
              <a:rPr lang="en-US" sz="1400" dirty="0" err="1"/>
              <a:t>Servicios</a:t>
            </a:r>
            <a:r>
              <a:rPr lang="en-US" sz="1400" dirty="0"/>
              <a:t> </a:t>
            </a:r>
            <a:r>
              <a:rPr lang="en-US" sz="1400" dirty="0" err="1"/>
              <a:t>Generales</a:t>
            </a:r>
            <a:r>
              <a:rPr lang="en-US" sz="1400" dirty="0"/>
              <a:t>, al </a:t>
            </a:r>
            <a:r>
              <a:rPr lang="en-US" sz="1400" dirty="0" err="1"/>
              <a:t>teléfono</a:t>
            </a:r>
            <a:r>
              <a:rPr lang="en-US" sz="1400" dirty="0"/>
              <a:t> 5448-5368 o </a:t>
            </a:r>
            <a:r>
              <a:rPr lang="en-US" sz="1400" dirty="0" err="1"/>
              <a:t>escribir</a:t>
            </a:r>
            <a:r>
              <a:rPr lang="en-US" sz="1400" dirty="0"/>
              <a:t> un </a:t>
            </a:r>
            <a:r>
              <a:rPr lang="en-US" sz="1400" dirty="0" err="1"/>
              <a:t>correo</a:t>
            </a:r>
            <a:r>
              <a:rPr lang="en-US" sz="1400" dirty="0"/>
              <a:t> a la </a:t>
            </a:r>
            <a:r>
              <a:rPr lang="en-US" sz="1400" dirty="0" err="1"/>
              <a:t>dirección</a:t>
            </a:r>
            <a:r>
              <a:rPr lang="en-US" sz="1400" dirty="0"/>
              <a:t> de </a:t>
            </a:r>
            <a:r>
              <a:rPr lang="en-US" sz="1400" dirty="0" err="1"/>
              <a:t>licitaciones@imcine.gob.mx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Documentos</a:t>
            </a:r>
            <a:r>
              <a:rPr lang="en-US" sz="1400" dirty="0"/>
              <a:t>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Anual</a:t>
            </a:r>
            <a:r>
              <a:rPr lang="en-US" sz="1400" dirty="0"/>
              <a:t> de </a:t>
            </a:r>
            <a:r>
              <a:rPr lang="en-US" sz="1400" dirty="0" err="1"/>
              <a:t>Disposición</a:t>
            </a:r>
            <a:r>
              <a:rPr lang="en-US" sz="1400" dirty="0"/>
              <a:t> </a:t>
            </a:r>
            <a:r>
              <a:rPr lang="en-US" sz="1400" dirty="0" smtClean="0"/>
              <a:t>Final </a:t>
            </a:r>
            <a:r>
              <a:rPr lang="en-US" sz="1400" dirty="0"/>
              <a:t>de </a:t>
            </a:r>
            <a:r>
              <a:rPr lang="en-US" sz="1400" dirty="0" err="1"/>
              <a:t>Bienes</a:t>
            </a:r>
            <a:r>
              <a:rPr lang="en-US" sz="1400" dirty="0"/>
              <a:t> </a:t>
            </a:r>
            <a:r>
              <a:rPr lang="en-US" sz="1400" dirty="0" err="1"/>
              <a:t>Muebles</a:t>
            </a:r>
            <a:r>
              <a:rPr lang="en-US" sz="1400" dirty="0"/>
              <a:t> IMCINE 2016</a:t>
            </a:r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Anual</a:t>
            </a:r>
            <a:r>
              <a:rPr lang="en-US" sz="1400" dirty="0"/>
              <a:t> de </a:t>
            </a:r>
            <a:r>
              <a:rPr lang="en-US" sz="1400" dirty="0" err="1"/>
              <a:t>Disposición</a:t>
            </a:r>
            <a:r>
              <a:rPr lang="en-US" sz="1400" dirty="0"/>
              <a:t> Final de </a:t>
            </a:r>
            <a:r>
              <a:rPr lang="en-US" sz="1400" dirty="0" err="1"/>
              <a:t>Bienes</a:t>
            </a:r>
            <a:r>
              <a:rPr lang="en-US" sz="1400" dirty="0"/>
              <a:t> </a:t>
            </a:r>
            <a:r>
              <a:rPr lang="en-US" sz="1400" dirty="0" err="1"/>
              <a:t>Muebles</a:t>
            </a:r>
            <a:r>
              <a:rPr lang="en-US" sz="1400" dirty="0"/>
              <a:t> IMCINE 2015 (</a:t>
            </a:r>
            <a:r>
              <a:rPr lang="en-US" sz="1400" dirty="0" err="1"/>
              <a:t>Archivo</a:t>
            </a:r>
            <a:r>
              <a:rPr lang="en-US" sz="1400" dirty="0"/>
              <a:t> 1)</a:t>
            </a:r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Anual</a:t>
            </a:r>
            <a:r>
              <a:rPr lang="en-US" sz="1400" dirty="0"/>
              <a:t> de </a:t>
            </a:r>
            <a:r>
              <a:rPr lang="en-US" sz="1400" dirty="0" err="1"/>
              <a:t>Disposición</a:t>
            </a:r>
            <a:r>
              <a:rPr lang="en-US" sz="1400" dirty="0"/>
              <a:t> Final de </a:t>
            </a:r>
            <a:r>
              <a:rPr lang="en-US" sz="1400" dirty="0" err="1"/>
              <a:t>Bienes</a:t>
            </a:r>
            <a:r>
              <a:rPr lang="en-US" sz="1400" dirty="0"/>
              <a:t> </a:t>
            </a:r>
            <a:r>
              <a:rPr lang="en-US" sz="1400" dirty="0" err="1"/>
              <a:t>Muebles</a:t>
            </a:r>
            <a:r>
              <a:rPr lang="en-US" sz="1400" dirty="0"/>
              <a:t> IMCINE 2015</a:t>
            </a:r>
          </a:p>
          <a:p>
            <a:pPr algn="just"/>
            <a:r>
              <a:rPr lang="en-US" sz="1400" dirty="0" err="1"/>
              <a:t>Convocatoria</a:t>
            </a:r>
            <a:r>
              <a:rPr lang="en-US" sz="1400" dirty="0"/>
              <a:t> de </a:t>
            </a:r>
            <a:r>
              <a:rPr lang="en-US" sz="1400" dirty="0" err="1"/>
              <a:t>Licitación</a:t>
            </a:r>
            <a:r>
              <a:rPr lang="en-US" sz="1400" dirty="0"/>
              <a:t> </a:t>
            </a:r>
            <a:r>
              <a:rPr lang="en-US" sz="1400" dirty="0" err="1"/>
              <a:t>Pública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</a:t>
            </a:r>
            <a:r>
              <a:rPr lang="en-US" sz="1400" dirty="0" err="1"/>
              <a:t>Mixta</a:t>
            </a:r>
            <a:r>
              <a:rPr lang="en-US" sz="1400" dirty="0"/>
              <a:t> No. LA-011MDC001-N2-2015, </a:t>
            </a:r>
            <a:r>
              <a:rPr lang="en-US" sz="1400" dirty="0" err="1"/>
              <a:t>para</a:t>
            </a:r>
            <a:r>
              <a:rPr lang="en-US" sz="1400" dirty="0"/>
              <a:t> la </a:t>
            </a:r>
            <a:r>
              <a:rPr lang="en-US" sz="1400" dirty="0" err="1"/>
              <a:t>contratación</a:t>
            </a:r>
            <a:r>
              <a:rPr lang="en-US" sz="1400" dirty="0"/>
              <a:t> del “</a:t>
            </a:r>
            <a:r>
              <a:rPr lang="en-US" sz="1400" dirty="0" err="1"/>
              <a:t>Servicio</a:t>
            </a:r>
            <a:r>
              <a:rPr lang="en-US" sz="1400" dirty="0"/>
              <a:t> de </a:t>
            </a:r>
            <a:r>
              <a:rPr lang="en-US" sz="1400" dirty="0" err="1"/>
              <a:t>Mensajería</a:t>
            </a:r>
            <a:r>
              <a:rPr lang="en-US" sz="1400" dirty="0"/>
              <a:t> y </a:t>
            </a:r>
            <a:r>
              <a:rPr lang="en-US" sz="1400" dirty="0" err="1"/>
              <a:t>Paquetería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e </a:t>
            </a:r>
            <a:r>
              <a:rPr lang="en-US" sz="1400" dirty="0" err="1"/>
              <a:t>Internacional</a:t>
            </a:r>
            <a:r>
              <a:rPr lang="en-US" sz="1400" dirty="0"/>
              <a:t> </a:t>
            </a:r>
            <a:r>
              <a:rPr lang="en-US" sz="1400" dirty="0" err="1"/>
              <a:t>especializada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envío</a:t>
            </a:r>
            <a:r>
              <a:rPr lang="en-US" sz="1400" dirty="0"/>
              <a:t> de </a:t>
            </a:r>
            <a:r>
              <a:rPr lang="en-US" sz="1400" dirty="0" err="1"/>
              <a:t>documentación</a:t>
            </a:r>
            <a:r>
              <a:rPr lang="en-US" sz="1400" dirty="0"/>
              <a:t> </a:t>
            </a:r>
            <a:r>
              <a:rPr lang="en-US" sz="1400" dirty="0" err="1"/>
              <a:t>diversa</a:t>
            </a:r>
            <a:r>
              <a:rPr lang="en-US" sz="1400" dirty="0"/>
              <a:t>, </a:t>
            </a:r>
            <a:r>
              <a:rPr lang="en-US" sz="1400" dirty="0" err="1"/>
              <a:t>películas</a:t>
            </a:r>
            <a:r>
              <a:rPr lang="en-US" sz="1400" dirty="0"/>
              <a:t> y </a:t>
            </a:r>
            <a:r>
              <a:rPr lang="en-US" sz="1400" dirty="0" err="1"/>
              <a:t>materiales</a:t>
            </a:r>
            <a:r>
              <a:rPr lang="en-US" sz="1400" dirty="0"/>
              <a:t> </a:t>
            </a:r>
            <a:r>
              <a:rPr lang="en-US" sz="1400" dirty="0" err="1"/>
              <a:t>promocionales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Áreas</a:t>
            </a:r>
            <a:r>
              <a:rPr lang="en-US" sz="1400" dirty="0"/>
              <a:t> </a:t>
            </a:r>
            <a:r>
              <a:rPr lang="en-US" sz="1400" dirty="0" err="1"/>
              <a:t>Requirentes</a:t>
            </a:r>
            <a:r>
              <a:rPr lang="en-US" sz="1400" dirty="0"/>
              <a:t> del IMCINE ",</a:t>
            </a:r>
          </a:p>
          <a:p>
            <a:pPr algn="just"/>
            <a:r>
              <a:rPr lang="en-US" sz="1400" dirty="0" err="1"/>
              <a:t>Calendario</a:t>
            </a:r>
            <a:r>
              <a:rPr lang="en-US" sz="1400" dirty="0"/>
              <a:t> de </a:t>
            </a:r>
            <a:r>
              <a:rPr lang="en-US" sz="1400" dirty="0" err="1"/>
              <a:t>sesiones</a:t>
            </a:r>
            <a:r>
              <a:rPr lang="en-US" sz="1400" dirty="0"/>
              <a:t> </a:t>
            </a:r>
            <a:r>
              <a:rPr lang="en-US" sz="1400" dirty="0" err="1"/>
              <a:t>ordinarias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ejercicio</a:t>
            </a:r>
            <a:r>
              <a:rPr lang="en-US" sz="1400" dirty="0"/>
              <a:t> fiscal 2016 | </a:t>
            </a:r>
            <a:r>
              <a:rPr lang="en-US" sz="1400" dirty="0" err="1"/>
              <a:t>Comité</a:t>
            </a:r>
            <a:r>
              <a:rPr lang="en-US" sz="1400" dirty="0"/>
              <a:t> de </a:t>
            </a:r>
            <a:r>
              <a:rPr lang="en-US" sz="1400" dirty="0" err="1"/>
              <a:t>Ahorro</a:t>
            </a:r>
            <a:r>
              <a:rPr lang="en-US" sz="1400" dirty="0"/>
              <a:t> de </a:t>
            </a:r>
            <a:r>
              <a:rPr lang="en-US" sz="1400" dirty="0" err="1"/>
              <a:t>Energía</a:t>
            </a:r>
            <a:endParaRPr lang="en-US" sz="1400" dirty="0"/>
          </a:p>
          <a:p>
            <a:pPr algn="just"/>
            <a:r>
              <a:rPr lang="en-US" sz="1400" dirty="0" err="1"/>
              <a:t>Calendario</a:t>
            </a:r>
            <a:r>
              <a:rPr lang="en-US" sz="1400" dirty="0"/>
              <a:t> de </a:t>
            </a:r>
            <a:r>
              <a:rPr lang="en-US" sz="1400" dirty="0" err="1"/>
              <a:t>sesiones</a:t>
            </a:r>
            <a:r>
              <a:rPr lang="en-US" sz="1400" dirty="0"/>
              <a:t> </a:t>
            </a:r>
            <a:r>
              <a:rPr lang="en-US" sz="1400" dirty="0" err="1"/>
              <a:t>ordinarias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ejercicio</a:t>
            </a:r>
            <a:r>
              <a:rPr lang="en-US" sz="1400" dirty="0"/>
              <a:t> fiscal 2016 | </a:t>
            </a:r>
            <a:r>
              <a:rPr lang="en-US" sz="1400" dirty="0" err="1"/>
              <a:t>Comité</a:t>
            </a:r>
            <a:r>
              <a:rPr lang="en-US" sz="1400" dirty="0"/>
              <a:t> de </a:t>
            </a:r>
            <a:r>
              <a:rPr lang="en-US" sz="1400" dirty="0" err="1"/>
              <a:t>Bienes</a:t>
            </a:r>
            <a:r>
              <a:rPr lang="en-US" sz="1400" dirty="0"/>
              <a:t> </a:t>
            </a:r>
            <a:r>
              <a:rPr lang="en-US" sz="1400" dirty="0" err="1"/>
              <a:t>Muebles</a:t>
            </a:r>
            <a:endParaRPr lang="en-US" sz="1400" dirty="0"/>
          </a:p>
          <a:p>
            <a:pPr algn="just"/>
            <a:r>
              <a:rPr lang="en-US" sz="1400" dirty="0" err="1"/>
              <a:t>Calendario</a:t>
            </a:r>
            <a:r>
              <a:rPr lang="en-US" sz="1400" dirty="0"/>
              <a:t> de </a:t>
            </a:r>
            <a:r>
              <a:rPr lang="en-US" sz="1400" dirty="0" err="1"/>
              <a:t>sesiones</a:t>
            </a:r>
            <a:r>
              <a:rPr lang="en-US" sz="1400" dirty="0"/>
              <a:t> </a:t>
            </a:r>
            <a:r>
              <a:rPr lang="en-US" sz="1400" dirty="0" err="1"/>
              <a:t>ordinarias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el </a:t>
            </a:r>
            <a:r>
              <a:rPr lang="en-US" sz="1400" dirty="0" err="1"/>
              <a:t>ejercicio</a:t>
            </a:r>
            <a:r>
              <a:rPr lang="en-US" sz="1400" dirty="0"/>
              <a:t> fiscal 2016 | </a:t>
            </a:r>
            <a:r>
              <a:rPr lang="en-US" sz="1400" dirty="0" err="1"/>
              <a:t>Comité</a:t>
            </a:r>
            <a:r>
              <a:rPr lang="en-US" sz="1400" dirty="0"/>
              <a:t> de </a:t>
            </a:r>
            <a:r>
              <a:rPr lang="en-US" sz="1400" dirty="0" err="1"/>
              <a:t>Adquisiciones</a:t>
            </a:r>
            <a:r>
              <a:rPr lang="en-US" sz="1400" dirty="0"/>
              <a:t>, </a:t>
            </a:r>
            <a:r>
              <a:rPr lang="en-US" sz="1400" dirty="0" err="1"/>
              <a:t>Arrendamientos</a:t>
            </a:r>
            <a:r>
              <a:rPr lang="en-US" sz="1400" dirty="0"/>
              <a:t> y </a:t>
            </a:r>
            <a:r>
              <a:rPr lang="en-US" sz="1400" dirty="0" err="1"/>
              <a:t>Servicios</a:t>
            </a:r>
            <a:endParaRPr lang="en-US" sz="1400" dirty="0"/>
          </a:p>
          <a:p>
            <a:pPr algn="just"/>
            <a:r>
              <a:rPr lang="en-US" sz="1400" dirty="0" err="1"/>
              <a:t>Montos</a:t>
            </a:r>
            <a:r>
              <a:rPr lang="en-US" sz="1400" dirty="0"/>
              <a:t> </a:t>
            </a:r>
            <a:r>
              <a:rPr lang="en-US" sz="1400" dirty="0" err="1"/>
              <a:t>máximos</a:t>
            </a:r>
            <a:r>
              <a:rPr lang="en-US" sz="1400" dirty="0"/>
              <a:t> AD, ITP y LP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821" y="511773"/>
            <a:ext cx="38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RECURSOS MATERIALES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8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124" y="1506888"/>
            <a:ext cx="8426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NORMATIVIDAD EN MATERIA DE ADQUISICIONES.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Documentos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Anual</a:t>
            </a:r>
            <a:r>
              <a:rPr lang="en-US" dirty="0"/>
              <a:t> de </a:t>
            </a:r>
            <a:r>
              <a:rPr lang="en-US" dirty="0" err="1"/>
              <a:t>Adquisiciones</a:t>
            </a:r>
            <a:r>
              <a:rPr lang="en-US" dirty="0"/>
              <a:t>, </a:t>
            </a:r>
            <a:r>
              <a:rPr lang="en-US" dirty="0" err="1"/>
              <a:t>Arrendamientos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del </a:t>
            </a: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Mexicano</a:t>
            </a:r>
            <a:r>
              <a:rPr lang="en-US" dirty="0"/>
              <a:t> de </a:t>
            </a:r>
            <a:r>
              <a:rPr lang="en-US" dirty="0" err="1"/>
              <a:t>Cinematografía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Ejercicio</a:t>
            </a:r>
            <a:r>
              <a:rPr lang="en-US" dirty="0"/>
              <a:t> Fiscal </a:t>
            </a:r>
            <a:r>
              <a:rPr lang="en-US" dirty="0" smtClean="0"/>
              <a:t>2016.</a:t>
            </a:r>
            <a:endParaRPr lang="en-US" dirty="0"/>
          </a:p>
          <a:p>
            <a:pPr algn="just"/>
            <a:r>
              <a:rPr lang="en-US" dirty="0"/>
              <a:t>Ley de </a:t>
            </a:r>
            <a:r>
              <a:rPr lang="en-US" dirty="0" err="1"/>
              <a:t>Adquisiciones</a:t>
            </a:r>
            <a:r>
              <a:rPr lang="en-US" dirty="0"/>
              <a:t>, </a:t>
            </a:r>
            <a:r>
              <a:rPr lang="en-US" dirty="0" err="1"/>
              <a:t>Arrendamientos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del Sector </a:t>
            </a:r>
            <a:r>
              <a:rPr lang="en-US" dirty="0" err="1"/>
              <a:t>Público</a:t>
            </a:r>
            <a:r>
              <a:rPr lang="en-US" dirty="0"/>
              <a:t> (LAASSP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err="1"/>
              <a:t>Reglamento</a:t>
            </a:r>
            <a:r>
              <a:rPr lang="en-US" dirty="0"/>
              <a:t> de la Ley de </a:t>
            </a:r>
            <a:r>
              <a:rPr lang="en-US" dirty="0" err="1"/>
              <a:t>Adquisiciones</a:t>
            </a:r>
            <a:r>
              <a:rPr lang="en-US" dirty="0"/>
              <a:t>, </a:t>
            </a:r>
            <a:r>
              <a:rPr lang="en-US" dirty="0" err="1"/>
              <a:t>Arrendamientos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del Sector </a:t>
            </a:r>
            <a:r>
              <a:rPr lang="en-US" dirty="0" err="1"/>
              <a:t>Público</a:t>
            </a:r>
            <a:r>
              <a:rPr lang="en-US" dirty="0"/>
              <a:t> (LAASSP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err="1"/>
              <a:t>Políticas</a:t>
            </a:r>
            <a:r>
              <a:rPr lang="en-US" dirty="0"/>
              <a:t>, bases y </a:t>
            </a:r>
            <a:r>
              <a:rPr lang="en-US" dirty="0" err="1"/>
              <a:t>lineamientos</a:t>
            </a:r>
            <a:r>
              <a:rPr lang="en-US" dirty="0"/>
              <a:t> en </a:t>
            </a:r>
            <a:r>
              <a:rPr lang="en-US" dirty="0" err="1"/>
              <a:t>materia</a:t>
            </a:r>
            <a:r>
              <a:rPr lang="en-US" dirty="0"/>
              <a:t> de </a:t>
            </a:r>
            <a:r>
              <a:rPr lang="en-US" dirty="0" err="1"/>
              <a:t>adquisiciones</a:t>
            </a:r>
            <a:r>
              <a:rPr lang="en-US" dirty="0"/>
              <a:t>, </a:t>
            </a:r>
            <a:r>
              <a:rPr lang="en-US" dirty="0" err="1"/>
              <a:t>arrendamiento</a:t>
            </a:r>
            <a:r>
              <a:rPr lang="en-US" dirty="0"/>
              <a:t> de </a:t>
            </a:r>
            <a:r>
              <a:rPr lang="en-US" dirty="0" err="1"/>
              <a:t>bienes</a:t>
            </a:r>
            <a:r>
              <a:rPr lang="en-US" dirty="0"/>
              <a:t> </a:t>
            </a:r>
            <a:r>
              <a:rPr lang="en-US" dirty="0" err="1"/>
              <a:t>muebles</a:t>
            </a:r>
            <a:r>
              <a:rPr lang="en-US" dirty="0"/>
              <a:t> y </a:t>
            </a:r>
            <a:r>
              <a:rPr lang="en-US" dirty="0" err="1"/>
              <a:t>prestación</a:t>
            </a:r>
            <a:r>
              <a:rPr lang="en-US" dirty="0"/>
              <a:t> de </a:t>
            </a:r>
            <a:r>
              <a:rPr lang="en-US" dirty="0" err="1"/>
              <a:t>servicios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naturaleza</a:t>
            </a:r>
            <a:r>
              <a:rPr lang="en-US" dirty="0"/>
              <a:t> del </a:t>
            </a: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Mexicano</a:t>
            </a:r>
            <a:r>
              <a:rPr lang="en-US" dirty="0"/>
              <a:t> de </a:t>
            </a:r>
            <a:r>
              <a:rPr lang="en-US" dirty="0" err="1" smtClean="0"/>
              <a:t>Cinematografía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Manual de </a:t>
            </a:r>
            <a:r>
              <a:rPr lang="en-US" dirty="0" err="1"/>
              <a:t>Integración</a:t>
            </a:r>
            <a:r>
              <a:rPr lang="en-US" dirty="0"/>
              <a:t> y </a:t>
            </a:r>
            <a:r>
              <a:rPr lang="en-US" dirty="0" err="1"/>
              <a:t>Funcionamiento</a:t>
            </a:r>
            <a:r>
              <a:rPr lang="en-US" dirty="0"/>
              <a:t> del </a:t>
            </a:r>
            <a:r>
              <a:rPr lang="en-US" dirty="0" err="1"/>
              <a:t>Comité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de </a:t>
            </a:r>
            <a:r>
              <a:rPr lang="en-US" dirty="0" err="1"/>
              <a:t>Energía</a:t>
            </a:r>
            <a:r>
              <a:rPr lang="en-US" dirty="0"/>
              <a:t> del </a:t>
            </a:r>
            <a:r>
              <a:rPr lang="en-US" dirty="0" smtClean="0"/>
              <a:t>IMCINE.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0150" y="2549390"/>
            <a:ext cx="650197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División</a:t>
            </a:r>
            <a:r>
              <a:rPr lang="en-US" dirty="0"/>
              <a:t> del Norte 2462, 5° </a:t>
            </a:r>
            <a:r>
              <a:rPr lang="en-US" dirty="0" err="1"/>
              <a:t>piso</a:t>
            </a:r>
            <a:r>
              <a:rPr lang="en-US" dirty="0"/>
              <a:t>, Colonia Portales, </a:t>
            </a:r>
            <a:r>
              <a:rPr lang="en-US" dirty="0" err="1"/>
              <a:t>Delegación</a:t>
            </a:r>
            <a:r>
              <a:rPr lang="en-US" dirty="0"/>
              <a:t> Benito </a:t>
            </a:r>
            <a:r>
              <a:rPr lang="en-US" dirty="0" err="1"/>
              <a:t>Juárez</a:t>
            </a:r>
            <a:r>
              <a:rPr lang="en-US" dirty="0"/>
              <a:t>, C.P. 03300</a:t>
            </a:r>
          </a:p>
          <a:p>
            <a:endParaRPr lang="en-US" dirty="0"/>
          </a:p>
          <a:p>
            <a:r>
              <a:rPr lang="en-US" dirty="0" err="1"/>
              <a:t>Telefonos</a:t>
            </a:r>
            <a:r>
              <a:rPr lang="en-US" dirty="0"/>
              <a:t>: 65520511 y 65520515</a:t>
            </a:r>
          </a:p>
          <a:p>
            <a:endParaRPr lang="en-US" dirty="0"/>
          </a:p>
          <a:p>
            <a:r>
              <a:rPr lang="en-US" dirty="0" err="1"/>
              <a:t>Contacto</a:t>
            </a:r>
            <a:r>
              <a:rPr lang="en-US" dirty="0"/>
              <a:t>: </a:t>
            </a:r>
            <a:r>
              <a:rPr lang="en-US" dirty="0" err="1"/>
              <a:t>contra@imcine.gob.mx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Documentos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Buzón</a:t>
            </a:r>
            <a:r>
              <a:rPr lang="en-US" dirty="0"/>
              <a:t> de </a:t>
            </a:r>
            <a:r>
              <a:rPr lang="en-US" dirty="0" err="1"/>
              <a:t>quejas</a:t>
            </a:r>
            <a:r>
              <a:rPr lang="en-US" dirty="0"/>
              <a:t> y </a:t>
            </a:r>
            <a:r>
              <a:rPr lang="en-US" dirty="0" err="1"/>
              <a:t>denuncias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02" y="1203615"/>
            <a:ext cx="356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Ó</a:t>
            </a:r>
            <a:r>
              <a:rPr lang="en-US" dirty="0" smtClean="0"/>
              <a:t>RGANO INTERNO DE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3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2237" y="2151344"/>
            <a:ext cx="64545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Documentos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Ley </a:t>
            </a:r>
            <a:r>
              <a:rPr lang="en-US" dirty="0"/>
              <a:t>Federal de </a:t>
            </a:r>
            <a:r>
              <a:rPr lang="en-US" dirty="0" err="1"/>
              <a:t>Transparencia</a:t>
            </a:r>
            <a:r>
              <a:rPr lang="en-US" dirty="0"/>
              <a:t> y </a:t>
            </a:r>
            <a:r>
              <a:rPr lang="en-US" dirty="0" err="1"/>
              <a:t>Acceso</a:t>
            </a:r>
            <a:r>
              <a:rPr lang="en-US" dirty="0"/>
              <a:t> a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 </a:t>
            </a:r>
            <a:r>
              <a:rPr lang="en-US" dirty="0" err="1" smtClean="0"/>
              <a:t>Gubernamental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Reglamento</a:t>
            </a:r>
            <a:r>
              <a:rPr lang="en-US" dirty="0" smtClean="0"/>
              <a:t> </a:t>
            </a:r>
            <a:r>
              <a:rPr lang="en-US" dirty="0"/>
              <a:t>de la Ley Federal de </a:t>
            </a:r>
            <a:r>
              <a:rPr lang="en-US" dirty="0" err="1"/>
              <a:t>Transparencia</a:t>
            </a:r>
            <a:r>
              <a:rPr lang="en-US" dirty="0"/>
              <a:t> y </a:t>
            </a:r>
            <a:r>
              <a:rPr lang="en-US" dirty="0" err="1"/>
              <a:t>Acceso</a:t>
            </a:r>
            <a:r>
              <a:rPr lang="en-US" dirty="0"/>
              <a:t> a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Pública</a:t>
            </a:r>
            <a:r>
              <a:rPr lang="en-US" dirty="0"/>
              <a:t> </a:t>
            </a:r>
            <a:r>
              <a:rPr lang="en-US" dirty="0" err="1" smtClean="0"/>
              <a:t>Gubernamental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	Ley </a:t>
            </a:r>
            <a:r>
              <a:rPr lang="en-US" dirty="0"/>
              <a:t>Federal de </a:t>
            </a:r>
            <a:r>
              <a:rPr lang="en-US" dirty="0" err="1" smtClean="0"/>
              <a:t>Archivos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Reglamento</a:t>
            </a:r>
            <a:r>
              <a:rPr lang="en-US" dirty="0" smtClean="0"/>
              <a:t> </a:t>
            </a:r>
            <a:r>
              <a:rPr lang="en-US" dirty="0"/>
              <a:t>de la Ley Federal de </a:t>
            </a:r>
            <a:r>
              <a:rPr lang="en-US" dirty="0" err="1" smtClean="0"/>
              <a:t>Archivos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	Manual </a:t>
            </a:r>
            <a:r>
              <a:rPr lang="en-US" dirty="0" err="1"/>
              <a:t>Administrativo</a:t>
            </a:r>
            <a:r>
              <a:rPr lang="en-US" dirty="0"/>
              <a:t> de </a:t>
            </a:r>
            <a:r>
              <a:rPr lang="en-US" dirty="0" err="1"/>
              <a:t>Aplicación</a:t>
            </a:r>
            <a:r>
              <a:rPr lang="en-US" dirty="0"/>
              <a:t> General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Materias</a:t>
            </a:r>
            <a:r>
              <a:rPr lang="en-US" dirty="0"/>
              <a:t> de </a:t>
            </a:r>
            <a:r>
              <a:rPr lang="en-US" dirty="0" err="1"/>
              <a:t>Transparencia</a:t>
            </a:r>
            <a:r>
              <a:rPr lang="en-US" dirty="0"/>
              <a:t> y </a:t>
            </a:r>
            <a:r>
              <a:rPr lang="en-US" dirty="0" err="1" smtClean="0"/>
              <a:t>Archivos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Lineamientos</a:t>
            </a:r>
            <a:r>
              <a:rPr lang="en-US" dirty="0" smtClean="0"/>
              <a:t> </a:t>
            </a:r>
            <a:r>
              <a:rPr lang="en-US" dirty="0"/>
              <a:t>IFAI en </a:t>
            </a:r>
            <a:r>
              <a:rPr lang="en-US" dirty="0" err="1"/>
              <a:t>materia</a:t>
            </a:r>
            <a:r>
              <a:rPr lang="en-US" dirty="0"/>
              <a:t> de </a:t>
            </a:r>
            <a:r>
              <a:rPr lang="en-US" dirty="0" err="1" smtClean="0"/>
              <a:t>Transparencia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730" y="1108842"/>
            <a:ext cx="249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NORMATIVIDAD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Captura de pantalla 2016-02-09 a la(s) 15.54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r="12247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690" y="1230597"/>
            <a:ext cx="845446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encontrarás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propicia</a:t>
            </a:r>
            <a:r>
              <a:rPr lang="en-US" dirty="0"/>
              <a:t> la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conocimiento</a:t>
            </a:r>
            <a:r>
              <a:rPr lang="en-US" dirty="0"/>
              <a:t> y con </a:t>
            </a:r>
            <a:r>
              <a:rPr lang="en-US" dirty="0" err="1"/>
              <a:t>tribuye</a:t>
            </a:r>
            <a:r>
              <a:rPr lang="en-US" dirty="0"/>
              <a:t> 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toma</a:t>
            </a:r>
            <a:r>
              <a:rPr lang="en-US" dirty="0"/>
              <a:t> de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</a:t>
            </a:r>
            <a:r>
              <a:rPr lang="en-US" dirty="0" err="1"/>
              <a:t>bienes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privados</a:t>
            </a:r>
            <a:r>
              <a:rPr lang="en-US" dirty="0"/>
              <a:t>, o </a:t>
            </a:r>
            <a:r>
              <a:rPr lang="en-US" dirty="0" err="1"/>
              <a:t>bien</a:t>
            </a:r>
            <a:r>
              <a:rPr lang="en-US" dirty="0"/>
              <a:t>, </a:t>
            </a:r>
            <a:r>
              <a:rPr lang="en-US" dirty="0" err="1"/>
              <a:t>aquella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contribuye</a:t>
            </a:r>
            <a:r>
              <a:rPr lang="en-US" dirty="0"/>
              <a:t> 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y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rindan</a:t>
            </a:r>
            <a:r>
              <a:rPr lang="en-US" dirty="0"/>
              <a:t> </a:t>
            </a:r>
            <a:r>
              <a:rPr lang="en-US" dirty="0" err="1"/>
              <a:t>cuentas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socialmente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o </a:t>
            </a:r>
            <a:r>
              <a:rPr lang="en-US" dirty="0" err="1"/>
              <a:t>focalizada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953" y="568637"/>
            <a:ext cx="343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TRANSPARENCIA FOCALIZADA</a:t>
            </a:r>
            <a:endParaRPr lang="en-US" dirty="0"/>
          </a:p>
        </p:txBody>
      </p:sp>
      <p:pic>
        <p:nvPicPr>
          <p:cNvPr id="8" name="Picture 7" descr="Captura de pantalla 2016-03-16 a la(s) 18.3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4" y="3739977"/>
            <a:ext cx="5537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2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8.40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6" b="10006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8.4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36296"/>
            <a:ext cx="8300567" cy="52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8.46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2" b="10522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8.46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7" y="1211812"/>
            <a:ext cx="7629870" cy="53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37793" y="2596768"/>
            <a:ext cx="576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INSTITUTO MEXICANO DE CINEMATOGRAF</a:t>
            </a:r>
            <a:r>
              <a:rPr lang="en-US" dirty="0" smtClean="0"/>
              <a:t>ÍA</a:t>
            </a:r>
          </a:p>
          <a:p>
            <a:pPr algn="ctr"/>
            <a:r>
              <a:rPr lang="en-US" dirty="0" smtClean="0"/>
              <a:t>IMCINE,</a:t>
            </a:r>
          </a:p>
          <a:p>
            <a:pPr algn="ctr"/>
            <a:r>
              <a:rPr lang="en-US" dirty="0" smtClean="0"/>
              <a:t>PROGRAMA FEDERAL PERTENECIENTE A</a:t>
            </a:r>
          </a:p>
          <a:p>
            <a:pPr algn="ctr"/>
            <a:r>
              <a:rPr lang="en-US" dirty="0" smtClean="0"/>
              <a:t>LA SECRETARÍA DE CULTURA.</a:t>
            </a:r>
          </a:p>
        </p:txBody>
      </p:sp>
    </p:spTree>
    <p:extLst>
      <p:ext uri="{BB962C8B-B14F-4D97-AF65-F5344CB8AC3E}">
        <p14:creationId xmlns:p14="http://schemas.microsoft.com/office/powerpoint/2010/main" val="283026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6143" y="2085003"/>
            <a:ext cx="6075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Documentos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COMEFILM</a:t>
            </a:r>
          </a:p>
          <a:p>
            <a:r>
              <a:rPr lang="en-US" dirty="0" err="1"/>
              <a:t>Circuitos</a:t>
            </a:r>
            <a:r>
              <a:rPr lang="en-US" dirty="0"/>
              <a:t> </a:t>
            </a:r>
            <a:r>
              <a:rPr lang="en-US" dirty="0" err="1"/>
              <a:t>Culturales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abiertos</a:t>
            </a:r>
            <a:endParaRPr lang="en-US" dirty="0"/>
          </a:p>
          <a:p>
            <a:r>
              <a:rPr lang="en-US" dirty="0" err="1"/>
              <a:t>Apoyos</a:t>
            </a:r>
            <a:r>
              <a:rPr lang="en-US" dirty="0"/>
              <a:t> a los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cinematográficos</a:t>
            </a:r>
            <a:r>
              <a:rPr lang="en-US" dirty="0"/>
              <a:t> en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participa</a:t>
            </a:r>
            <a:r>
              <a:rPr lang="en-US" dirty="0"/>
              <a:t> el IMCINE</a:t>
            </a:r>
          </a:p>
          <a:p>
            <a:r>
              <a:rPr lang="en-US" dirty="0" err="1"/>
              <a:t>Películas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en </a:t>
            </a:r>
            <a:r>
              <a:rPr lang="en-US" dirty="0" err="1"/>
              <a:t>formato</a:t>
            </a:r>
            <a:r>
              <a:rPr lang="en-US" dirty="0"/>
              <a:t> DVD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venta</a:t>
            </a:r>
            <a:r>
              <a:rPr lang="en-US" dirty="0"/>
              <a:t> en </a:t>
            </a:r>
            <a:r>
              <a:rPr lang="en-US" dirty="0" err="1"/>
              <a:t>tiendas</a:t>
            </a:r>
            <a:endParaRPr lang="en-US" dirty="0"/>
          </a:p>
          <a:p>
            <a:r>
              <a:rPr lang="en-US" dirty="0" err="1"/>
              <a:t>Consulta</a:t>
            </a:r>
            <a:r>
              <a:rPr lang="en-US" dirty="0"/>
              <a:t> los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cinematográficos</a:t>
            </a:r>
            <a:r>
              <a:rPr lang="en-US" dirty="0"/>
              <a:t> </a:t>
            </a:r>
            <a:r>
              <a:rPr lang="en-US" dirty="0" err="1"/>
              <a:t>apoyados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FIDECINE</a:t>
            </a:r>
          </a:p>
          <a:p>
            <a:r>
              <a:rPr lang="en-US" dirty="0" err="1"/>
              <a:t>Consulta</a:t>
            </a:r>
            <a:r>
              <a:rPr lang="en-US" dirty="0"/>
              <a:t> los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cinematográficos</a:t>
            </a:r>
            <a:r>
              <a:rPr lang="en-US" dirty="0"/>
              <a:t> </a:t>
            </a:r>
            <a:r>
              <a:rPr lang="en-US" dirty="0" err="1"/>
              <a:t>apoyados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FOPROCINE</a:t>
            </a:r>
          </a:p>
        </p:txBody>
      </p:sp>
    </p:spTree>
    <p:extLst>
      <p:ext uri="{BB962C8B-B14F-4D97-AF65-F5344CB8AC3E}">
        <p14:creationId xmlns:p14="http://schemas.microsoft.com/office/powerpoint/2010/main" val="10762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8.50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9" b="13159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8.5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15" y="1417638"/>
            <a:ext cx="6572473" cy="4905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2256" y="521251"/>
            <a:ext cx="291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ESTUDIOS Y OPINIONES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001" y="1156249"/>
            <a:ext cx="8587157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En </a:t>
            </a:r>
            <a:r>
              <a:rPr lang="en-US" sz="1400" dirty="0" err="1"/>
              <a:t>cumplimiento</a:t>
            </a:r>
            <a:r>
              <a:rPr lang="en-US" sz="1400" dirty="0"/>
              <a:t> a lo </a:t>
            </a:r>
            <a:r>
              <a:rPr lang="en-US" sz="1400" dirty="0" err="1"/>
              <a:t>establecido</a:t>
            </a:r>
            <a:r>
              <a:rPr lang="en-US" sz="1400" dirty="0"/>
              <a:t> en el </a:t>
            </a:r>
            <a:r>
              <a:rPr lang="en-US" sz="1400" dirty="0" err="1"/>
              <a:t>Artículo</a:t>
            </a:r>
            <a:r>
              <a:rPr lang="en-US" sz="1400" dirty="0"/>
              <a:t> </a:t>
            </a:r>
            <a:r>
              <a:rPr lang="en-US" sz="1400" dirty="0" err="1"/>
              <a:t>Séptimo</a:t>
            </a:r>
            <a:r>
              <a:rPr lang="en-US" sz="1400" dirty="0"/>
              <a:t> del </a:t>
            </a:r>
            <a:r>
              <a:rPr lang="en-US" sz="1400" dirty="0" err="1"/>
              <a:t>Acuerdo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la </a:t>
            </a:r>
            <a:r>
              <a:rPr lang="en-US" sz="1400" dirty="0" err="1"/>
              <a:t>Rendición</a:t>
            </a:r>
            <a:r>
              <a:rPr lang="en-US" sz="1400" dirty="0"/>
              <a:t> de </a:t>
            </a:r>
            <a:r>
              <a:rPr lang="en-US" sz="1400" dirty="0" err="1"/>
              <a:t>Cuentas</a:t>
            </a:r>
            <a:r>
              <a:rPr lang="en-US" sz="1400" dirty="0"/>
              <a:t> de la </a:t>
            </a:r>
            <a:r>
              <a:rPr lang="en-US" sz="1400" dirty="0" err="1"/>
              <a:t>Administración</a:t>
            </a:r>
            <a:r>
              <a:rPr lang="en-US" sz="1400" dirty="0"/>
              <a:t> </a:t>
            </a:r>
            <a:r>
              <a:rPr lang="en-US" sz="1400" dirty="0" err="1"/>
              <a:t>Pública</a:t>
            </a:r>
            <a:r>
              <a:rPr lang="en-US" sz="1400" dirty="0"/>
              <a:t> Federal 2006-2012, se </a:t>
            </a:r>
            <a:r>
              <a:rPr lang="en-US" sz="1400" dirty="0" err="1"/>
              <a:t>encuentra</a:t>
            </a:r>
            <a:r>
              <a:rPr lang="en-US" sz="1400" dirty="0"/>
              <a:t> </a:t>
            </a:r>
            <a:r>
              <a:rPr lang="en-US" sz="1400" dirty="0" err="1"/>
              <a:t>disponible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consulta</a:t>
            </a:r>
            <a:r>
              <a:rPr lang="en-US" sz="1400" dirty="0"/>
              <a:t> la </a:t>
            </a:r>
            <a:r>
              <a:rPr lang="en-US" sz="1400" dirty="0" err="1"/>
              <a:t>Primera</a:t>
            </a:r>
            <a:r>
              <a:rPr lang="en-US" sz="1400" dirty="0"/>
              <a:t> </a:t>
            </a:r>
            <a:r>
              <a:rPr lang="en-US" sz="1400" dirty="0" err="1"/>
              <a:t>Etapa</a:t>
            </a:r>
            <a:r>
              <a:rPr lang="en-US" sz="1400" dirty="0"/>
              <a:t> del </a:t>
            </a:r>
            <a:r>
              <a:rPr lang="en-US" sz="1400" dirty="0" err="1"/>
              <a:t>Informe</a:t>
            </a:r>
            <a:r>
              <a:rPr lang="en-US" sz="1400" dirty="0"/>
              <a:t> de </a:t>
            </a:r>
            <a:r>
              <a:rPr lang="en-US" sz="1400" dirty="0" err="1"/>
              <a:t>Rendición</a:t>
            </a:r>
            <a:r>
              <a:rPr lang="en-US" sz="1400" dirty="0"/>
              <a:t> de </a:t>
            </a:r>
            <a:r>
              <a:rPr lang="en-US" sz="1400" dirty="0" err="1"/>
              <a:t>Cuentas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Cinematografía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Plan </a:t>
            </a:r>
            <a:r>
              <a:rPr lang="en-US" sz="1400" dirty="0" err="1"/>
              <a:t>Nacional</a:t>
            </a:r>
            <a:r>
              <a:rPr lang="en-US" sz="1400" dirty="0"/>
              <a:t> de </a:t>
            </a:r>
            <a:r>
              <a:rPr lang="en-US" sz="1400" dirty="0" err="1"/>
              <a:t>Desarrollo</a:t>
            </a:r>
            <a:r>
              <a:rPr lang="en-US" sz="1400" dirty="0"/>
              <a:t> 2013-2018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Programas</a:t>
            </a:r>
            <a:r>
              <a:rPr lang="en-US" sz="1400" dirty="0"/>
              <a:t>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Especiales</a:t>
            </a:r>
            <a:r>
              <a:rPr lang="en-US" sz="1400" dirty="0"/>
              <a:t> </a:t>
            </a:r>
            <a:r>
              <a:rPr lang="en-US" sz="1400" dirty="0" err="1"/>
              <a:t>Transversales</a:t>
            </a:r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un </a:t>
            </a:r>
            <a:r>
              <a:rPr lang="en-US" sz="1400" dirty="0" err="1"/>
              <a:t>Gobierno</a:t>
            </a:r>
            <a:r>
              <a:rPr lang="en-US" sz="1400" dirty="0"/>
              <a:t> </a:t>
            </a:r>
            <a:r>
              <a:rPr lang="en-US" sz="1400" dirty="0" err="1"/>
              <a:t>Cercano</a:t>
            </a:r>
            <a:r>
              <a:rPr lang="en-US" sz="1400" dirty="0"/>
              <a:t> y </a:t>
            </a:r>
            <a:r>
              <a:rPr lang="en-US" sz="1400" dirty="0" err="1"/>
              <a:t>Moderno</a:t>
            </a:r>
            <a:r>
              <a:rPr lang="en-US" sz="1400" dirty="0"/>
              <a:t> 2013 – 2018</a:t>
            </a:r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democratizar</a:t>
            </a:r>
            <a:r>
              <a:rPr lang="en-US" sz="1400" dirty="0"/>
              <a:t> la </a:t>
            </a:r>
            <a:r>
              <a:rPr lang="en-US" sz="1400" dirty="0" err="1"/>
              <a:t>productividad</a:t>
            </a:r>
            <a:r>
              <a:rPr lang="en-US" sz="1400" dirty="0"/>
              <a:t> 2013 - 2018</a:t>
            </a:r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la </a:t>
            </a:r>
            <a:r>
              <a:rPr lang="en-US" sz="1400" dirty="0" err="1"/>
              <a:t>Igualdad</a:t>
            </a:r>
            <a:r>
              <a:rPr lang="en-US" sz="1400" dirty="0"/>
              <a:t> de </a:t>
            </a:r>
            <a:r>
              <a:rPr lang="en-US" sz="1400" dirty="0" err="1"/>
              <a:t>Oportunidades</a:t>
            </a:r>
            <a:r>
              <a:rPr lang="en-US" sz="1400" dirty="0"/>
              <a:t> y no </a:t>
            </a:r>
            <a:r>
              <a:rPr lang="en-US" sz="1400" dirty="0" err="1"/>
              <a:t>Discriminación</a:t>
            </a:r>
            <a:r>
              <a:rPr lang="en-US" sz="1400" dirty="0"/>
              <a:t> contra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Mujeres</a:t>
            </a:r>
            <a:r>
              <a:rPr lang="en-US" sz="1400" dirty="0"/>
              <a:t> 2013 - 2018</a:t>
            </a:r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sectorial especial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Especial de </a:t>
            </a:r>
            <a:r>
              <a:rPr lang="en-US" sz="1400" dirty="0" err="1"/>
              <a:t>Cultura</a:t>
            </a:r>
            <a:r>
              <a:rPr lang="en-US" sz="1400" dirty="0"/>
              <a:t> y Arte 2014 – 2018</a:t>
            </a:r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Institucional</a:t>
            </a:r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Institucional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Cinematografía</a:t>
            </a:r>
            <a:r>
              <a:rPr lang="en-US" sz="1400" dirty="0"/>
              <a:t> 2014-2018</a:t>
            </a:r>
          </a:p>
          <a:p>
            <a:pPr algn="just"/>
            <a:r>
              <a:rPr lang="en-US" sz="1400" dirty="0" err="1"/>
              <a:t>Documentos</a:t>
            </a:r>
            <a:r>
              <a:rPr lang="en-US" sz="1400" dirty="0"/>
              <a:t>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Informe</a:t>
            </a:r>
            <a:r>
              <a:rPr lang="en-US" sz="1400" dirty="0"/>
              <a:t> de </a:t>
            </a:r>
            <a:r>
              <a:rPr lang="en-US" sz="1400" dirty="0" err="1"/>
              <a:t>Rendición</a:t>
            </a:r>
            <a:r>
              <a:rPr lang="en-US" sz="1400" dirty="0"/>
              <a:t> de </a:t>
            </a:r>
            <a:r>
              <a:rPr lang="en-US" sz="1400" dirty="0" err="1"/>
              <a:t>Cuentas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Cinematografía</a:t>
            </a:r>
            <a:r>
              <a:rPr lang="en-US" sz="1400" dirty="0"/>
              <a:t>. </a:t>
            </a:r>
            <a:r>
              <a:rPr lang="en-US" sz="1400" dirty="0" err="1"/>
              <a:t>Etapa</a:t>
            </a:r>
            <a:r>
              <a:rPr lang="en-US" sz="1400" dirty="0"/>
              <a:t> 1</a:t>
            </a:r>
          </a:p>
          <a:p>
            <a:pPr algn="just"/>
            <a:r>
              <a:rPr lang="en-US" sz="1400" dirty="0" err="1"/>
              <a:t>Informe</a:t>
            </a:r>
            <a:r>
              <a:rPr lang="en-US" sz="1400" dirty="0"/>
              <a:t> de </a:t>
            </a:r>
            <a:r>
              <a:rPr lang="en-US" sz="1400" dirty="0" err="1"/>
              <a:t>Rendición</a:t>
            </a:r>
            <a:r>
              <a:rPr lang="en-US" sz="1400" dirty="0"/>
              <a:t> de </a:t>
            </a:r>
            <a:r>
              <a:rPr lang="en-US" sz="1400" dirty="0" err="1"/>
              <a:t>Cuentas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Cinematografía</a:t>
            </a:r>
            <a:r>
              <a:rPr lang="en-US" sz="1400" dirty="0"/>
              <a:t>. </a:t>
            </a:r>
            <a:r>
              <a:rPr lang="en-US" sz="1400" dirty="0" err="1"/>
              <a:t>Etapa</a:t>
            </a:r>
            <a:r>
              <a:rPr lang="en-US" sz="1400" dirty="0"/>
              <a:t> 2</a:t>
            </a:r>
          </a:p>
          <a:p>
            <a:pPr algn="just"/>
            <a:r>
              <a:rPr lang="en-US" sz="1400" dirty="0" err="1"/>
              <a:t>Informe</a:t>
            </a:r>
            <a:r>
              <a:rPr lang="en-US" sz="1400" dirty="0"/>
              <a:t> de </a:t>
            </a:r>
            <a:r>
              <a:rPr lang="en-US" sz="1400" dirty="0" err="1"/>
              <a:t>Rendición</a:t>
            </a:r>
            <a:r>
              <a:rPr lang="en-US" sz="1400" dirty="0"/>
              <a:t> de </a:t>
            </a:r>
            <a:r>
              <a:rPr lang="en-US" sz="1400" dirty="0" err="1"/>
              <a:t>Cuentas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Cinematografía</a:t>
            </a:r>
            <a:r>
              <a:rPr lang="en-US" sz="1400" dirty="0"/>
              <a:t>. </a:t>
            </a:r>
            <a:r>
              <a:rPr lang="en-US" sz="1400" dirty="0" err="1"/>
              <a:t>Etapa</a:t>
            </a:r>
            <a:r>
              <a:rPr lang="en-US" sz="1400" dirty="0"/>
              <a:t> 3</a:t>
            </a:r>
          </a:p>
          <a:p>
            <a:pPr algn="just"/>
            <a:r>
              <a:rPr lang="en-US" sz="1400" dirty="0" err="1"/>
              <a:t>Informe</a:t>
            </a:r>
            <a:r>
              <a:rPr lang="en-US" sz="1400" dirty="0"/>
              <a:t> </a:t>
            </a:r>
            <a:r>
              <a:rPr lang="en-US" sz="1400" dirty="0" err="1"/>
              <a:t>Consolidado</a:t>
            </a:r>
            <a:r>
              <a:rPr lang="en-US" sz="1400" dirty="0"/>
              <a:t> 2006 - 2012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124" y="530728"/>
            <a:ext cx="31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RENDICI</a:t>
            </a:r>
            <a:r>
              <a:rPr lang="en-US" dirty="0" smtClean="0"/>
              <a:t>ÓN DE CUENTAS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0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ptura de pantalla 2016-03-16 a la(s) 18.58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2" b="25862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7" name="Picture 6" descr="Captura de pantalla 2016-03-16 a la(s) 18.58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91" y="1114878"/>
            <a:ext cx="4625314" cy="5269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11773"/>
            <a:ext cx="360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PARTICIPACI</a:t>
            </a:r>
            <a:r>
              <a:rPr lang="en-US" dirty="0" smtClean="0"/>
              <a:t>ÓN CIUDADANA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9.00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0" b="28910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9.0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60" y="981683"/>
            <a:ext cx="4172549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9.02.3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8" b="23378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9.02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21" y="1020641"/>
            <a:ext cx="5215351" cy="53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9.03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1" b="33431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9.0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86" y="976160"/>
            <a:ext cx="3321470" cy="55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ptura de pantalla 2016-03-16 a la(s) 19.04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3" b="31353"/>
          <a:stretch>
            <a:fillRect/>
          </a:stretch>
        </p:blipFill>
        <p:spPr/>
      </p:pic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pic>
        <p:nvPicPr>
          <p:cNvPr id="6" name="Picture 5" descr="Captura de pantalla 2016-03-16 a la(s) 19.0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83" y="995115"/>
            <a:ext cx="3750757" cy="55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120" y="587592"/>
            <a:ext cx="27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</a:t>
            </a:r>
            <a:r>
              <a:rPr lang="en-US" dirty="0" smtClean="0"/>
              <a:t>ÓN FINAL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00200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A lo largo de la </a:t>
            </a:r>
            <a:r>
              <a:rPr lang="en-US" dirty="0" err="1" smtClean="0"/>
              <a:t>realizaci</a:t>
            </a:r>
            <a:r>
              <a:rPr lang="en-US" dirty="0" err="1" smtClean="0"/>
              <a:t>ón</a:t>
            </a:r>
            <a:r>
              <a:rPr lang="en-US" dirty="0" smtClean="0"/>
              <a:t> de la </a:t>
            </a:r>
            <a:r>
              <a:rPr lang="en-US" dirty="0" err="1" smtClean="0"/>
              <a:t>investigación</a:t>
            </a:r>
            <a:r>
              <a:rPr lang="en-US" dirty="0" smtClean="0"/>
              <a:t> y </a:t>
            </a:r>
            <a:r>
              <a:rPr lang="en-US" dirty="0" err="1" smtClean="0"/>
              <a:t>análisis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percatarnos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a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brindan</a:t>
            </a:r>
            <a:r>
              <a:rPr lang="en-US" dirty="0" smtClean="0"/>
              <a:t> los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 en </a:t>
            </a:r>
            <a:r>
              <a:rPr lang="en-US" dirty="0" err="1" smtClean="0"/>
              <a:t>nuestro</a:t>
            </a:r>
            <a:r>
              <a:rPr lang="en-US" dirty="0" smtClean="0"/>
              <a:t> País,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conocer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,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misión</a:t>
            </a:r>
            <a:r>
              <a:rPr lang="en-US" dirty="0" smtClean="0"/>
              <a:t>, </a:t>
            </a:r>
            <a:r>
              <a:rPr lang="en-US" dirty="0" err="1" smtClean="0"/>
              <a:t>visión</a:t>
            </a:r>
            <a:r>
              <a:rPr lang="en-US" dirty="0" smtClean="0"/>
              <a:t>, </a:t>
            </a:r>
            <a:r>
              <a:rPr lang="en-US" dirty="0" err="1" smtClean="0"/>
              <a:t>valores</a:t>
            </a:r>
            <a:r>
              <a:rPr lang="en-US" dirty="0" smtClean="0"/>
              <a:t>, los </a:t>
            </a:r>
            <a:r>
              <a:rPr lang="en-US" dirty="0" err="1" smtClean="0"/>
              <a:t>lineamientos</a:t>
            </a:r>
            <a:r>
              <a:rPr lang="en-US" dirty="0" smtClean="0"/>
              <a:t> </a:t>
            </a:r>
            <a:r>
              <a:rPr lang="en-US" dirty="0" err="1" smtClean="0"/>
              <a:t>legislativos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los </a:t>
            </a:r>
            <a:r>
              <a:rPr lang="en-US" dirty="0" err="1" smtClean="0"/>
              <a:t>cuales</a:t>
            </a:r>
            <a:r>
              <a:rPr lang="en-US" dirty="0" smtClean="0"/>
              <a:t> se </a:t>
            </a:r>
            <a:r>
              <a:rPr lang="en-US" dirty="0" err="1" smtClean="0"/>
              <a:t>conducen</a:t>
            </a:r>
            <a:r>
              <a:rPr lang="en-US" dirty="0" smtClean="0"/>
              <a:t>, </a:t>
            </a:r>
            <a:r>
              <a:rPr lang="en-US" dirty="0" err="1" smtClean="0"/>
              <a:t>además</a:t>
            </a:r>
            <a:r>
              <a:rPr lang="en-US" dirty="0" smtClean="0"/>
              <a:t>,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arrojan</a:t>
            </a:r>
            <a:r>
              <a:rPr lang="en-US" dirty="0" smtClean="0"/>
              <a:t> el </a:t>
            </a:r>
            <a:r>
              <a:rPr lang="en-US" dirty="0" err="1" smtClean="0"/>
              <a:t>conocimiento</a:t>
            </a:r>
            <a:r>
              <a:rPr lang="en-US" dirty="0" smtClean="0"/>
              <a:t> de 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realizando</a:t>
            </a:r>
            <a:r>
              <a:rPr lang="en-US" dirty="0" smtClean="0"/>
              <a:t>, de los </a:t>
            </a:r>
            <a:r>
              <a:rPr lang="en-US" dirty="0" err="1" smtClean="0"/>
              <a:t>avances</a:t>
            </a:r>
            <a:r>
              <a:rPr lang="en-US" dirty="0" smtClean="0"/>
              <a:t> </a:t>
            </a:r>
            <a:r>
              <a:rPr lang="en-US" dirty="0" err="1" smtClean="0"/>
              <a:t>según</a:t>
            </a:r>
            <a:r>
              <a:rPr lang="en-US" dirty="0" smtClean="0"/>
              <a:t> los </a:t>
            </a:r>
            <a:r>
              <a:rPr lang="en-US" dirty="0" err="1" smtClean="0"/>
              <a:t>años</a:t>
            </a:r>
            <a:r>
              <a:rPr lang="en-US" dirty="0" smtClean="0"/>
              <a:t>, y </a:t>
            </a:r>
            <a:r>
              <a:rPr lang="en-US" dirty="0" err="1" smtClean="0"/>
              <a:t>también</a:t>
            </a:r>
            <a:r>
              <a:rPr lang="en-US" dirty="0" smtClean="0"/>
              <a:t> con el </a:t>
            </a:r>
            <a:r>
              <a:rPr lang="en-US" dirty="0" err="1" smtClean="0"/>
              <a:t>cumplimiento</a:t>
            </a:r>
            <a:r>
              <a:rPr lang="en-US" dirty="0" smtClean="0"/>
              <a:t> del plan de </a:t>
            </a:r>
            <a:r>
              <a:rPr lang="en-US" dirty="0" err="1" smtClean="0"/>
              <a:t>Desarrollo</a:t>
            </a:r>
            <a:r>
              <a:rPr lang="en-US" dirty="0"/>
              <a:t> </a:t>
            </a:r>
            <a:r>
              <a:rPr lang="en-US" dirty="0" err="1" smtClean="0"/>
              <a:t>Nacional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el IMCINE </a:t>
            </a:r>
            <a:r>
              <a:rPr lang="en-US" dirty="0" err="1" smtClean="0"/>
              <a:t>cumple</a:t>
            </a:r>
            <a:r>
              <a:rPr lang="en-US" dirty="0" smtClean="0"/>
              <a:t> con los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 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pertinente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acceder</a:t>
            </a:r>
            <a:r>
              <a:rPr lang="en-US" dirty="0" smtClean="0"/>
              <a:t> a los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otorga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institución</a:t>
            </a:r>
            <a:r>
              <a:rPr lang="en-US" dirty="0" smtClean="0"/>
              <a:t> </a:t>
            </a:r>
            <a:r>
              <a:rPr lang="en-US" dirty="0" err="1" smtClean="0"/>
              <a:t>pública</a:t>
            </a:r>
            <a:r>
              <a:rPr lang="en-US" dirty="0" smtClean="0"/>
              <a:t>,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analizar</a:t>
            </a:r>
            <a:r>
              <a:rPr lang="en-US" dirty="0" smtClean="0"/>
              <a:t> el </a:t>
            </a:r>
            <a:r>
              <a:rPr lang="en-US" dirty="0" err="1" smtClean="0"/>
              <a:t>avance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los </a:t>
            </a:r>
            <a:r>
              <a:rPr lang="en-US" dirty="0" err="1" smtClean="0"/>
              <a:t>resultados</a:t>
            </a:r>
            <a:r>
              <a:rPr lang="en-US" dirty="0" smtClean="0"/>
              <a:t> y los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son </a:t>
            </a:r>
            <a:r>
              <a:rPr lang="en-US" dirty="0" err="1" smtClean="0"/>
              <a:t>medibles</a:t>
            </a:r>
            <a:r>
              <a:rPr lang="en-US" dirty="0" smtClean="0"/>
              <a:t> y </a:t>
            </a:r>
            <a:r>
              <a:rPr lang="en-US" dirty="0" err="1" smtClean="0"/>
              <a:t>claros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de </a:t>
            </a:r>
            <a:r>
              <a:rPr lang="en-US" dirty="0" err="1" smtClean="0"/>
              <a:t>analizarlos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Sin </a:t>
            </a:r>
            <a:r>
              <a:rPr lang="en-US" dirty="0" err="1" smtClean="0"/>
              <a:t>duda</a:t>
            </a:r>
            <a:r>
              <a:rPr lang="en-US" dirty="0" smtClean="0"/>
              <a:t> </a:t>
            </a:r>
            <a:r>
              <a:rPr lang="en-US" dirty="0" err="1" smtClean="0"/>
              <a:t>alguna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basan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planeación</a:t>
            </a:r>
            <a:r>
              <a:rPr lang="en-US" dirty="0" smtClean="0"/>
              <a:t> con los </a:t>
            </a:r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claros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cumplir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en la </a:t>
            </a:r>
            <a:r>
              <a:rPr lang="en-US" dirty="0" err="1" smtClean="0"/>
              <a:t>obtención</a:t>
            </a:r>
            <a:r>
              <a:rPr lang="en-US" dirty="0" smtClean="0"/>
              <a:t> de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	</a:t>
            </a:r>
            <a:r>
              <a:rPr lang="en-US" dirty="0" err="1" smtClean="0"/>
              <a:t>Pudimos</a:t>
            </a:r>
            <a:r>
              <a:rPr lang="en-US" dirty="0" smtClean="0"/>
              <a:t> </a:t>
            </a:r>
            <a:r>
              <a:rPr lang="en-US" dirty="0" err="1" smtClean="0"/>
              <a:t>percatarnos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de la </a:t>
            </a:r>
            <a:r>
              <a:rPr lang="en-US" dirty="0" err="1" smtClean="0"/>
              <a:t>importancia</a:t>
            </a:r>
            <a:r>
              <a:rPr lang="en-US" dirty="0" smtClean="0"/>
              <a:t> de la </a:t>
            </a:r>
            <a:r>
              <a:rPr lang="en-US" dirty="0" err="1" smtClean="0"/>
              <a:t>rendición</a:t>
            </a:r>
            <a:r>
              <a:rPr lang="en-US" dirty="0" smtClean="0"/>
              <a:t> de </a:t>
            </a:r>
            <a:r>
              <a:rPr lang="en-US" dirty="0" err="1" smtClean="0"/>
              <a:t>cuentas</a:t>
            </a:r>
            <a:r>
              <a:rPr lang="en-US" dirty="0" smtClean="0"/>
              <a:t> y la </a:t>
            </a:r>
            <a:r>
              <a:rPr lang="en-US" dirty="0" err="1" smtClean="0"/>
              <a:t>transparencia</a:t>
            </a:r>
            <a:r>
              <a:rPr lang="en-US" dirty="0" smtClean="0"/>
              <a:t> en el </a:t>
            </a:r>
            <a:r>
              <a:rPr lang="en-US" dirty="0" err="1" smtClean="0"/>
              <a:t>uso</a:t>
            </a:r>
            <a:r>
              <a:rPr lang="en-US" dirty="0" smtClean="0"/>
              <a:t> del </a:t>
            </a:r>
            <a:r>
              <a:rPr lang="en-US" dirty="0" err="1" smtClean="0"/>
              <a:t>presupuesto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3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5639" y="1715388"/>
            <a:ext cx="761091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PRESENTACI</a:t>
            </a:r>
            <a:r>
              <a:rPr lang="en-US" dirty="0" smtClean="0"/>
              <a:t>ÓN</a:t>
            </a:r>
          </a:p>
          <a:p>
            <a:endParaRPr lang="en-US" dirty="0"/>
          </a:p>
          <a:p>
            <a:pPr algn="just"/>
            <a:r>
              <a:rPr lang="en-US" dirty="0" smtClean="0"/>
              <a:t>	El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finalidad</a:t>
            </a:r>
            <a:r>
              <a:rPr lang="en-US" dirty="0" smtClean="0"/>
              <a:t> el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analizar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detallada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, </a:t>
            </a:r>
            <a:r>
              <a:rPr lang="en-US" dirty="0" err="1" smtClean="0"/>
              <a:t>fundamentos</a:t>
            </a:r>
            <a:r>
              <a:rPr lang="en-US" dirty="0" smtClean="0"/>
              <a:t>,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, el 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, los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mediciones</a:t>
            </a:r>
            <a:r>
              <a:rPr lang="en-US" dirty="0" smtClean="0"/>
              <a:t> y </a:t>
            </a:r>
            <a:r>
              <a:rPr lang="en-US" dirty="0" err="1" smtClean="0"/>
              <a:t>efectividad</a:t>
            </a:r>
            <a:r>
              <a:rPr lang="en-US" dirty="0" smtClean="0"/>
              <a:t> del </a:t>
            </a:r>
            <a:r>
              <a:rPr lang="en-US" dirty="0" err="1" smtClean="0"/>
              <a:t>Instituo</a:t>
            </a:r>
            <a:r>
              <a:rPr lang="en-US" dirty="0" smtClean="0"/>
              <a:t> </a:t>
            </a:r>
            <a:r>
              <a:rPr lang="en-US" dirty="0" err="1" smtClean="0"/>
              <a:t>Mexicano</a:t>
            </a:r>
            <a:r>
              <a:rPr lang="en-US" dirty="0" smtClean="0"/>
              <a:t> de </a:t>
            </a:r>
            <a:r>
              <a:rPr lang="en-US" dirty="0" err="1" smtClean="0"/>
              <a:t>Cinematografía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plan federal </a:t>
            </a:r>
            <a:r>
              <a:rPr lang="en-US" dirty="0" err="1" smtClean="0"/>
              <a:t>perteneciente</a:t>
            </a:r>
            <a:r>
              <a:rPr lang="en-US" dirty="0" smtClean="0"/>
              <a:t> a la </a:t>
            </a:r>
            <a:r>
              <a:rPr lang="en-US" dirty="0" err="1" smtClean="0"/>
              <a:t>Secretaría</a:t>
            </a:r>
            <a:r>
              <a:rPr lang="en-US" dirty="0" smtClean="0"/>
              <a:t> de </a:t>
            </a:r>
            <a:r>
              <a:rPr lang="en-US" dirty="0" err="1" smtClean="0"/>
              <a:t>Cultura</a:t>
            </a:r>
            <a:r>
              <a:rPr lang="en-US" dirty="0" smtClean="0"/>
              <a:t> de </a:t>
            </a:r>
            <a:r>
              <a:rPr lang="en-US" dirty="0" err="1" smtClean="0"/>
              <a:t>nuestro</a:t>
            </a:r>
            <a:r>
              <a:rPr lang="en-US" dirty="0" smtClean="0"/>
              <a:t> País, México.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err="1" smtClean="0"/>
              <a:t>Además</a:t>
            </a:r>
            <a:r>
              <a:rPr lang="en-US" dirty="0" smtClean="0"/>
              <a:t>, </a:t>
            </a:r>
            <a:r>
              <a:rPr lang="en-US" dirty="0" err="1" smtClean="0"/>
              <a:t>conocer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líneas</a:t>
            </a:r>
            <a:r>
              <a:rPr lang="en-US" dirty="0" smtClean="0"/>
              <a:t> de </a:t>
            </a:r>
            <a:r>
              <a:rPr lang="en-US" dirty="0" err="1" smtClean="0"/>
              <a:t>acción</a:t>
            </a:r>
            <a:r>
              <a:rPr lang="en-US" dirty="0" smtClean="0"/>
              <a:t>, </a:t>
            </a:r>
            <a:r>
              <a:rPr lang="en-US" dirty="0" err="1" smtClean="0"/>
              <a:t>leyes</a:t>
            </a:r>
            <a:r>
              <a:rPr lang="en-US" dirty="0" smtClean="0"/>
              <a:t>/</a:t>
            </a:r>
            <a:r>
              <a:rPr lang="en-US" dirty="0" err="1" smtClean="0"/>
              <a:t>reglamentos</a:t>
            </a:r>
            <a:r>
              <a:rPr lang="en-US" dirty="0" smtClean="0"/>
              <a:t>, </a:t>
            </a:r>
            <a:r>
              <a:rPr lang="en-US" dirty="0" err="1" smtClean="0"/>
              <a:t>normatividad</a:t>
            </a:r>
            <a:r>
              <a:rPr lang="en-US" dirty="0" smtClean="0"/>
              <a:t>, </a:t>
            </a:r>
            <a:r>
              <a:rPr lang="en-US" dirty="0" err="1" smtClean="0"/>
              <a:t>transparencia</a:t>
            </a:r>
            <a:r>
              <a:rPr lang="en-US" dirty="0" smtClean="0"/>
              <a:t>, </a:t>
            </a:r>
            <a:r>
              <a:rPr lang="en-US" dirty="0" err="1" smtClean="0"/>
              <a:t>rendición</a:t>
            </a:r>
            <a:r>
              <a:rPr lang="en-US" dirty="0" smtClean="0"/>
              <a:t> de </a:t>
            </a:r>
            <a:r>
              <a:rPr lang="en-US" dirty="0" err="1" smtClean="0"/>
              <a:t>cuentas</a:t>
            </a:r>
            <a:r>
              <a:rPr lang="en-US" dirty="0" smtClean="0"/>
              <a:t> y la </a:t>
            </a:r>
            <a:r>
              <a:rPr lang="en-US" dirty="0" err="1" smtClean="0"/>
              <a:t>participación</a:t>
            </a:r>
            <a:r>
              <a:rPr lang="en-US" dirty="0" smtClean="0"/>
              <a:t> </a:t>
            </a:r>
            <a:r>
              <a:rPr lang="en-US" dirty="0" err="1" smtClean="0"/>
              <a:t>ciudadana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5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9124" y="1393161"/>
            <a:ext cx="838812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INSTITUTO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	El </a:t>
            </a: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Mexicano</a:t>
            </a:r>
            <a:r>
              <a:rPr lang="en-US" dirty="0"/>
              <a:t> de </a:t>
            </a:r>
            <a:r>
              <a:rPr lang="en-US" dirty="0" err="1"/>
              <a:t>Cinematografía</a:t>
            </a:r>
            <a:r>
              <a:rPr lang="en-US" dirty="0"/>
              <a:t> (IMCINE</a:t>
            </a:r>
            <a:r>
              <a:rPr lang="en-US" dirty="0" smtClean="0"/>
              <a:t>)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/>
              <a:t>organismo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descentralizado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impulsa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la </a:t>
            </a:r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apoyo</a:t>
            </a:r>
            <a:r>
              <a:rPr lang="en-US" dirty="0"/>
              <a:t> a la </a:t>
            </a:r>
            <a:r>
              <a:rPr lang="en-US" dirty="0" err="1"/>
              <a:t>producción</a:t>
            </a:r>
            <a:r>
              <a:rPr lang="en-US" dirty="0"/>
              <a:t>, el </a:t>
            </a:r>
            <a:r>
              <a:rPr lang="en-US" dirty="0" err="1"/>
              <a:t>estímulo</a:t>
            </a:r>
            <a:r>
              <a:rPr lang="en-US" dirty="0"/>
              <a:t> a </a:t>
            </a:r>
            <a:r>
              <a:rPr lang="en-US" dirty="0" err="1"/>
              <a:t>creadores</a:t>
            </a:r>
            <a:r>
              <a:rPr lang="en-US" dirty="0"/>
              <a:t>, el </a:t>
            </a:r>
            <a:r>
              <a:rPr lang="en-US" dirty="0" err="1"/>
              <a:t>fomento</a:t>
            </a:r>
            <a:r>
              <a:rPr lang="en-US" dirty="0"/>
              <a:t> industrial y la </a:t>
            </a:r>
            <a:r>
              <a:rPr lang="en-US" dirty="0" err="1"/>
              <a:t>promoción</a:t>
            </a:r>
            <a:r>
              <a:rPr lang="en-US" dirty="0"/>
              <a:t>, </a:t>
            </a:r>
            <a:r>
              <a:rPr lang="en-US" dirty="0" err="1"/>
              <a:t>distribución</a:t>
            </a:r>
            <a:r>
              <a:rPr lang="en-US" dirty="0"/>
              <a:t>, </a:t>
            </a:r>
            <a:r>
              <a:rPr lang="en-US" dirty="0" err="1"/>
              <a:t>difusión</a:t>
            </a:r>
            <a:r>
              <a:rPr lang="en-US" dirty="0"/>
              <a:t> y </a:t>
            </a:r>
            <a:r>
              <a:rPr lang="en-US" dirty="0" err="1"/>
              <a:t>divulgación</a:t>
            </a:r>
            <a:r>
              <a:rPr lang="en-US" dirty="0"/>
              <a:t> del cine </a:t>
            </a:r>
            <a:r>
              <a:rPr lang="en-US" dirty="0" err="1"/>
              <a:t>mexicano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 </a:t>
            </a:r>
            <a:r>
              <a:rPr lang="en-US" dirty="0" err="1"/>
              <a:t>creó</a:t>
            </a:r>
            <a:r>
              <a:rPr lang="en-US" dirty="0"/>
              <a:t> el 25 de </a:t>
            </a:r>
            <a:r>
              <a:rPr lang="en-US" dirty="0" err="1"/>
              <a:t>marzo</a:t>
            </a:r>
            <a:r>
              <a:rPr lang="en-US" dirty="0"/>
              <a:t> de 1983 </a:t>
            </a:r>
            <a:r>
              <a:rPr lang="en-US" dirty="0" err="1"/>
              <a:t>para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* </a:t>
            </a:r>
            <a:r>
              <a:rPr lang="en-US" dirty="0" err="1" smtClean="0"/>
              <a:t>Consolidar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acrecentar</a:t>
            </a:r>
            <a:r>
              <a:rPr lang="en-US" dirty="0"/>
              <a:t> la </a:t>
            </a:r>
            <a:r>
              <a:rPr lang="en-US" dirty="0" err="1"/>
              <a:t>producción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	*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fomento</a:t>
            </a:r>
            <a:r>
              <a:rPr lang="en-US" dirty="0"/>
              <a:t> industrial en el sector audiovisual.</a:t>
            </a:r>
          </a:p>
          <a:p>
            <a:pPr algn="just"/>
            <a:r>
              <a:rPr lang="en-US" dirty="0" smtClean="0"/>
              <a:t>	* </a:t>
            </a:r>
            <a:r>
              <a:rPr lang="en-US" dirty="0" err="1" smtClean="0"/>
              <a:t>Apoyar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producción</a:t>
            </a:r>
            <a:r>
              <a:rPr lang="en-US" dirty="0"/>
              <a:t>, </a:t>
            </a:r>
            <a:r>
              <a:rPr lang="en-US" dirty="0" err="1"/>
              <a:t>distribución</a:t>
            </a:r>
            <a:r>
              <a:rPr lang="en-US" dirty="0"/>
              <a:t> y </a:t>
            </a:r>
            <a:r>
              <a:rPr lang="en-US" dirty="0" err="1"/>
              <a:t>exhibición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y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fronteras</a:t>
            </a:r>
            <a:r>
              <a:rPr lang="en-US" dirty="0"/>
              <a:t> de México.</a:t>
            </a:r>
          </a:p>
          <a:p>
            <a:pPr algn="just"/>
            <a:r>
              <a:rPr lang="en-US" dirty="0" smtClean="0"/>
              <a:t>	*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imagen</a:t>
            </a:r>
            <a:r>
              <a:rPr lang="en-US" dirty="0"/>
              <a:t> del cine </a:t>
            </a:r>
            <a:r>
              <a:rPr lang="en-US" dirty="0" err="1"/>
              <a:t>mexicano</a:t>
            </a:r>
            <a:r>
              <a:rPr lang="en-US" dirty="0"/>
              <a:t>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creadores</a:t>
            </a:r>
            <a:r>
              <a:rPr lang="en-US" dirty="0"/>
              <a:t> en el </a:t>
            </a:r>
            <a:r>
              <a:rPr lang="en-US" dirty="0" err="1"/>
              <a:t>mundo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	* </a:t>
            </a:r>
            <a:r>
              <a:rPr lang="en-US" dirty="0" err="1" smtClean="0"/>
              <a:t>Promover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conocimiento</a:t>
            </a:r>
            <a:r>
              <a:rPr lang="en-US" dirty="0"/>
              <a:t> de la </a:t>
            </a:r>
            <a:r>
              <a:rPr lang="en-US" dirty="0" err="1"/>
              <a:t>cinematografía</a:t>
            </a:r>
            <a:r>
              <a:rPr lang="en-US" dirty="0"/>
              <a:t> a </a:t>
            </a:r>
            <a:r>
              <a:rPr lang="en-US" dirty="0" err="1"/>
              <a:t>públicos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festivales</a:t>
            </a:r>
            <a:r>
              <a:rPr lang="en-US" dirty="0"/>
              <a:t>, </a:t>
            </a:r>
            <a:r>
              <a:rPr lang="en-US" dirty="0" err="1"/>
              <a:t>muestras</a:t>
            </a:r>
            <a:r>
              <a:rPr lang="en-US" dirty="0"/>
              <a:t>, </a:t>
            </a:r>
            <a:r>
              <a:rPr lang="en-US" dirty="0" err="1"/>
              <a:t>ciclos</a:t>
            </a:r>
            <a:r>
              <a:rPr lang="en-US" dirty="0"/>
              <a:t> y </a:t>
            </a:r>
            <a:r>
              <a:rPr lang="en-US" dirty="0" err="1"/>
              <a:t>foros</a:t>
            </a:r>
            <a:r>
              <a:rPr lang="en-US" dirty="0"/>
              <a:t> en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regiones</a:t>
            </a:r>
            <a:r>
              <a:rPr lang="en-US" dirty="0"/>
              <a:t> del </a:t>
            </a:r>
            <a:r>
              <a:rPr lang="en-US" dirty="0" err="1"/>
              <a:t>país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33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336" y="1525843"/>
            <a:ext cx="78004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Visi</a:t>
            </a:r>
            <a:r>
              <a:rPr lang="en-US" dirty="0" err="1" smtClean="0"/>
              <a:t>ón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Contribuir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un </a:t>
            </a:r>
            <a:r>
              <a:rPr lang="en-US" dirty="0" err="1"/>
              <a:t>papel</a:t>
            </a:r>
            <a:r>
              <a:rPr lang="en-US" dirty="0"/>
              <a:t> </a:t>
            </a:r>
            <a:r>
              <a:rPr lang="en-US" dirty="0" err="1"/>
              <a:t>preponderante</a:t>
            </a:r>
            <a:r>
              <a:rPr lang="en-US" dirty="0"/>
              <a:t> en el </a:t>
            </a:r>
            <a:r>
              <a:rPr lang="en-US" dirty="0" err="1"/>
              <a:t>ámbito</a:t>
            </a:r>
            <a:r>
              <a:rPr lang="en-US" dirty="0"/>
              <a:t> cultural del </a:t>
            </a:r>
            <a:r>
              <a:rPr lang="en-US" dirty="0" err="1"/>
              <a:t>país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fortalezca</a:t>
            </a:r>
            <a:r>
              <a:rPr lang="en-US" dirty="0"/>
              <a:t> los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costumbres</a:t>
            </a:r>
            <a:r>
              <a:rPr lang="en-US" dirty="0"/>
              <a:t> y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en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nación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isión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 smtClean="0"/>
              <a:t>	</a:t>
            </a:r>
            <a:r>
              <a:rPr lang="en-US" dirty="0" err="1" smtClean="0"/>
              <a:t>Promover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incentivar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la </a:t>
            </a:r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, con el fin de </a:t>
            </a:r>
            <a:r>
              <a:rPr lang="en-US" dirty="0" err="1"/>
              <a:t>garantizar</a:t>
            </a:r>
            <a:r>
              <a:rPr lang="en-US" dirty="0"/>
              <a:t> la </a:t>
            </a:r>
            <a:r>
              <a:rPr lang="en-US" dirty="0" err="1"/>
              <a:t>continuidad</a:t>
            </a:r>
            <a:r>
              <a:rPr lang="en-US" dirty="0"/>
              <a:t> y </a:t>
            </a:r>
            <a:r>
              <a:rPr lang="en-US" dirty="0" err="1"/>
              <a:t>superación</a:t>
            </a:r>
            <a:r>
              <a:rPr lang="en-US" dirty="0"/>
              <a:t> </a:t>
            </a:r>
            <a:r>
              <a:rPr lang="en-US" dirty="0" err="1"/>
              <a:t>artística</a:t>
            </a:r>
            <a:r>
              <a:rPr lang="en-US" dirty="0"/>
              <a:t> y cultural del cine </a:t>
            </a:r>
            <a:r>
              <a:rPr lang="en-US" dirty="0" err="1"/>
              <a:t>mexicano</a:t>
            </a:r>
            <a:r>
              <a:rPr lang="en-US" dirty="0"/>
              <a:t>,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estímulos</a:t>
            </a:r>
            <a:r>
              <a:rPr lang="en-US" dirty="0"/>
              <a:t> a </a:t>
            </a:r>
            <a:r>
              <a:rPr lang="en-US" dirty="0" err="1"/>
              <a:t>creadores</a:t>
            </a:r>
            <a:r>
              <a:rPr lang="en-US" dirty="0"/>
              <a:t>, </a:t>
            </a:r>
            <a:r>
              <a:rPr lang="en-US" dirty="0" err="1"/>
              <a:t>apoyo</a:t>
            </a:r>
            <a:r>
              <a:rPr lang="en-US" dirty="0"/>
              <a:t> a la </a:t>
            </a:r>
            <a:r>
              <a:rPr lang="en-US" dirty="0" err="1"/>
              <a:t>producción</a:t>
            </a:r>
            <a:r>
              <a:rPr lang="en-US" dirty="0"/>
              <a:t> de </a:t>
            </a:r>
            <a:r>
              <a:rPr lang="en-US" dirty="0" err="1"/>
              <a:t>largometrajes</a:t>
            </a:r>
            <a:r>
              <a:rPr lang="en-US" dirty="0"/>
              <a:t> y </a:t>
            </a:r>
            <a:r>
              <a:rPr lang="en-US" dirty="0" err="1"/>
              <a:t>cortometrajes</a:t>
            </a:r>
            <a:r>
              <a:rPr lang="en-US" dirty="0"/>
              <a:t> y </a:t>
            </a:r>
            <a:r>
              <a:rPr lang="en-US" dirty="0" err="1"/>
              <a:t>fomento</a:t>
            </a:r>
            <a:r>
              <a:rPr lang="en-US" dirty="0"/>
              <a:t> a los </a:t>
            </a:r>
            <a:r>
              <a:rPr lang="en-US" dirty="0" err="1"/>
              <a:t>medios</a:t>
            </a:r>
            <a:r>
              <a:rPr lang="en-US" dirty="0"/>
              <a:t> </a:t>
            </a:r>
            <a:r>
              <a:rPr lang="en-US" dirty="0" err="1"/>
              <a:t>audiovisuales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promover</a:t>
            </a:r>
            <a:r>
              <a:rPr lang="en-US" dirty="0"/>
              <a:t> y </a:t>
            </a:r>
            <a:r>
              <a:rPr lang="en-US" dirty="0" err="1"/>
              <a:t>difundir</a:t>
            </a:r>
            <a:r>
              <a:rPr lang="en-US" dirty="0"/>
              <a:t> la </a:t>
            </a:r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cinematográfica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en México y en el </a:t>
            </a:r>
            <a:r>
              <a:rPr lang="en-US" dirty="0" err="1"/>
              <a:t>extranjero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8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5471" y="1487934"/>
            <a:ext cx="8350209" cy="452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1. </a:t>
            </a:r>
            <a:r>
              <a:rPr lang="en-US" sz="1200" dirty="0" err="1"/>
              <a:t>Buscamos</a:t>
            </a:r>
            <a:r>
              <a:rPr lang="en-US" sz="1200" dirty="0"/>
              <a:t> </a:t>
            </a:r>
            <a:r>
              <a:rPr lang="en-US" sz="1200" dirty="0" err="1"/>
              <a:t>consolidar</a:t>
            </a:r>
            <a:r>
              <a:rPr lang="en-US" sz="1200" dirty="0"/>
              <a:t> y </a:t>
            </a:r>
            <a:r>
              <a:rPr lang="en-US" sz="1200" dirty="0" err="1"/>
              <a:t>acrecentar</a:t>
            </a:r>
            <a:r>
              <a:rPr lang="en-US" sz="1200" dirty="0"/>
              <a:t> la </a:t>
            </a:r>
            <a:r>
              <a:rPr lang="en-US" sz="1200" dirty="0" err="1"/>
              <a:t>producción</a:t>
            </a:r>
            <a:r>
              <a:rPr lang="en-US" sz="1200" dirty="0"/>
              <a:t> </a:t>
            </a:r>
            <a:r>
              <a:rPr lang="en-US" sz="1200" dirty="0" err="1"/>
              <a:t>cinematográfica</a:t>
            </a:r>
            <a:r>
              <a:rPr lang="en-US" sz="1200" dirty="0"/>
              <a:t> </a:t>
            </a:r>
            <a:r>
              <a:rPr lang="en-US" sz="1200" dirty="0" err="1"/>
              <a:t>nacional</a:t>
            </a:r>
            <a:r>
              <a:rPr lang="en-US" sz="1200" dirty="0"/>
              <a:t> a </a:t>
            </a:r>
            <a:r>
              <a:rPr lang="en-US" sz="1200" dirty="0" err="1"/>
              <a:t>través</a:t>
            </a:r>
            <a:r>
              <a:rPr lang="en-US" sz="1200" dirty="0"/>
              <a:t> de dos </a:t>
            </a:r>
            <a:r>
              <a:rPr lang="en-US" sz="1200" dirty="0" err="1"/>
              <a:t>programas</a:t>
            </a:r>
            <a:r>
              <a:rPr lang="en-US" sz="1200" dirty="0"/>
              <a:t>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El </a:t>
            </a:r>
            <a:r>
              <a:rPr lang="en-US" sz="1200" dirty="0" err="1"/>
              <a:t>Programa</a:t>
            </a:r>
            <a:r>
              <a:rPr lang="en-US" sz="1200" dirty="0"/>
              <a:t> de </a:t>
            </a:r>
            <a:r>
              <a:rPr lang="en-US" sz="1200" dirty="0" err="1"/>
              <a:t>Estímulo</a:t>
            </a:r>
            <a:r>
              <a:rPr lang="en-US" sz="1200" dirty="0"/>
              <a:t> a </a:t>
            </a:r>
            <a:r>
              <a:rPr lang="en-US" sz="1200" dirty="0" err="1"/>
              <a:t>Creadores</a:t>
            </a:r>
            <a:r>
              <a:rPr lang="en-US" sz="1200" dirty="0"/>
              <a:t>: </a:t>
            </a:r>
            <a:r>
              <a:rPr lang="en-US" sz="1200" dirty="0" err="1"/>
              <a:t>fomenta</a:t>
            </a:r>
            <a:r>
              <a:rPr lang="en-US" sz="1200" dirty="0"/>
              <a:t> la </a:t>
            </a:r>
            <a:r>
              <a:rPr lang="en-US" sz="1200" dirty="0" err="1"/>
              <a:t>escritura</a:t>
            </a:r>
            <a:r>
              <a:rPr lang="en-US" sz="1200" dirty="0"/>
              <a:t> de </a:t>
            </a:r>
            <a:r>
              <a:rPr lang="en-US" sz="1200" dirty="0" err="1"/>
              <a:t>guiones</a:t>
            </a:r>
            <a:r>
              <a:rPr lang="en-US" sz="1200" dirty="0"/>
              <a:t>, el </a:t>
            </a:r>
            <a:r>
              <a:rPr lang="en-US" sz="1200" dirty="0" err="1"/>
              <a:t>desarrollo</a:t>
            </a:r>
            <a:r>
              <a:rPr lang="en-US" sz="1200" dirty="0"/>
              <a:t> de </a:t>
            </a:r>
            <a:r>
              <a:rPr lang="en-US" sz="1200" dirty="0" err="1"/>
              <a:t>proyectos</a:t>
            </a:r>
            <a:r>
              <a:rPr lang="en-US" sz="1200" dirty="0"/>
              <a:t> y la </a:t>
            </a:r>
            <a:r>
              <a:rPr lang="en-US" sz="1200" dirty="0" err="1"/>
              <a:t>creación</a:t>
            </a:r>
            <a:r>
              <a:rPr lang="en-US" sz="1200" dirty="0"/>
              <a:t> de </a:t>
            </a:r>
            <a:r>
              <a:rPr lang="en-US" sz="1200" dirty="0" err="1"/>
              <a:t>talleres</a:t>
            </a:r>
            <a:r>
              <a:rPr lang="en-US" sz="1200" dirty="0"/>
              <a:t> de </a:t>
            </a:r>
            <a:r>
              <a:rPr lang="en-US" sz="1200" dirty="0" err="1"/>
              <a:t>guión</a:t>
            </a:r>
            <a:r>
              <a:rPr lang="en-US" sz="1200" dirty="0"/>
              <a:t> en </a:t>
            </a:r>
            <a:r>
              <a:rPr lang="en-US" sz="1200" dirty="0" err="1"/>
              <a:t>apoyo</a:t>
            </a:r>
            <a:r>
              <a:rPr lang="en-US" sz="1200" dirty="0"/>
              <a:t> a </a:t>
            </a:r>
            <a:r>
              <a:rPr lang="en-US" sz="1200" dirty="0" err="1"/>
              <a:t>organizaciones</a:t>
            </a:r>
            <a:r>
              <a:rPr lang="en-US" sz="1200" dirty="0"/>
              <a:t> </a:t>
            </a:r>
            <a:r>
              <a:rPr lang="en-US" sz="1200" dirty="0" err="1"/>
              <a:t>civiles</a:t>
            </a:r>
            <a:r>
              <a:rPr lang="en-US" sz="1200" dirty="0"/>
              <a:t> y </a:t>
            </a:r>
            <a:r>
              <a:rPr lang="en-US" sz="1200" dirty="0" err="1"/>
              <a:t>educativas</a:t>
            </a:r>
            <a:r>
              <a:rPr lang="en-US" sz="1200" dirty="0"/>
              <a:t>, </a:t>
            </a:r>
            <a:r>
              <a:rPr lang="en-US" sz="1200" dirty="0" err="1"/>
              <a:t>privadas</a:t>
            </a:r>
            <a:r>
              <a:rPr lang="en-US" sz="1200" dirty="0"/>
              <a:t>,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sociales</a:t>
            </a:r>
            <a:r>
              <a:rPr lang="en-US" sz="1200" dirty="0"/>
              <a:t>. (</a:t>
            </a:r>
            <a:r>
              <a:rPr lang="en-US" sz="1200" dirty="0" err="1"/>
              <a:t>Conoce</a:t>
            </a:r>
            <a:r>
              <a:rPr lang="en-US" sz="1200" dirty="0"/>
              <a:t> </a:t>
            </a:r>
            <a:r>
              <a:rPr lang="en-US" sz="1200" dirty="0" err="1"/>
              <a:t>más</a:t>
            </a:r>
            <a:r>
              <a:rPr lang="en-US" sz="1200" dirty="0"/>
              <a:t> de </a:t>
            </a:r>
            <a:r>
              <a:rPr lang="en-US" sz="1200" dirty="0" err="1"/>
              <a:t>estos</a:t>
            </a:r>
            <a:r>
              <a:rPr lang="en-US" sz="1200" dirty="0"/>
              <a:t> </a:t>
            </a:r>
            <a:r>
              <a:rPr lang="en-US" sz="1200" dirty="0" err="1"/>
              <a:t>apoyos</a:t>
            </a:r>
            <a:r>
              <a:rPr lang="en-US" sz="1200" dirty="0"/>
              <a:t> </a:t>
            </a:r>
            <a:r>
              <a:rPr lang="en-US" sz="1200" dirty="0" err="1"/>
              <a:t>aquí</a:t>
            </a:r>
            <a:r>
              <a:rPr lang="en-US" sz="1200" dirty="0"/>
              <a:t>).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El </a:t>
            </a:r>
            <a:r>
              <a:rPr lang="en-US" sz="1200" dirty="0" err="1"/>
              <a:t>Programa</a:t>
            </a:r>
            <a:r>
              <a:rPr lang="en-US" sz="1200" dirty="0"/>
              <a:t> de </a:t>
            </a:r>
            <a:r>
              <a:rPr lang="en-US" sz="1200" dirty="0" err="1"/>
              <a:t>Apoyo</a:t>
            </a:r>
            <a:r>
              <a:rPr lang="en-US" sz="1200" dirty="0"/>
              <a:t> a la </a:t>
            </a:r>
            <a:r>
              <a:rPr lang="en-US" sz="1200" dirty="0" err="1"/>
              <a:t>Producción</a:t>
            </a:r>
            <a:r>
              <a:rPr lang="en-US" sz="1200" dirty="0"/>
              <a:t>: </a:t>
            </a:r>
            <a:r>
              <a:rPr lang="en-US" sz="1200" dirty="0" err="1"/>
              <a:t>impulsa</a:t>
            </a:r>
            <a:r>
              <a:rPr lang="en-US" sz="1200" dirty="0"/>
              <a:t> la </a:t>
            </a:r>
            <a:r>
              <a:rPr lang="en-US" sz="1200" dirty="0" err="1"/>
              <a:t>producción</a:t>
            </a:r>
            <a:r>
              <a:rPr lang="en-US" sz="1200" dirty="0"/>
              <a:t> de </a:t>
            </a:r>
            <a:r>
              <a:rPr lang="en-US" sz="1200" dirty="0" err="1"/>
              <a:t>largometrajes</a:t>
            </a:r>
            <a:r>
              <a:rPr lang="en-US" sz="1200" dirty="0"/>
              <a:t> (</a:t>
            </a:r>
            <a:r>
              <a:rPr lang="en-US" sz="1200" dirty="0" err="1"/>
              <a:t>óperas</a:t>
            </a:r>
            <a:r>
              <a:rPr lang="en-US" sz="1200" dirty="0"/>
              <a:t> </a:t>
            </a:r>
            <a:r>
              <a:rPr lang="en-US" sz="1200" dirty="0" err="1"/>
              <a:t>primas</a:t>
            </a:r>
            <a:r>
              <a:rPr lang="en-US" sz="1200" dirty="0"/>
              <a:t>, cine de </a:t>
            </a:r>
            <a:r>
              <a:rPr lang="en-US" sz="1200" dirty="0" err="1"/>
              <a:t>autor</a:t>
            </a:r>
            <a:r>
              <a:rPr lang="en-US" sz="1200" dirty="0"/>
              <a:t>, </a:t>
            </a:r>
            <a:r>
              <a:rPr lang="en-US" sz="1200" dirty="0" err="1"/>
              <a:t>documentales</a:t>
            </a:r>
            <a:r>
              <a:rPr lang="en-US" sz="1200" dirty="0"/>
              <a:t>, etc.) y </a:t>
            </a:r>
            <a:r>
              <a:rPr lang="en-US" sz="1200" dirty="0" err="1"/>
              <a:t>cortometrajes</a:t>
            </a:r>
            <a:r>
              <a:rPr lang="en-US" sz="1200" dirty="0"/>
              <a:t> (</a:t>
            </a:r>
            <a:r>
              <a:rPr lang="en-US" sz="1200" dirty="0" err="1"/>
              <a:t>ficción</a:t>
            </a:r>
            <a:r>
              <a:rPr lang="en-US" sz="1200" dirty="0"/>
              <a:t> y </a:t>
            </a:r>
            <a:r>
              <a:rPr lang="en-US" sz="1200" dirty="0" err="1"/>
              <a:t>animación</a:t>
            </a:r>
            <a:r>
              <a:rPr lang="en-US" sz="1200" dirty="0"/>
              <a:t>). (</a:t>
            </a:r>
            <a:r>
              <a:rPr lang="en-US" sz="1200" dirty="0" err="1"/>
              <a:t>Conoce</a:t>
            </a:r>
            <a:r>
              <a:rPr lang="en-US" sz="1200" dirty="0"/>
              <a:t> </a:t>
            </a:r>
            <a:r>
              <a:rPr lang="en-US" sz="1200" dirty="0" err="1"/>
              <a:t>más</a:t>
            </a:r>
            <a:r>
              <a:rPr lang="en-US" sz="1200" dirty="0"/>
              <a:t> de </a:t>
            </a:r>
            <a:r>
              <a:rPr lang="en-US" sz="1200" dirty="0" err="1"/>
              <a:t>estos</a:t>
            </a:r>
            <a:r>
              <a:rPr lang="en-US" sz="1200" dirty="0"/>
              <a:t> </a:t>
            </a:r>
            <a:r>
              <a:rPr lang="en-US" sz="1200" dirty="0" err="1"/>
              <a:t>apoyos</a:t>
            </a:r>
            <a:r>
              <a:rPr lang="en-US" sz="1200" dirty="0"/>
              <a:t> </a:t>
            </a:r>
            <a:r>
              <a:rPr lang="en-US" sz="1200" dirty="0" err="1"/>
              <a:t>aquí</a:t>
            </a:r>
            <a:r>
              <a:rPr lang="en-US" sz="1200" dirty="0"/>
              <a:t>).</a:t>
            </a:r>
          </a:p>
          <a:p>
            <a:pPr algn="just"/>
            <a:r>
              <a:rPr lang="en-US" sz="1200" dirty="0"/>
              <a:t>En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marco</a:t>
            </a:r>
            <a:r>
              <a:rPr lang="en-US" sz="1200" dirty="0"/>
              <a:t>, el IMCINE </a:t>
            </a:r>
            <a:r>
              <a:rPr lang="en-US" sz="1200" dirty="0" err="1"/>
              <a:t>coordina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actividades</a:t>
            </a:r>
            <a:r>
              <a:rPr lang="en-US" sz="1200" dirty="0"/>
              <a:t> de: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err="1"/>
              <a:t>Foprocine</a:t>
            </a:r>
            <a:r>
              <a:rPr lang="en-US" sz="1200" dirty="0"/>
              <a:t>: el </a:t>
            </a:r>
            <a:r>
              <a:rPr lang="en-US" sz="1200" dirty="0" err="1"/>
              <a:t>Fondo</a:t>
            </a:r>
            <a:r>
              <a:rPr lang="en-US" sz="1200" dirty="0"/>
              <a:t> </a:t>
            </a:r>
            <a:r>
              <a:rPr lang="en-US" sz="1200" dirty="0" err="1"/>
              <a:t>para</a:t>
            </a:r>
            <a:r>
              <a:rPr lang="en-US" sz="1200" dirty="0"/>
              <a:t> la </a:t>
            </a:r>
            <a:r>
              <a:rPr lang="en-US" sz="1200" dirty="0" err="1"/>
              <a:t>Producción</a:t>
            </a:r>
            <a:r>
              <a:rPr lang="en-US" sz="1200" dirty="0"/>
              <a:t> </a:t>
            </a:r>
            <a:r>
              <a:rPr lang="en-US" sz="1200" dirty="0" err="1"/>
              <a:t>Cinematográfica</a:t>
            </a:r>
            <a:r>
              <a:rPr lang="en-US" sz="1200" dirty="0"/>
              <a:t> de </a:t>
            </a:r>
            <a:r>
              <a:rPr lang="en-US" sz="1200" dirty="0" err="1"/>
              <a:t>Calidad</a:t>
            </a:r>
            <a:r>
              <a:rPr lang="en-US" sz="1200" dirty="0"/>
              <a:t>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apoya</a:t>
            </a:r>
            <a:r>
              <a:rPr lang="en-US" sz="1200" dirty="0"/>
              <a:t> </a:t>
            </a:r>
            <a:r>
              <a:rPr lang="en-US" sz="1200" dirty="0" err="1"/>
              <a:t>principalmente</a:t>
            </a:r>
            <a:r>
              <a:rPr lang="en-US" sz="1200" dirty="0"/>
              <a:t> al cine de </a:t>
            </a:r>
            <a:r>
              <a:rPr lang="en-US" sz="1200" dirty="0" err="1"/>
              <a:t>autor</a:t>
            </a:r>
            <a:r>
              <a:rPr lang="en-US" sz="1200" dirty="0"/>
              <a:t> y experimental.</a:t>
            </a:r>
          </a:p>
          <a:p>
            <a:pPr algn="just"/>
            <a:r>
              <a:rPr lang="en-US" sz="1200" dirty="0" err="1"/>
              <a:t>Fidecine</a:t>
            </a:r>
            <a:r>
              <a:rPr lang="en-US" sz="1200" dirty="0"/>
              <a:t>: el </a:t>
            </a:r>
            <a:r>
              <a:rPr lang="en-US" sz="1200" dirty="0" err="1"/>
              <a:t>Fondo</a:t>
            </a:r>
            <a:r>
              <a:rPr lang="en-US" sz="1200" dirty="0"/>
              <a:t> de </a:t>
            </a:r>
            <a:r>
              <a:rPr lang="en-US" sz="1200" dirty="0" err="1"/>
              <a:t>Inversión</a:t>
            </a:r>
            <a:r>
              <a:rPr lang="en-US" sz="1200" dirty="0"/>
              <a:t> y </a:t>
            </a:r>
            <a:r>
              <a:rPr lang="en-US" sz="1200" dirty="0" err="1"/>
              <a:t>Estímulos</a:t>
            </a:r>
            <a:r>
              <a:rPr lang="en-US" sz="1200" dirty="0"/>
              <a:t> al Cine </a:t>
            </a:r>
            <a:r>
              <a:rPr lang="en-US" sz="1200" dirty="0" err="1"/>
              <a:t>que</a:t>
            </a:r>
            <a:r>
              <a:rPr lang="en-US" sz="1200" dirty="0"/>
              <a:t> </a:t>
            </a:r>
            <a:r>
              <a:rPr lang="en-US" sz="1200" dirty="0" err="1"/>
              <a:t>promueve</a:t>
            </a:r>
            <a:r>
              <a:rPr lang="en-US" sz="1200" dirty="0"/>
              <a:t> </a:t>
            </a:r>
            <a:r>
              <a:rPr lang="en-US" sz="1200" dirty="0" err="1"/>
              <a:t>principalmente</a:t>
            </a:r>
            <a:r>
              <a:rPr lang="en-US" sz="1200" dirty="0"/>
              <a:t> el </a:t>
            </a:r>
            <a:r>
              <a:rPr lang="en-US" sz="1200" dirty="0" err="1"/>
              <a:t>buen</a:t>
            </a:r>
            <a:r>
              <a:rPr lang="en-US" sz="1200" dirty="0"/>
              <a:t> cine </a:t>
            </a:r>
            <a:r>
              <a:rPr lang="en-US" sz="1200" dirty="0" err="1"/>
              <a:t>comercial</a:t>
            </a:r>
            <a:r>
              <a:rPr lang="en-US" sz="1200" dirty="0"/>
              <a:t>.</a:t>
            </a:r>
          </a:p>
          <a:p>
            <a:pPr algn="just"/>
            <a:r>
              <a:rPr lang="en-US" sz="1200" dirty="0" err="1"/>
              <a:t>Asimismo</a:t>
            </a:r>
            <a:r>
              <a:rPr lang="en-US" sz="1200" dirty="0"/>
              <a:t>, </a:t>
            </a:r>
            <a:r>
              <a:rPr lang="en-US" sz="1200" dirty="0" err="1"/>
              <a:t>impulsa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</a:t>
            </a:r>
            <a:r>
              <a:rPr lang="en-US" sz="1200" dirty="0" err="1"/>
              <a:t>actividades</a:t>
            </a:r>
            <a:r>
              <a:rPr lang="en-US" sz="1200" dirty="0"/>
              <a:t> de </a:t>
            </a:r>
            <a:r>
              <a:rPr lang="en-US" sz="1200" dirty="0" err="1"/>
              <a:t>valoración</a:t>
            </a:r>
            <a:r>
              <a:rPr lang="en-US" sz="1200" dirty="0"/>
              <a:t> </a:t>
            </a:r>
            <a:r>
              <a:rPr lang="en-US" sz="1200" dirty="0" err="1"/>
              <a:t>cinematográfica</a:t>
            </a:r>
            <a:r>
              <a:rPr lang="en-US" sz="1200" dirty="0"/>
              <a:t> </a:t>
            </a:r>
            <a:r>
              <a:rPr lang="en-US" sz="1200" dirty="0" err="1"/>
              <a:t>para</a:t>
            </a:r>
            <a:r>
              <a:rPr lang="en-US" sz="1200" dirty="0"/>
              <a:t> la </a:t>
            </a:r>
            <a:r>
              <a:rPr lang="en-US" sz="1200" dirty="0" err="1"/>
              <a:t>aplicación</a:t>
            </a:r>
            <a:r>
              <a:rPr lang="en-US" sz="1200" dirty="0"/>
              <a:t> del </a:t>
            </a:r>
            <a:r>
              <a:rPr lang="en-US" sz="1200" dirty="0" err="1"/>
              <a:t>Estímulo</a:t>
            </a:r>
            <a:r>
              <a:rPr lang="en-US" sz="1200" dirty="0"/>
              <a:t> Fiscal a </a:t>
            </a:r>
            <a:r>
              <a:rPr lang="en-US" sz="1200" dirty="0" err="1"/>
              <a:t>Proyectos</a:t>
            </a:r>
            <a:r>
              <a:rPr lang="en-US" sz="1200" dirty="0"/>
              <a:t> de </a:t>
            </a:r>
            <a:r>
              <a:rPr lang="en-US" sz="1200" dirty="0" err="1"/>
              <a:t>Inversión</a:t>
            </a:r>
            <a:r>
              <a:rPr lang="en-US" sz="1200" dirty="0"/>
              <a:t> en la </a:t>
            </a:r>
            <a:r>
              <a:rPr lang="en-US" sz="1200" dirty="0" err="1"/>
              <a:t>Producción</a:t>
            </a:r>
            <a:r>
              <a:rPr lang="en-US" sz="1200" dirty="0"/>
              <a:t> </a:t>
            </a:r>
            <a:r>
              <a:rPr lang="en-US" sz="1200" dirty="0" err="1"/>
              <a:t>Cinematográfica</a:t>
            </a:r>
            <a:r>
              <a:rPr lang="en-US" sz="1200" dirty="0"/>
              <a:t> </a:t>
            </a:r>
            <a:r>
              <a:rPr lang="en-US" sz="1200" dirty="0" err="1"/>
              <a:t>Nacional</a:t>
            </a:r>
            <a:r>
              <a:rPr lang="en-US" sz="1200" dirty="0"/>
              <a:t> </a:t>
            </a:r>
            <a:r>
              <a:rPr lang="en-US" sz="1200" dirty="0" err="1"/>
              <a:t>Eficine</a:t>
            </a:r>
            <a:r>
              <a:rPr lang="en-US" sz="1200" dirty="0"/>
              <a:t> 189.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El </a:t>
            </a:r>
            <a:r>
              <a:rPr lang="en-US" sz="1200" dirty="0" err="1"/>
              <a:t>Instituto</a:t>
            </a:r>
            <a:r>
              <a:rPr lang="en-US" sz="1200" dirty="0"/>
              <a:t> </a:t>
            </a:r>
            <a:r>
              <a:rPr lang="en-US" sz="1200" dirty="0" err="1"/>
              <a:t>también</a:t>
            </a:r>
            <a:r>
              <a:rPr lang="en-US" sz="1200" dirty="0"/>
              <a:t> </a:t>
            </a:r>
            <a:r>
              <a:rPr lang="en-US" sz="1200" dirty="0" err="1"/>
              <a:t>coopera</a:t>
            </a:r>
            <a:r>
              <a:rPr lang="en-US" sz="1200" dirty="0"/>
              <a:t> con </a:t>
            </a:r>
            <a:r>
              <a:rPr lang="en-US" sz="1200" dirty="0" err="1"/>
              <a:t>organismos</a:t>
            </a:r>
            <a:r>
              <a:rPr lang="en-US" sz="1200" dirty="0"/>
              <a:t> </a:t>
            </a:r>
            <a:r>
              <a:rPr lang="en-US" sz="1200" dirty="0" err="1"/>
              <a:t>internacionales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El </a:t>
            </a:r>
            <a:r>
              <a:rPr lang="en-US" sz="1200" dirty="0" err="1"/>
              <a:t>Programa</a:t>
            </a:r>
            <a:r>
              <a:rPr lang="en-US" sz="1200" dirty="0"/>
              <a:t> </a:t>
            </a:r>
            <a:r>
              <a:rPr lang="en-US" sz="1200" dirty="0" err="1"/>
              <a:t>Ibermedia</a:t>
            </a:r>
            <a:endParaRPr lang="en-US" sz="1200" dirty="0"/>
          </a:p>
          <a:p>
            <a:pPr algn="just"/>
            <a:r>
              <a:rPr lang="en-US" sz="1200" dirty="0"/>
              <a:t>El </a:t>
            </a:r>
            <a:r>
              <a:rPr lang="en-US" sz="1200" dirty="0" err="1"/>
              <a:t>Programa</a:t>
            </a:r>
            <a:r>
              <a:rPr lang="en-US" sz="1200" dirty="0"/>
              <a:t> de </a:t>
            </a:r>
            <a:r>
              <a:rPr lang="en-US" sz="1200" dirty="0" err="1"/>
              <a:t>Fomento</a:t>
            </a:r>
            <a:r>
              <a:rPr lang="en-US" sz="1200" dirty="0"/>
              <a:t> a la </a:t>
            </a:r>
            <a:r>
              <a:rPr lang="en-US" sz="1200" dirty="0" err="1"/>
              <a:t>Producción</a:t>
            </a:r>
            <a:r>
              <a:rPr lang="en-US" sz="1200" dirty="0"/>
              <a:t> y </a:t>
            </a:r>
            <a:r>
              <a:rPr lang="en-US" sz="1200" dirty="0" err="1"/>
              <a:t>Teledifusión</a:t>
            </a:r>
            <a:r>
              <a:rPr lang="en-US" sz="1200" dirty="0"/>
              <a:t> del Documental </a:t>
            </a:r>
            <a:r>
              <a:rPr lang="en-US" sz="1200" dirty="0" err="1"/>
              <a:t>Iberoamericano</a:t>
            </a:r>
            <a:r>
              <a:rPr lang="en-US" sz="1200" dirty="0"/>
              <a:t>, </a:t>
            </a:r>
            <a:r>
              <a:rPr lang="en-US" sz="1200" dirty="0" err="1"/>
              <a:t>Doctv</a:t>
            </a:r>
            <a:endParaRPr lang="en-US" sz="1200" dirty="0"/>
          </a:p>
          <a:p>
            <a:pPr algn="just"/>
            <a:r>
              <a:rPr lang="en-US" sz="1200" dirty="0"/>
              <a:t>El Centro </a:t>
            </a:r>
            <a:r>
              <a:rPr lang="en-US" sz="1200" dirty="0" err="1"/>
              <a:t>Internacional</a:t>
            </a:r>
            <a:r>
              <a:rPr lang="en-US" sz="1200" dirty="0"/>
              <a:t> de Cine </a:t>
            </a:r>
            <a:r>
              <a:rPr lang="en-US" sz="1200" dirty="0" err="1"/>
              <a:t>para</a:t>
            </a:r>
            <a:r>
              <a:rPr lang="en-US" sz="1200" dirty="0"/>
              <a:t> la </a:t>
            </a:r>
            <a:r>
              <a:rPr lang="en-US" sz="1200" dirty="0" err="1"/>
              <a:t>Infancia</a:t>
            </a:r>
            <a:r>
              <a:rPr lang="en-US" sz="1200" dirty="0"/>
              <a:t> y la Juventud, </a:t>
            </a:r>
            <a:r>
              <a:rPr lang="en-US" sz="1200" dirty="0" err="1"/>
              <a:t>Cifej</a:t>
            </a:r>
            <a:endParaRPr lang="en-US" sz="1200" dirty="0"/>
          </a:p>
          <a:p>
            <a:pPr algn="just"/>
            <a:r>
              <a:rPr lang="en-US" sz="1200" dirty="0"/>
              <a:t>Y </a:t>
            </a:r>
            <a:r>
              <a:rPr lang="en-US" sz="1200" dirty="0" err="1"/>
              <a:t>concurre</a:t>
            </a:r>
            <a:r>
              <a:rPr lang="en-US" sz="1200" dirty="0"/>
              <a:t> a </a:t>
            </a:r>
            <a:r>
              <a:rPr lang="en-US" sz="1200" dirty="0" err="1"/>
              <a:t>foros</a:t>
            </a:r>
            <a:r>
              <a:rPr lang="en-US" sz="1200" dirty="0"/>
              <a:t> de </a:t>
            </a:r>
            <a:r>
              <a:rPr lang="en-US" sz="1200" dirty="0" err="1"/>
              <a:t>cooperación</a:t>
            </a:r>
            <a:r>
              <a:rPr lang="en-US" sz="1200" dirty="0"/>
              <a:t> </a:t>
            </a:r>
            <a:r>
              <a:rPr lang="en-US" sz="1200" dirty="0" err="1"/>
              <a:t>internacional</a:t>
            </a:r>
            <a:r>
              <a:rPr lang="en-US" sz="1200" dirty="0"/>
              <a:t> </a:t>
            </a:r>
            <a:r>
              <a:rPr lang="en-US" sz="1200" dirty="0" err="1"/>
              <a:t>como</a:t>
            </a:r>
            <a:r>
              <a:rPr lang="en-US" sz="1200" dirty="0"/>
              <a:t> el </a:t>
            </a:r>
            <a:r>
              <a:rPr lang="en-US" sz="1200" dirty="0" err="1"/>
              <a:t>Comité</a:t>
            </a:r>
            <a:r>
              <a:rPr lang="en-US" sz="1200" dirty="0"/>
              <a:t> Bilateral México-</a:t>
            </a:r>
            <a:r>
              <a:rPr lang="en-US" sz="1200" dirty="0" err="1"/>
              <a:t>Estados</a:t>
            </a:r>
            <a:r>
              <a:rPr lang="en-US" sz="1200" dirty="0"/>
              <a:t> </a:t>
            </a:r>
            <a:r>
              <a:rPr lang="en-US" sz="1200" dirty="0" err="1"/>
              <a:t>Unidos</a:t>
            </a:r>
            <a:r>
              <a:rPr lang="en-US" sz="1200" dirty="0"/>
              <a:t> de </a:t>
            </a:r>
            <a:r>
              <a:rPr lang="en-US" sz="1200" dirty="0" err="1"/>
              <a:t>América</a:t>
            </a:r>
            <a:r>
              <a:rPr lang="en-US" sz="1200" dirty="0"/>
              <a:t> </a:t>
            </a:r>
            <a:r>
              <a:rPr lang="en-US" sz="1200" dirty="0" err="1"/>
              <a:t>para</a:t>
            </a:r>
            <a:r>
              <a:rPr lang="en-US" sz="1200" dirty="0"/>
              <a:t> el </a:t>
            </a:r>
            <a:r>
              <a:rPr lang="en-US" sz="1200" dirty="0" err="1"/>
              <a:t>Fomento</a:t>
            </a:r>
            <a:r>
              <a:rPr lang="en-US" sz="1200" dirty="0"/>
              <a:t> de la </a:t>
            </a:r>
            <a:r>
              <a:rPr lang="en-US" sz="1200" dirty="0" err="1"/>
              <a:t>Industria</a:t>
            </a:r>
            <a:r>
              <a:rPr lang="en-US" sz="1200" dirty="0"/>
              <a:t> </a:t>
            </a:r>
            <a:r>
              <a:rPr lang="en-US" sz="1200" dirty="0" err="1"/>
              <a:t>Fílmica</a:t>
            </a:r>
            <a:r>
              <a:rPr lang="en-US" sz="1200" dirty="0"/>
              <a:t>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Si </a:t>
            </a:r>
            <a:r>
              <a:rPr lang="en-US" sz="1200" dirty="0" err="1"/>
              <a:t>necesitas</a:t>
            </a:r>
            <a:r>
              <a:rPr lang="en-US" sz="1200" dirty="0"/>
              <a:t> </a:t>
            </a:r>
            <a:r>
              <a:rPr lang="en-US" sz="1200" dirty="0" err="1"/>
              <a:t>más</a:t>
            </a:r>
            <a:r>
              <a:rPr lang="en-US" sz="1200" dirty="0"/>
              <a:t> </a:t>
            </a:r>
            <a:r>
              <a:rPr lang="en-US" sz="1200" dirty="0" err="1"/>
              <a:t>información</a:t>
            </a:r>
            <a:r>
              <a:rPr lang="en-US" sz="1200" dirty="0"/>
              <a:t>, </a:t>
            </a:r>
            <a:r>
              <a:rPr lang="en-US" sz="1200" dirty="0" err="1"/>
              <a:t>puedes</a:t>
            </a:r>
            <a:r>
              <a:rPr lang="en-US" sz="1200" dirty="0"/>
              <a:t> </a:t>
            </a:r>
            <a:r>
              <a:rPr lang="en-US" sz="1200" dirty="0" err="1"/>
              <a:t>escribir</a:t>
            </a:r>
            <a:r>
              <a:rPr lang="en-US" sz="1200" dirty="0"/>
              <a:t> </a:t>
            </a:r>
            <a:r>
              <a:rPr lang="en-US" sz="1200" dirty="0" err="1"/>
              <a:t>directamente</a:t>
            </a:r>
            <a:r>
              <a:rPr lang="en-US" sz="1200" dirty="0"/>
              <a:t> a la </a:t>
            </a:r>
            <a:r>
              <a:rPr lang="en-US" sz="1200" dirty="0" err="1"/>
              <a:t>Dirección</a:t>
            </a:r>
            <a:r>
              <a:rPr lang="en-US" sz="1200" dirty="0"/>
              <a:t> de </a:t>
            </a:r>
            <a:r>
              <a:rPr lang="en-US" sz="1200" dirty="0" err="1"/>
              <a:t>Apoyo</a:t>
            </a:r>
            <a:r>
              <a:rPr lang="en-US" sz="1200" dirty="0"/>
              <a:t> a la </a:t>
            </a:r>
            <a:r>
              <a:rPr lang="en-US" sz="1200" dirty="0" err="1"/>
              <a:t>Producción</a:t>
            </a:r>
            <a:r>
              <a:rPr lang="en-US" sz="1200" dirty="0"/>
              <a:t> </a:t>
            </a:r>
            <a:r>
              <a:rPr lang="en-US" sz="1200" dirty="0" err="1"/>
              <a:t>Cinematográfica</a:t>
            </a:r>
            <a:r>
              <a:rPr lang="en-US" sz="1200" dirty="0"/>
              <a:t> al </a:t>
            </a:r>
            <a:r>
              <a:rPr lang="en-US" sz="1200" dirty="0" err="1"/>
              <a:t>correo</a:t>
            </a:r>
            <a:r>
              <a:rPr lang="en-US" sz="1200" dirty="0"/>
              <a:t> </a:t>
            </a:r>
            <a:r>
              <a:rPr lang="en-US" sz="1200" dirty="0" err="1"/>
              <a:t>electrónico</a:t>
            </a:r>
            <a:r>
              <a:rPr lang="en-US" sz="1200" dirty="0"/>
              <a:t> </a:t>
            </a:r>
            <a:r>
              <a:rPr lang="en-US" sz="1200" dirty="0" err="1"/>
              <a:t>infoprod@imcine.gob.mx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0774" y="502296"/>
            <a:ext cx="36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</a:t>
            </a:r>
            <a:r>
              <a:rPr lang="en-US" dirty="0" err="1" smtClean="0"/>
              <a:t>íneas</a:t>
            </a:r>
            <a:r>
              <a:rPr lang="en-US" dirty="0" smtClean="0"/>
              <a:t> de </a:t>
            </a:r>
            <a:r>
              <a:rPr lang="en-US" dirty="0" err="1" smtClean="0"/>
              <a:t>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8080" y="1298388"/>
            <a:ext cx="83407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2. </a:t>
            </a:r>
            <a:r>
              <a:rPr lang="en-US" sz="1400" dirty="0" err="1"/>
              <a:t>Promovemos</a:t>
            </a:r>
            <a:r>
              <a:rPr lang="en-US" sz="1400" dirty="0"/>
              <a:t>, </a:t>
            </a:r>
            <a:r>
              <a:rPr lang="en-US" sz="1400" dirty="0" err="1"/>
              <a:t>difundimos</a:t>
            </a:r>
            <a:r>
              <a:rPr lang="en-US" sz="1400" dirty="0"/>
              <a:t> y </a:t>
            </a:r>
            <a:r>
              <a:rPr lang="en-US" sz="1400" dirty="0" err="1"/>
              <a:t>apoyamos</a:t>
            </a:r>
            <a:r>
              <a:rPr lang="en-US" sz="1400" dirty="0"/>
              <a:t> la </a:t>
            </a:r>
            <a:r>
              <a:rPr lang="en-US" sz="1400" dirty="0" err="1"/>
              <a:t>distribución</a:t>
            </a:r>
            <a:r>
              <a:rPr lang="en-US" sz="1400" dirty="0"/>
              <a:t> de </a:t>
            </a:r>
            <a:r>
              <a:rPr lang="en-US" sz="1400" dirty="0" err="1"/>
              <a:t>películas</a:t>
            </a:r>
            <a:r>
              <a:rPr lang="en-US" sz="1400" dirty="0"/>
              <a:t> </a:t>
            </a:r>
            <a:r>
              <a:rPr lang="en-US" sz="1400" dirty="0" err="1"/>
              <a:t>mexicanas</a:t>
            </a:r>
            <a:r>
              <a:rPr lang="en-US" sz="1400" dirty="0"/>
              <a:t> a </a:t>
            </a:r>
            <a:r>
              <a:rPr lang="en-US" sz="1400" dirty="0" err="1"/>
              <a:t>través</a:t>
            </a:r>
            <a:r>
              <a:rPr lang="en-US" sz="1400" dirty="0"/>
              <a:t> de dos </a:t>
            </a:r>
            <a:r>
              <a:rPr lang="en-US" sz="1400" dirty="0" err="1"/>
              <a:t>programas</a:t>
            </a:r>
            <a:r>
              <a:rPr lang="en-US" sz="1400" dirty="0"/>
              <a:t> de </a:t>
            </a:r>
            <a:r>
              <a:rPr lang="en-US" sz="1400" dirty="0" err="1"/>
              <a:t>promoción</a:t>
            </a:r>
            <a:r>
              <a:rPr lang="en-US" sz="1400" dirty="0"/>
              <a:t> y </a:t>
            </a:r>
            <a:r>
              <a:rPr lang="en-US" sz="1400" dirty="0" err="1"/>
              <a:t>difusión</a:t>
            </a:r>
            <a:r>
              <a:rPr lang="en-US" sz="1400" dirty="0"/>
              <a:t>, </a:t>
            </a:r>
            <a:r>
              <a:rPr lang="en-US" sz="1400" dirty="0" err="1"/>
              <a:t>uno</a:t>
            </a:r>
            <a:r>
              <a:rPr lang="en-US" sz="1400" dirty="0"/>
              <a:t> en el </a:t>
            </a:r>
            <a:r>
              <a:rPr lang="en-US" sz="1400" dirty="0" err="1"/>
              <a:t>ámbito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y </a:t>
            </a:r>
            <a:r>
              <a:rPr lang="en-US" sz="1400" dirty="0" err="1"/>
              <a:t>otro</a:t>
            </a:r>
            <a:r>
              <a:rPr lang="en-US" sz="1400" dirty="0"/>
              <a:t> en el </a:t>
            </a:r>
            <a:r>
              <a:rPr lang="en-US" sz="1400" dirty="0" err="1"/>
              <a:t>internacional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En el </a:t>
            </a:r>
            <a:r>
              <a:rPr lang="en-US" sz="1400" dirty="0" err="1"/>
              <a:t>ámbito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la </a:t>
            </a:r>
            <a:r>
              <a:rPr lang="en-US" sz="1400" dirty="0" err="1"/>
              <a:t>promoción</a:t>
            </a:r>
            <a:r>
              <a:rPr lang="en-US" sz="1400" dirty="0"/>
              <a:t> se </a:t>
            </a:r>
            <a:r>
              <a:rPr lang="en-US" sz="1400" dirty="0" err="1"/>
              <a:t>realiza</a:t>
            </a:r>
            <a:r>
              <a:rPr lang="en-US" sz="1400" dirty="0"/>
              <a:t> a </a:t>
            </a:r>
            <a:r>
              <a:rPr lang="en-US" sz="1400" dirty="0" err="1"/>
              <a:t>través</a:t>
            </a:r>
            <a:r>
              <a:rPr lang="en-US" sz="1400" dirty="0"/>
              <a:t> de: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Salas de cine </a:t>
            </a:r>
            <a:r>
              <a:rPr lang="en-US" sz="1400" dirty="0" err="1"/>
              <a:t>comerciales</a:t>
            </a:r>
            <a:endParaRPr lang="en-US" sz="1400" dirty="0"/>
          </a:p>
          <a:p>
            <a:pPr algn="just"/>
            <a:r>
              <a:rPr lang="en-US" sz="1400" dirty="0"/>
              <a:t>La Red </a:t>
            </a:r>
            <a:r>
              <a:rPr lang="en-US" sz="1400" dirty="0" err="1"/>
              <a:t>Nacional</a:t>
            </a:r>
            <a:r>
              <a:rPr lang="en-US" sz="1400" dirty="0"/>
              <a:t> de </a:t>
            </a:r>
            <a:r>
              <a:rPr lang="en-US" sz="1400" dirty="0" err="1"/>
              <a:t>Exhibición</a:t>
            </a:r>
            <a:r>
              <a:rPr lang="en-US" sz="1400" dirty="0"/>
              <a:t> Cultural </a:t>
            </a:r>
            <a:r>
              <a:rPr lang="en-US" sz="1400" dirty="0" err="1"/>
              <a:t>Cinematográfica</a:t>
            </a:r>
            <a:endParaRPr lang="en-US" sz="1400" dirty="0"/>
          </a:p>
          <a:p>
            <a:pPr algn="just"/>
            <a:r>
              <a:rPr lang="en-US" sz="1400" dirty="0" err="1"/>
              <a:t>Festivales</a:t>
            </a:r>
            <a:r>
              <a:rPr lang="en-US" sz="1400" dirty="0"/>
              <a:t> y </a:t>
            </a:r>
            <a:r>
              <a:rPr lang="en-US" sz="1400" dirty="0" err="1"/>
              <a:t>mercados</a:t>
            </a:r>
            <a:endParaRPr lang="en-US" sz="1400" dirty="0"/>
          </a:p>
          <a:p>
            <a:pPr algn="just"/>
            <a:r>
              <a:rPr lang="en-US" sz="1400" dirty="0" err="1"/>
              <a:t>Ciclos</a:t>
            </a:r>
            <a:r>
              <a:rPr lang="en-US" sz="1400" dirty="0"/>
              <a:t>, </a:t>
            </a:r>
            <a:r>
              <a:rPr lang="en-US" sz="1400" dirty="0" err="1"/>
              <a:t>muestras</a:t>
            </a:r>
            <a:r>
              <a:rPr lang="en-US" sz="1400" dirty="0"/>
              <a:t> y </a:t>
            </a:r>
            <a:r>
              <a:rPr lang="en-US" sz="1400" dirty="0" err="1"/>
              <a:t>retrospectivas</a:t>
            </a:r>
            <a:endParaRPr lang="en-US" sz="1400" dirty="0"/>
          </a:p>
          <a:p>
            <a:pPr algn="just"/>
            <a:r>
              <a:rPr lang="en-US" sz="1400" dirty="0" err="1"/>
              <a:t>Exposiciones</a:t>
            </a:r>
            <a:endParaRPr lang="en-US" sz="1400" dirty="0"/>
          </a:p>
          <a:p>
            <a:pPr algn="just"/>
            <a:r>
              <a:rPr lang="en-US" sz="1400" dirty="0" err="1"/>
              <a:t>Publicaciones</a:t>
            </a:r>
            <a:endParaRPr lang="en-US" sz="1400" dirty="0"/>
          </a:p>
          <a:p>
            <a:pPr algn="just"/>
            <a:r>
              <a:rPr lang="en-US" sz="1400" dirty="0"/>
              <a:t>Ferias del </a:t>
            </a:r>
            <a:r>
              <a:rPr lang="en-US" sz="1400" dirty="0" err="1"/>
              <a:t>libro</a:t>
            </a:r>
            <a:endParaRPr lang="en-US" sz="1400" dirty="0"/>
          </a:p>
          <a:p>
            <a:pPr algn="just"/>
            <a:r>
              <a:rPr lang="en-US" sz="1400" dirty="0" err="1"/>
              <a:t>Ceremonia</a:t>
            </a:r>
            <a:r>
              <a:rPr lang="en-US" sz="1400" dirty="0"/>
              <a:t> de </a:t>
            </a:r>
            <a:r>
              <a:rPr lang="en-US" sz="1400" dirty="0" err="1"/>
              <a:t>entrega</a:t>
            </a:r>
            <a:r>
              <a:rPr lang="en-US" sz="1400" dirty="0"/>
              <a:t> del Ariel</a:t>
            </a:r>
          </a:p>
          <a:p>
            <a:pPr algn="just"/>
            <a:r>
              <a:rPr lang="en-US" sz="1400" dirty="0"/>
              <a:t>Premieres</a:t>
            </a:r>
          </a:p>
          <a:p>
            <a:pPr algn="just"/>
            <a:r>
              <a:rPr lang="en-US" sz="1400" dirty="0"/>
              <a:t>En el </a:t>
            </a:r>
            <a:r>
              <a:rPr lang="en-US" sz="1400" dirty="0" err="1"/>
              <a:t>ámbito</a:t>
            </a:r>
            <a:r>
              <a:rPr lang="en-US" sz="1400" dirty="0"/>
              <a:t> </a:t>
            </a:r>
            <a:r>
              <a:rPr lang="en-US" sz="1400" dirty="0" err="1"/>
              <a:t>internacional</a:t>
            </a:r>
            <a:r>
              <a:rPr lang="en-US" sz="1400" dirty="0"/>
              <a:t>, a </a:t>
            </a:r>
            <a:r>
              <a:rPr lang="en-US" sz="1400" dirty="0" err="1"/>
              <a:t>través</a:t>
            </a:r>
            <a:r>
              <a:rPr lang="en-US" sz="1400" dirty="0"/>
              <a:t> de: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Festivales</a:t>
            </a:r>
            <a:r>
              <a:rPr lang="en-US" sz="1400" dirty="0"/>
              <a:t> y </a:t>
            </a:r>
            <a:r>
              <a:rPr lang="en-US" sz="1400" dirty="0" err="1"/>
              <a:t>mercados</a:t>
            </a:r>
            <a:endParaRPr lang="en-US" sz="1400" dirty="0"/>
          </a:p>
          <a:p>
            <a:pPr algn="just"/>
            <a:r>
              <a:rPr lang="en-US" sz="1400" dirty="0" err="1"/>
              <a:t>Ciclos</a:t>
            </a:r>
            <a:r>
              <a:rPr lang="en-US" sz="1400" dirty="0"/>
              <a:t>, </a:t>
            </a:r>
            <a:r>
              <a:rPr lang="en-US" sz="1400" dirty="0" err="1"/>
              <a:t>muestras</a:t>
            </a:r>
            <a:r>
              <a:rPr lang="en-US" sz="1400" dirty="0"/>
              <a:t> y </a:t>
            </a:r>
            <a:r>
              <a:rPr lang="en-US" sz="1400" dirty="0" err="1"/>
              <a:t>retrospectivas</a:t>
            </a:r>
            <a:endParaRPr lang="en-US" sz="1400" dirty="0"/>
          </a:p>
          <a:p>
            <a:pPr algn="just"/>
            <a:r>
              <a:rPr lang="en-US" sz="1400" dirty="0"/>
              <a:t>La </a:t>
            </a:r>
            <a:r>
              <a:rPr lang="en-US" sz="1400" dirty="0" err="1"/>
              <a:t>comercialización</a:t>
            </a:r>
            <a:r>
              <a:rPr lang="en-US" sz="1400" dirty="0"/>
              <a:t> de </a:t>
            </a:r>
            <a:r>
              <a:rPr lang="en-US" sz="1400" dirty="0" err="1"/>
              <a:t>películas</a:t>
            </a:r>
            <a:r>
              <a:rPr lang="en-US" sz="1400" dirty="0"/>
              <a:t>, en </a:t>
            </a:r>
            <a:r>
              <a:rPr lang="en-US" sz="1400" dirty="0" err="1"/>
              <a:t>diversos</a:t>
            </a:r>
            <a:r>
              <a:rPr lang="en-US" sz="1400" dirty="0"/>
              <a:t> </a:t>
            </a:r>
            <a:r>
              <a:rPr lang="en-US" sz="1400" dirty="0" err="1"/>
              <a:t>territorios</a:t>
            </a:r>
            <a:r>
              <a:rPr lang="en-US" sz="1400" dirty="0"/>
              <a:t> y </a:t>
            </a:r>
            <a:r>
              <a:rPr lang="en-US" sz="1400" dirty="0" err="1"/>
              <a:t>ventanas</a:t>
            </a:r>
            <a:r>
              <a:rPr lang="en-US" sz="1400" dirty="0"/>
              <a:t> (DVD, TV </a:t>
            </a:r>
            <a:r>
              <a:rPr lang="en-US" sz="1400" dirty="0" err="1"/>
              <a:t>por</a:t>
            </a:r>
            <a:r>
              <a:rPr lang="en-US" sz="1400" dirty="0"/>
              <a:t> cable, TV </a:t>
            </a:r>
            <a:r>
              <a:rPr lang="en-US" sz="1400" dirty="0" err="1"/>
              <a:t>abierta</a:t>
            </a:r>
            <a:r>
              <a:rPr lang="en-US" sz="1400" dirty="0"/>
              <a:t> e Internet)</a:t>
            </a:r>
          </a:p>
          <a:p>
            <a:pPr algn="just"/>
            <a:r>
              <a:rPr lang="en-US" sz="1400" dirty="0"/>
              <a:t>Si </a:t>
            </a:r>
            <a:r>
              <a:rPr lang="en-US" sz="1400" dirty="0" err="1"/>
              <a:t>necesitas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información</a:t>
            </a:r>
            <a:r>
              <a:rPr lang="en-US" sz="1400" dirty="0"/>
              <a:t>, </a:t>
            </a:r>
            <a:r>
              <a:rPr lang="en-US" sz="1400" dirty="0" err="1"/>
              <a:t>puedes</a:t>
            </a:r>
            <a:r>
              <a:rPr lang="en-US" sz="1400" dirty="0"/>
              <a:t> </a:t>
            </a:r>
            <a:r>
              <a:rPr lang="en-US" sz="1400" dirty="0" err="1"/>
              <a:t>escribir</a:t>
            </a:r>
            <a:r>
              <a:rPr lang="en-US" sz="1400" dirty="0"/>
              <a:t> </a:t>
            </a:r>
            <a:r>
              <a:rPr lang="en-US" sz="1400" dirty="0" err="1"/>
              <a:t>directamente</a:t>
            </a:r>
            <a:r>
              <a:rPr lang="en-US" sz="1400" dirty="0"/>
              <a:t> a la </a:t>
            </a:r>
            <a:r>
              <a:rPr lang="en-US" sz="1400" dirty="0" err="1"/>
              <a:t>Dirección</a:t>
            </a:r>
            <a:r>
              <a:rPr lang="en-US" sz="1400" dirty="0"/>
              <a:t> de </a:t>
            </a:r>
            <a:r>
              <a:rPr lang="en-US" sz="1400" dirty="0" err="1"/>
              <a:t>Promoción</a:t>
            </a:r>
            <a:r>
              <a:rPr lang="en-US" sz="1400" dirty="0"/>
              <a:t> Cultural </a:t>
            </a:r>
            <a:r>
              <a:rPr lang="en-US" sz="1400" dirty="0" err="1"/>
              <a:t>Cinematográfica</a:t>
            </a:r>
            <a:r>
              <a:rPr lang="en-US" sz="1400" dirty="0"/>
              <a:t> al </a:t>
            </a:r>
            <a:r>
              <a:rPr lang="en-US" sz="1400" dirty="0" err="1"/>
              <a:t>correo</a:t>
            </a:r>
            <a:r>
              <a:rPr lang="en-US" sz="1400" dirty="0"/>
              <a:t> </a:t>
            </a:r>
            <a:r>
              <a:rPr lang="en-US" sz="1400" dirty="0" err="1"/>
              <a:t>electrónico</a:t>
            </a:r>
            <a:r>
              <a:rPr lang="en-US" sz="1400" dirty="0"/>
              <a:t> </a:t>
            </a:r>
            <a:r>
              <a:rPr lang="en-US" sz="1400" dirty="0" err="1"/>
              <a:t>dirprom@imcine.gob.mx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581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777" y="1288911"/>
            <a:ext cx="8530293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3. </a:t>
            </a:r>
            <a:r>
              <a:rPr lang="en-US" sz="1400" dirty="0" err="1"/>
              <a:t>Trabajamos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se </a:t>
            </a:r>
            <a:r>
              <a:rPr lang="en-US" sz="1400" dirty="0" err="1"/>
              <a:t>establezca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política</a:t>
            </a:r>
            <a:r>
              <a:rPr lang="en-US" sz="1400" dirty="0"/>
              <a:t> de </a:t>
            </a:r>
            <a:r>
              <a:rPr lang="en-US" sz="1400" dirty="0" err="1"/>
              <a:t>fomento</a:t>
            </a:r>
            <a:r>
              <a:rPr lang="en-US" sz="1400" dirty="0"/>
              <a:t> industrial en el sector audiovisual.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encabeza</a:t>
            </a:r>
            <a:r>
              <a:rPr lang="en-US" sz="1400" dirty="0"/>
              <a:t> los </a:t>
            </a:r>
            <a:r>
              <a:rPr lang="en-US" sz="1400" dirty="0" err="1"/>
              <a:t>esfuerzos</a:t>
            </a:r>
            <a:r>
              <a:rPr lang="en-US" sz="1400" dirty="0"/>
              <a:t> de la </a:t>
            </a:r>
            <a:r>
              <a:rPr lang="en-US" sz="1400" dirty="0" err="1"/>
              <a:t>Comisión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de </a:t>
            </a:r>
            <a:r>
              <a:rPr lang="en-US" sz="1400" dirty="0" err="1"/>
              <a:t>Fomento</a:t>
            </a:r>
            <a:r>
              <a:rPr lang="en-US" sz="1400" dirty="0"/>
              <a:t> Industrial, a </a:t>
            </a:r>
            <a:r>
              <a:rPr lang="en-US" sz="1400" dirty="0" err="1"/>
              <a:t>través</a:t>
            </a:r>
            <a:r>
              <a:rPr lang="en-US" sz="1400" dirty="0"/>
              <a:t> de la </a:t>
            </a:r>
            <a:r>
              <a:rPr lang="en-US" sz="1400" dirty="0" err="1"/>
              <a:t>Comisión</a:t>
            </a:r>
            <a:r>
              <a:rPr lang="en-US" sz="1400" dirty="0"/>
              <a:t> Mexicana de </a:t>
            </a:r>
            <a:r>
              <a:rPr lang="en-US" sz="1400" dirty="0" err="1"/>
              <a:t>Filmaciones</a:t>
            </a:r>
            <a:r>
              <a:rPr lang="en-US" sz="1400" dirty="0"/>
              <a:t> </a:t>
            </a:r>
            <a:r>
              <a:rPr lang="en-US" sz="1400" dirty="0" err="1"/>
              <a:t>Comefilm</a:t>
            </a:r>
            <a:r>
              <a:rPr lang="en-US" sz="1400" dirty="0"/>
              <a:t>. </a:t>
            </a:r>
            <a:r>
              <a:rPr lang="en-US" sz="1400" dirty="0" err="1"/>
              <a:t>Asimismo</a:t>
            </a:r>
            <a:r>
              <a:rPr lang="en-US" sz="1400" dirty="0"/>
              <a:t>, </a:t>
            </a:r>
            <a:r>
              <a:rPr lang="en-US" sz="1400" dirty="0" err="1"/>
              <a:t>implementa</a:t>
            </a:r>
            <a:r>
              <a:rPr lang="en-US" sz="1400" dirty="0"/>
              <a:t> </a:t>
            </a:r>
            <a:r>
              <a:rPr lang="en-US" sz="1400" dirty="0" err="1"/>
              <a:t>estrategias</a:t>
            </a:r>
            <a:r>
              <a:rPr lang="en-US" sz="1400" dirty="0"/>
              <a:t> de </a:t>
            </a:r>
            <a:r>
              <a:rPr lang="en-US" sz="1400" dirty="0" err="1"/>
              <a:t>divulgación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acerquen</a:t>
            </a:r>
            <a:r>
              <a:rPr lang="en-US" sz="1400" dirty="0"/>
              <a:t> a </a:t>
            </a:r>
            <a:r>
              <a:rPr lang="en-US" sz="1400" dirty="0" err="1"/>
              <a:t>nuevos</a:t>
            </a:r>
            <a:r>
              <a:rPr lang="en-US" sz="1400" dirty="0"/>
              <a:t> </a:t>
            </a:r>
            <a:r>
              <a:rPr lang="en-US" sz="1400" dirty="0" err="1"/>
              <a:t>sectores</a:t>
            </a:r>
            <a:r>
              <a:rPr lang="en-US" sz="1400" dirty="0"/>
              <a:t> de la </a:t>
            </a:r>
            <a:r>
              <a:rPr lang="en-US" sz="1400" dirty="0" err="1"/>
              <a:t>población</a:t>
            </a:r>
            <a:r>
              <a:rPr lang="en-US" sz="1400" dirty="0"/>
              <a:t> a los </a:t>
            </a:r>
            <a:r>
              <a:rPr lang="en-US" sz="1400" dirty="0" err="1"/>
              <a:t>bienes</a:t>
            </a:r>
            <a:r>
              <a:rPr lang="en-US" sz="1400" dirty="0"/>
              <a:t> </a:t>
            </a:r>
            <a:r>
              <a:rPr lang="en-US" sz="1400" dirty="0" err="1"/>
              <a:t>culturales</a:t>
            </a:r>
            <a:r>
              <a:rPr lang="en-US" sz="1400" dirty="0"/>
              <a:t> </a:t>
            </a:r>
            <a:r>
              <a:rPr lang="en-US" sz="1400" dirty="0" err="1"/>
              <a:t>cinematográficos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 </a:t>
            </a:r>
            <a:endParaRPr lang="en-US" sz="1400" dirty="0" smtClean="0"/>
          </a:p>
          <a:p>
            <a:pPr algn="just"/>
            <a:r>
              <a:rPr lang="en-US" sz="1400" dirty="0" smtClean="0"/>
              <a:t>4</a:t>
            </a:r>
            <a:r>
              <a:rPr lang="en-US" sz="1400" dirty="0"/>
              <a:t>. </a:t>
            </a:r>
            <a:r>
              <a:rPr lang="en-US" sz="1400" dirty="0" err="1"/>
              <a:t>Implementamos</a:t>
            </a:r>
            <a:r>
              <a:rPr lang="en-US" sz="1400" dirty="0"/>
              <a:t> </a:t>
            </a:r>
            <a:r>
              <a:rPr lang="en-US" sz="1400" dirty="0" err="1"/>
              <a:t>acciones</a:t>
            </a:r>
            <a:r>
              <a:rPr lang="en-US" sz="1400" dirty="0"/>
              <a:t> de </a:t>
            </a:r>
            <a:r>
              <a:rPr lang="en-US" sz="1400" dirty="0" err="1"/>
              <a:t>divulgación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buscan</a:t>
            </a:r>
            <a:r>
              <a:rPr lang="en-US" sz="1400" dirty="0"/>
              <a:t> </a:t>
            </a:r>
            <a:r>
              <a:rPr lang="en-US" sz="1400" dirty="0" err="1"/>
              <a:t>fortalecer</a:t>
            </a:r>
            <a:r>
              <a:rPr lang="en-US" sz="1400" dirty="0"/>
              <a:t> y </a:t>
            </a:r>
            <a:r>
              <a:rPr lang="en-US" sz="1400" dirty="0" err="1"/>
              <a:t>generar</a:t>
            </a:r>
            <a:r>
              <a:rPr lang="en-US" sz="1400" dirty="0"/>
              <a:t> </a:t>
            </a:r>
            <a:r>
              <a:rPr lang="en-US" sz="1400" dirty="0" err="1"/>
              <a:t>nuevos</a:t>
            </a:r>
            <a:r>
              <a:rPr lang="en-US" sz="1400" dirty="0"/>
              <a:t> </a:t>
            </a:r>
            <a:r>
              <a:rPr lang="en-US" sz="1400" dirty="0" err="1"/>
              <a:t>vínculos</a:t>
            </a:r>
            <a:r>
              <a:rPr lang="en-US" sz="1400" dirty="0"/>
              <a:t> </a:t>
            </a:r>
            <a:r>
              <a:rPr lang="en-US" sz="1400" dirty="0" err="1"/>
              <a:t>institucionales</a:t>
            </a:r>
            <a:r>
              <a:rPr lang="en-US" sz="1400" dirty="0"/>
              <a:t>, </a:t>
            </a:r>
            <a:r>
              <a:rPr lang="en-US" sz="1400" dirty="0" err="1"/>
              <a:t>además</a:t>
            </a:r>
            <a:r>
              <a:rPr lang="en-US" sz="1400" dirty="0"/>
              <a:t> de </a:t>
            </a:r>
            <a:r>
              <a:rPr lang="en-US" sz="1400" dirty="0" err="1"/>
              <a:t>garantizar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mayor </a:t>
            </a:r>
            <a:r>
              <a:rPr lang="en-US" sz="1400" dirty="0" err="1"/>
              <a:t>cobertura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actividades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realiza</a:t>
            </a:r>
            <a:r>
              <a:rPr lang="en-US" sz="1400" dirty="0"/>
              <a:t> el </a:t>
            </a:r>
            <a:r>
              <a:rPr lang="en-US" sz="1400" dirty="0" err="1"/>
              <a:t>Instituto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/>
              <a:t>Además</a:t>
            </a:r>
            <a:r>
              <a:rPr lang="en-US" sz="1400" dirty="0"/>
              <a:t>, </a:t>
            </a:r>
            <a:r>
              <a:rPr lang="en-US" sz="1400" dirty="0" err="1"/>
              <a:t>buscamos</a:t>
            </a:r>
            <a:r>
              <a:rPr lang="en-US" sz="1400" dirty="0"/>
              <a:t> </a:t>
            </a:r>
            <a:r>
              <a:rPr lang="en-US" sz="1400" dirty="0" err="1"/>
              <a:t>fomentar</a:t>
            </a:r>
            <a:r>
              <a:rPr lang="en-US" sz="1400" dirty="0"/>
              <a:t> en México y en el </a:t>
            </a:r>
            <a:r>
              <a:rPr lang="en-US" sz="1400" dirty="0" err="1"/>
              <a:t>mundo</a:t>
            </a:r>
            <a:r>
              <a:rPr lang="en-US" sz="1400" dirty="0"/>
              <a:t> el </a:t>
            </a:r>
            <a:r>
              <a:rPr lang="en-US" sz="1400" dirty="0" err="1"/>
              <a:t>conocimiento</a:t>
            </a:r>
            <a:r>
              <a:rPr lang="en-US" sz="1400" dirty="0"/>
              <a:t> de </a:t>
            </a:r>
            <a:r>
              <a:rPr lang="en-US" sz="1400" dirty="0" err="1"/>
              <a:t>todos</a:t>
            </a:r>
            <a:r>
              <a:rPr lang="en-US" sz="1400" dirty="0"/>
              <a:t> los </a:t>
            </a:r>
            <a:r>
              <a:rPr lang="en-US" sz="1400" dirty="0" err="1"/>
              <a:t>aspectos</a:t>
            </a:r>
            <a:r>
              <a:rPr lang="en-US" sz="1400" dirty="0"/>
              <a:t> del </a:t>
            </a:r>
            <a:r>
              <a:rPr lang="en-US" sz="1400" dirty="0" err="1"/>
              <a:t>ámbito</a:t>
            </a:r>
            <a:r>
              <a:rPr lang="en-US" sz="1400" dirty="0"/>
              <a:t> </a:t>
            </a:r>
            <a:r>
              <a:rPr lang="en-US" sz="1400" dirty="0" err="1"/>
              <a:t>cinematográfico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fortalecer</a:t>
            </a:r>
            <a:r>
              <a:rPr lang="en-US" sz="1400" dirty="0"/>
              <a:t> la </a:t>
            </a:r>
            <a:r>
              <a:rPr lang="en-US" sz="1400" dirty="0" err="1"/>
              <a:t>presencia</a:t>
            </a:r>
            <a:r>
              <a:rPr lang="en-US" sz="1400" dirty="0"/>
              <a:t> del cine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manera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se conserve el </a:t>
            </a:r>
            <a:r>
              <a:rPr lang="en-US" sz="1400" dirty="0" err="1"/>
              <a:t>patrimonio</a:t>
            </a:r>
            <a:r>
              <a:rPr lang="en-US" sz="1400" dirty="0"/>
              <a:t> </a:t>
            </a:r>
            <a:r>
              <a:rPr lang="en-US" sz="1400" dirty="0" err="1"/>
              <a:t>cinematográfico</a:t>
            </a:r>
            <a:r>
              <a:rPr lang="en-US" sz="1400" dirty="0"/>
              <a:t> y </a:t>
            </a:r>
            <a:r>
              <a:rPr lang="en-US" sz="1400" dirty="0" err="1"/>
              <a:t>coadyuve</a:t>
            </a:r>
            <a:r>
              <a:rPr lang="en-US" sz="1400" dirty="0"/>
              <a:t> a la </a:t>
            </a:r>
            <a:r>
              <a:rPr lang="en-US" sz="1400" dirty="0" err="1"/>
              <a:t>formación</a:t>
            </a:r>
            <a:r>
              <a:rPr lang="en-US" sz="1400" dirty="0"/>
              <a:t> de </a:t>
            </a:r>
            <a:r>
              <a:rPr lang="en-US" sz="1400" dirty="0" err="1"/>
              <a:t>nuevos</a:t>
            </a:r>
            <a:r>
              <a:rPr lang="en-US" sz="1400" dirty="0"/>
              <a:t> </a:t>
            </a:r>
            <a:r>
              <a:rPr lang="en-US" sz="1400" dirty="0" err="1"/>
              <a:t>públicos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Para </a:t>
            </a:r>
            <a:r>
              <a:rPr lang="en-US" sz="1400" dirty="0" err="1"/>
              <a:t>lograrlo</a:t>
            </a:r>
            <a:r>
              <a:rPr lang="en-US" sz="1400" dirty="0"/>
              <a:t>, </a:t>
            </a:r>
            <a:r>
              <a:rPr lang="en-US" sz="1400" dirty="0" err="1"/>
              <a:t>dentro</a:t>
            </a:r>
            <a:r>
              <a:rPr lang="en-US" sz="1400" dirty="0"/>
              <a:t> y </a:t>
            </a:r>
            <a:r>
              <a:rPr lang="en-US" sz="1400" dirty="0" err="1"/>
              <a:t>fuera</a:t>
            </a:r>
            <a:r>
              <a:rPr lang="en-US" sz="1400" dirty="0"/>
              <a:t> de </a:t>
            </a:r>
            <a:r>
              <a:rPr lang="en-US" sz="1400" dirty="0" err="1"/>
              <a:t>las</a:t>
            </a:r>
            <a:r>
              <a:rPr lang="en-US" sz="1400" dirty="0"/>
              <a:t> </a:t>
            </a:r>
            <a:r>
              <a:rPr lang="en-US" sz="1400" dirty="0" err="1"/>
              <a:t>fronteras</a:t>
            </a:r>
            <a:r>
              <a:rPr lang="en-US" sz="1400" dirty="0"/>
              <a:t> de México, 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utiliza</a:t>
            </a:r>
            <a:r>
              <a:rPr lang="en-US" sz="1400" dirty="0"/>
              <a:t> </a:t>
            </a:r>
            <a:r>
              <a:rPr lang="en-US" sz="1400" dirty="0" err="1"/>
              <a:t>diversas</a:t>
            </a:r>
            <a:r>
              <a:rPr lang="en-US" sz="1400" dirty="0"/>
              <a:t> </a:t>
            </a:r>
            <a:r>
              <a:rPr lang="en-US" sz="1400" dirty="0" err="1"/>
              <a:t>herramientas</a:t>
            </a:r>
            <a:r>
              <a:rPr lang="en-US" sz="1400" dirty="0"/>
              <a:t> de </a:t>
            </a:r>
            <a:r>
              <a:rPr lang="en-US" sz="1400" dirty="0" err="1"/>
              <a:t>difusión</a:t>
            </a:r>
            <a:r>
              <a:rPr lang="en-US" sz="1400" dirty="0"/>
              <a:t>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Internet y </a:t>
            </a:r>
            <a:r>
              <a:rPr lang="en-US" sz="1400" dirty="0" err="1"/>
              <a:t>recursos</a:t>
            </a:r>
            <a:r>
              <a:rPr lang="en-US" sz="1400" dirty="0"/>
              <a:t> multimedia (</a:t>
            </a:r>
            <a:r>
              <a:rPr lang="en-US" sz="1400" dirty="0" err="1"/>
              <a:t>portales</a:t>
            </a:r>
            <a:r>
              <a:rPr lang="en-US" sz="1400" dirty="0"/>
              <a:t>, </a:t>
            </a:r>
            <a:r>
              <a:rPr lang="en-US" sz="1400" dirty="0" err="1"/>
              <a:t>revistas</a:t>
            </a:r>
            <a:r>
              <a:rPr lang="en-US" sz="1400" dirty="0"/>
              <a:t> </a:t>
            </a:r>
            <a:r>
              <a:rPr lang="en-US" sz="1400" dirty="0" err="1"/>
              <a:t>electrónicas</a:t>
            </a:r>
            <a:r>
              <a:rPr lang="en-US" sz="1400" dirty="0"/>
              <a:t>, </a:t>
            </a:r>
            <a:r>
              <a:rPr lang="en-US" sz="1400" dirty="0" err="1"/>
              <a:t>redes</a:t>
            </a:r>
            <a:r>
              <a:rPr lang="en-US" sz="1400" dirty="0"/>
              <a:t> </a:t>
            </a:r>
            <a:r>
              <a:rPr lang="en-US" sz="1400" dirty="0" err="1"/>
              <a:t>sociales</a:t>
            </a:r>
            <a:r>
              <a:rPr lang="en-US" sz="1400" dirty="0"/>
              <a:t>)</a:t>
            </a:r>
          </a:p>
          <a:p>
            <a:pPr algn="just"/>
            <a:r>
              <a:rPr lang="en-US" sz="1400" dirty="0" err="1"/>
              <a:t>Boletines</a:t>
            </a:r>
            <a:r>
              <a:rPr lang="en-US" sz="1400" dirty="0"/>
              <a:t> de </a:t>
            </a:r>
            <a:r>
              <a:rPr lang="en-US" sz="1400" dirty="0" err="1"/>
              <a:t>prensa</a:t>
            </a:r>
            <a:endParaRPr lang="en-US" sz="1400" dirty="0"/>
          </a:p>
          <a:p>
            <a:pPr algn="just"/>
            <a:r>
              <a:rPr lang="en-US" sz="1400" dirty="0" err="1"/>
              <a:t>Programas</a:t>
            </a:r>
            <a:r>
              <a:rPr lang="en-US" sz="1400" dirty="0"/>
              <a:t> de </a:t>
            </a:r>
            <a:r>
              <a:rPr lang="en-US" sz="1400" dirty="0" err="1"/>
              <a:t>televisión</a:t>
            </a:r>
            <a:r>
              <a:rPr lang="en-US" sz="1400" dirty="0"/>
              <a:t> y radio</a:t>
            </a:r>
          </a:p>
          <a:p>
            <a:pPr algn="just"/>
            <a:r>
              <a:rPr lang="en-US" sz="1400" dirty="0" err="1"/>
              <a:t>Catálogos</a:t>
            </a:r>
            <a:endParaRPr lang="en-US" sz="1400" dirty="0"/>
          </a:p>
          <a:p>
            <a:pPr algn="just"/>
            <a:r>
              <a:rPr lang="en-US" sz="1400" dirty="0" err="1"/>
              <a:t>Prensa</a:t>
            </a:r>
            <a:r>
              <a:rPr lang="en-US" sz="1400" dirty="0"/>
              <a:t> </a:t>
            </a:r>
            <a:r>
              <a:rPr lang="en-US" sz="1400" dirty="0" err="1"/>
              <a:t>escrita</a:t>
            </a:r>
            <a:endParaRPr lang="en-US" sz="1400" dirty="0"/>
          </a:p>
          <a:p>
            <a:pPr algn="just"/>
            <a:r>
              <a:rPr lang="en-US" sz="1400" dirty="0" err="1"/>
              <a:t>Revistas</a:t>
            </a:r>
            <a:r>
              <a:rPr lang="en-US" sz="1400" dirty="0"/>
              <a:t> </a:t>
            </a:r>
            <a:r>
              <a:rPr lang="en-US" sz="1400" dirty="0" err="1"/>
              <a:t>especializadas</a:t>
            </a:r>
            <a:endParaRPr lang="en-US" sz="1400" dirty="0"/>
          </a:p>
          <a:p>
            <a:pPr algn="just"/>
            <a:r>
              <a:rPr lang="en-US" sz="1400" dirty="0" err="1"/>
              <a:t>Medios</a:t>
            </a:r>
            <a:r>
              <a:rPr lang="en-US" sz="1400" dirty="0"/>
              <a:t> </a:t>
            </a:r>
            <a:r>
              <a:rPr lang="en-US" sz="1400" dirty="0" err="1"/>
              <a:t>electrónicos</a:t>
            </a:r>
            <a:endParaRPr lang="en-US" sz="1400" dirty="0"/>
          </a:p>
          <a:p>
            <a:pPr algn="just"/>
            <a:r>
              <a:rPr lang="en-US" sz="1400" dirty="0"/>
              <a:t>Si </a:t>
            </a:r>
            <a:r>
              <a:rPr lang="en-US" sz="1400" dirty="0" err="1"/>
              <a:t>necesitas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</a:t>
            </a:r>
            <a:r>
              <a:rPr lang="en-US" sz="1400" dirty="0" err="1"/>
              <a:t>información</a:t>
            </a:r>
            <a:r>
              <a:rPr lang="en-US" sz="1400" dirty="0"/>
              <a:t>, </a:t>
            </a:r>
            <a:r>
              <a:rPr lang="en-US" sz="1400" dirty="0" err="1"/>
              <a:t>escribenos</a:t>
            </a:r>
            <a:r>
              <a:rPr lang="en-US" sz="1400" dirty="0"/>
              <a:t> al </a:t>
            </a:r>
            <a:r>
              <a:rPr lang="en-US" sz="1400" dirty="0" err="1"/>
              <a:t>siguiente</a:t>
            </a:r>
            <a:r>
              <a:rPr lang="en-US" sz="1400" dirty="0"/>
              <a:t> </a:t>
            </a:r>
            <a:r>
              <a:rPr lang="en-US" sz="1400" dirty="0" err="1"/>
              <a:t>correo</a:t>
            </a:r>
            <a:r>
              <a:rPr lang="en-US" sz="1400" dirty="0"/>
              <a:t> </a:t>
            </a:r>
            <a:r>
              <a:rPr lang="en-US" sz="1400" dirty="0" err="1"/>
              <a:t>electrónico</a:t>
            </a:r>
            <a:r>
              <a:rPr lang="en-US" sz="1400" dirty="0"/>
              <a:t> </a:t>
            </a:r>
            <a:r>
              <a:rPr lang="en-US" sz="1400" dirty="0" err="1"/>
              <a:t>informes@imcine.gob.mx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439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NTILLA LEN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8667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909" y="919305"/>
            <a:ext cx="8577684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LEYES FEDERALES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err="1" smtClean="0"/>
              <a:t>Constitución</a:t>
            </a:r>
            <a:r>
              <a:rPr lang="en-US" sz="1400" dirty="0" smtClean="0"/>
              <a:t> </a:t>
            </a:r>
            <a:r>
              <a:rPr lang="en-US" sz="1400" dirty="0" err="1"/>
              <a:t>Política</a:t>
            </a:r>
            <a:r>
              <a:rPr lang="en-US" sz="1400" dirty="0"/>
              <a:t> de los </a:t>
            </a:r>
            <a:r>
              <a:rPr lang="en-US" sz="1400" dirty="0" err="1"/>
              <a:t>Estados</a:t>
            </a:r>
            <a:r>
              <a:rPr lang="en-US" sz="1400" dirty="0"/>
              <a:t> </a:t>
            </a:r>
            <a:r>
              <a:rPr lang="en-US" sz="1400" dirty="0" err="1"/>
              <a:t>Unidos</a:t>
            </a:r>
            <a:r>
              <a:rPr lang="en-US" sz="1400" dirty="0"/>
              <a:t> </a:t>
            </a:r>
            <a:r>
              <a:rPr lang="en-US" sz="1400" dirty="0" err="1"/>
              <a:t>Mexicanos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Programa</a:t>
            </a:r>
            <a:r>
              <a:rPr lang="en-US" sz="1400" dirty="0"/>
              <a:t> Especial de </a:t>
            </a:r>
            <a:r>
              <a:rPr lang="en-US" sz="1400" dirty="0" err="1"/>
              <a:t>Cultura</a:t>
            </a:r>
            <a:r>
              <a:rPr lang="en-US" sz="1400" dirty="0"/>
              <a:t> y Arte 2014-2018 </a:t>
            </a:r>
          </a:p>
          <a:p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Institucional</a:t>
            </a:r>
            <a:r>
              <a:rPr lang="en-US" sz="1400" dirty="0"/>
              <a:t> del </a:t>
            </a:r>
            <a:r>
              <a:rPr lang="en-US" sz="1400" dirty="0" err="1"/>
              <a:t>Instituto</a:t>
            </a:r>
            <a:r>
              <a:rPr lang="en-US" sz="1400" dirty="0"/>
              <a:t> </a:t>
            </a:r>
            <a:r>
              <a:rPr lang="en-US" sz="1400" dirty="0" err="1"/>
              <a:t>Mexicano</a:t>
            </a:r>
            <a:r>
              <a:rPr lang="en-US" sz="1400" dirty="0"/>
              <a:t> de </a:t>
            </a:r>
            <a:r>
              <a:rPr lang="en-US" sz="1400" dirty="0" err="1"/>
              <a:t>Cinematografía</a:t>
            </a:r>
            <a:r>
              <a:rPr lang="en-US" sz="1400" dirty="0"/>
              <a:t> 2014-2018 </a:t>
            </a:r>
          </a:p>
          <a:p>
            <a:r>
              <a:rPr lang="en-US" sz="1400" dirty="0"/>
              <a:t>Ley Federal de </a:t>
            </a:r>
            <a:r>
              <a:rPr lang="en-US" sz="1400" dirty="0" err="1"/>
              <a:t>Transparencia</a:t>
            </a:r>
            <a:r>
              <a:rPr lang="en-US" sz="1400" dirty="0"/>
              <a:t> y </a:t>
            </a:r>
            <a:r>
              <a:rPr lang="en-US" sz="1400" dirty="0" err="1"/>
              <a:t>Acceso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Pública</a:t>
            </a:r>
            <a:r>
              <a:rPr lang="en-US" sz="1400" dirty="0"/>
              <a:t> </a:t>
            </a:r>
            <a:r>
              <a:rPr lang="en-US" sz="1400" dirty="0" err="1"/>
              <a:t>Gubernamental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Reglamento</a:t>
            </a:r>
            <a:r>
              <a:rPr lang="en-US" sz="1400" dirty="0"/>
              <a:t> de la Ley Federal de </a:t>
            </a:r>
            <a:r>
              <a:rPr lang="en-US" sz="1400" dirty="0" err="1"/>
              <a:t>Transparencia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Código</a:t>
            </a:r>
            <a:r>
              <a:rPr lang="en-US" sz="1400" dirty="0"/>
              <a:t> Fiscal de la </a:t>
            </a:r>
            <a:r>
              <a:rPr lang="en-US" sz="1400" dirty="0" err="1"/>
              <a:t>Federación</a:t>
            </a:r>
            <a:r>
              <a:rPr lang="en-US" sz="1400" dirty="0"/>
              <a:t> </a:t>
            </a:r>
          </a:p>
          <a:p>
            <a:r>
              <a:rPr lang="en-US" sz="1400" dirty="0"/>
              <a:t>Ley de </a:t>
            </a:r>
            <a:r>
              <a:rPr lang="en-US" sz="1400" dirty="0" err="1"/>
              <a:t>Aeropuertos</a:t>
            </a:r>
            <a:r>
              <a:rPr lang="en-US" sz="1400" dirty="0"/>
              <a:t> </a:t>
            </a:r>
          </a:p>
          <a:p>
            <a:r>
              <a:rPr lang="en-US" sz="1400" dirty="0"/>
              <a:t>Ley de </a:t>
            </a:r>
            <a:r>
              <a:rPr lang="en-US" sz="1400" dirty="0" err="1"/>
              <a:t>Aviación</a:t>
            </a:r>
            <a:r>
              <a:rPr lang="en-US" sz="1400" dirty="0"/>
              <a:t> Civil </a:t>
            </a:r>
          </a:p>
          <a:p>
            <a:r>
              <a:rPr lang="en-US" sz="1400" dirty="0"/>
              <a:t>Ley de </a:t>
            </a:r>
            <a:r>
              <a:rPr lang="en-US" sz="1400" dirty="0" err="1"/>
              <a:t>Comercio</a:t>
            </a:r>
            <a:r>
              <a:rPr lang="en-US" sz="1400" dirty="0"/>
              <a:t> Exterior </a:t>
            </a:r>
          </a:p>
          <a:p>
            <a:r>
              <a:rPr lang="en-US" sz="1400" dirty="0"/>
              <a:t>Ley de </a:t>
            </a:r>
            <a:r>
              <a:rPr lang="en-US" sz="1400" dirty="0" err="1"/>
              <a:t>Instituciones</a:t>
            </a:r>
            <a:r>
              <a:rPr lang="en-US" sz="1400" dirty="0"/>
              <a:t> de </a:t>
            </a:r>
            <a:r>
              <a:rPr lang="en-US" sz="1400" dirty="0" err="1"/>
              <a:t>Crédito</a:t>
            </a:r>
            <a:r>
              <a:rPr lang="en-US" sz="1400" dirty="0"/>
              <a:t> </a:t>
            </a:r>
          </a:p>
          <a:p>
            <a:r>
              <a:rPr lang="en-US" sz="1400" dirty="0"/>
              <a:t>Ley del </a:t>
            </a:r>
            <a:r>
              <a:rPr lang="en-US" sz="1400" dirty="0" err="1"/>
              <a:t>Impuesto</a:t>
            </a:r>
            <a:r>
              <a:rPr lang="en-US" sz="1400" dirty="0"/>
              <a:t> al Valor </a:t>
            </a:r>
            <a:r>
              <a:rPr lang="en-US" sz="1400" dirty="0" err="1"/>
              <a:t>Agregado</a:t>
            </a:r>
            <a:r>
              <a:rPr lang="en-US" sz="1400" dirty="0"/>
              <a:t> </a:t>
            </a:r>
          </a:p>
          <a:p>
            <a:r>
              <a:rPr lang="en-US" sz="1400" dirty="0"/>
              <a:t>Ley de la </a:t>
            </a:r>
            <a:r>
              <a:rPr lang="en-US" sz="1400" dirty="0" err="1"/>
              <a:t>Comisión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</a:t>
            </a:r>
            <a:r>
              <a:rPr lang="en-US" sz="1400" dirty="0" err="1"/>
              <a:t>Bancaria</a:t>
            </a:r>
            <a:r>
              <a:rPr lang="en-US" sz="1400" dirty="0"/>
              <a:t> y de </a:t>
            </a:r>
            <a:r>
              <a:rPr lang="en-US" sz="1400" dirty="0" err="1"/>
              <a:t>Valores</a:t>
            </a:r>
            <a:r>
              <a:rPr lang="en-US" sz="1400" dirty="0"/>
              <a:t> </a:t>
            </a:r>
          </a:p>
          <a:p>
            <a:r>
              <a:rPr lang="en-US" sz="1400" dirty="0"/>
              <a:t>Ley de la </a:t>
            </a:r>
            <a:r>
              <a:rPr lang="en-US" sz="1400" dirty="0" err="1"/>
              <a:t>Comisión</a:t>
            </a:r>
            <a:r>
              <a:rPr lang="en-US" sz="1400" dirty="0"/>
              <a:t> </a:t>
            </a:r>
            <a:r>
              <a:rPr lang="en-US" sz="1400" dirty="0" err="1"/>
              <a:t>Nacional</a:t>
            </a:r>
            <a:r>
              <a:rPr lang="en-US" sz="1400" dirty="0"/>
              <a:t> de los </a:t>
            </a:r>
            <a:r>
              <a:rPr lang="en-US" sz="1400" dirty="0" err="1"/>
              <a:t>Derechos</a:t>
            </a:r>
            <a:r>
              <a:rPr lang="en-US" sz="1400" dirty="0"/>
              <a:t> </a:t>
            </a:r>
            <a:r>
              <a:rPr lang="en-US" sz="1400" dirty="0" err="1"/>
              <a:t>Humanos</a:t>
            </a:r>
            <a:r>
              <a:rPr lang="en-US" sz="1400" dirty="0"/>
              <a:t> </a:t>
            </a:r>
          </a:p>
          <a:p>
            <a:r>
              <a:rPr lang="en-US" sz="1400" dirty="0"/>
              <a:t>Ley de la </a:t>
            </a:r>
            <a:r>
              <a:rPr lang="en-US" sz="1400" dirty="0" err="1"/>
              <a:t>Propiedad</a:t>
            </a:r>
            <a:r>
              <a:rPr lang="en-US" sz="1400" dirty="0"/>
              <a:t> Industrial </a:t>
            </a:r>
          </a:p>
          <a:p>
            <a:r>
              <a:rPr lang="en-US" sz="1400" dirty="0"/>
              <a:t>Ley de los </a:t>
            </a:r>
            <a:r>
              <a:rPr lang="en-US" sz="1400" dirty="0" err="1"/>
              <a:t>Impuestos</a:t>
            </a:r>
            <a:r>
              <a:rPr lang="en-US" sz="1400" dirty="0"/>
              <a:t> </a:t>
            </a:r>
            <a:r>
              <a:rPr lang="en-US" sz="1400" dirty="0" err="1"/>
              <a:t>Generales</a:t>
            </a:r>
            <a:r>
              <a:rPr lang="en-US" sz="1400" dirty="0"/>
              <a:t> de </a:t>
            </a:r>
            <a:r>
              <a:rPr lang="en-US" sz="1400" dirty="0" err="1"/>
              <a:t>Importación</a:t>
            </a:r>
            <a:r>
              <a:rPr lang="en-US" sz="1400" dirty="0"/>
              <a:t> y </a:t>
            </a:r>
            <a:r>
              <a:rPr lang="en-US" sz="1400" dirty="0" err="1"/>
              <a:t>Exportación</a:t>
            </a:r>
            <a:r>
              <a:rPr lang="en-US" sz="1400" dirty="0"/>
              <a:t> </a:t>
            </a:r>
          </a:p>
          <a:p>
            <a:r>
              <a:rPr lang="en-US" sz="1400" dirty="0"/>
              <a:t>Ley de </a:t>
            </a:r>
            <a:r>
              <a:rPr lang="en-US" sz="1400" dirty="0" err="1"/>
              <a:t>Nacionalidad</a:t>
            </a:r>
            <a:r>
              <a:rPr lang="en-US" sz="1400" dirty="0"/>
              <a:t> </a:t>
            </a:r>
          </a:p>
          <a:p>
            <a:r>
              <a:rPr lang="en-US" sz="1400" dirty="0"/>
              <a:t>Ley de </a:t>
            </a:r>
            <a:r>
              <a:rPr lang="en-US" sz="1400" dirty="0" err="1"/>
              <a:t>Sociedades</a:t>
            </a:r>
            <a:r>
              <a:rPr lang="en-US" sz="1400" dirty="0"/>
              <a:t> de </a:t>
            </a:r>
            <a:r>
              <a:rPr lang="en-US" sz="1400" dirty="0" err="1"/>
              <a:t>Resposabilidad</a:t>
            </a:r>
            <a:r>
              <a:rPr lang="en-US" sz="1400" dirty="0"/>
              <a:t> </a:t>
            </a:r>
            <a:r>
              <a:rPr lang="en-US" sz="1400" dirty="0" err="1"/>
              <a:t>Limitada</a:t>
            </a:r>
            <a:r>
              <a:rPr lang="en-US" sz="1400" dirty="0"/>
              <a:t> de </a:t>
            </a:r>
            <a:r>
              <a:rPr lang="en-US" sz="1400" dirty="0" err="1"/>
              <a:t>Interés</a:t>
            </a:r>
            <a:r>
              <a:rPr lang="en-US" sz="1400" dirty="0"/>
              <a:t> </a:t>
            </a:r>
            <a:r>
              <a:rPr lang="en-US" sz="1400" dirty="0" err="1"/>
              <a:t>Público</a:t>
            </a:r>
            <a:r>
              <a:rPr lang="en-US" sz="1400" dirty="0"/>
              <a:t> </a:t>
            </a:r>
          </a:p>
          <a:p>
            <a:r>
              <a:rPr lang="en-US" sz="1400" dirty="0"/>
              <a:t>Ley del </a:t>
            </a:r>
            <a:r>
              <a:rPr lang="en-US" sz="1400" dirty="0" err="1"/>
              <a:t>Impuesto</a:t>
            </a:r>
            <a:r>
              <a:rPr lang="en-US" sz="1400" dirty="0"/>
              <a:t> Especial </a:t>
            </a:r>
            <a:r>
              <a:rPr lang="en-US" sz="1400" dirty="0" err="1"/>
              <a:t>Sobre</a:t>
            </a:r>
            <a:r>
              <a:rPr lang="en-US" sz="1400" dirty="0"/>
              <a:t> </a:t>
            </a:r>
            <a:r>
              <a:rPr lang="en-US" sz="1400" dirty="0" err="1"/>
              <a:t>Producción</a:t>
            </a:r>
            <a:r>
              <a:rPr lang="en-US" sz="1400" dirty="0"/>
              <a:t> y </a:t>
            </a:r>
            <a:r>
              <a:rPr lang="en-US" sz="1400" dirty="0" err="1"/>
              <a:t>Servicios</a:t>
            </a:r>
            <a:r>
              <a:rPr lang="en-US" sz="1400" dirty="0"/>
              <a:t> </a:t>
            </a:r>
          </a:p>
          <a:p>
            <a:r>
              <a:rPr lang="en-US" sz="1400" dirty="0"/>
              <a:t>Ley del </a:t>
            </a:r>
            <a:r>
              <a:rPr lang="en-US" sz="1400" dirty="0" err="1"/>
              <a:t>Impuesto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la </a:t>
            </a:r>
            <a:r>
              <a:rPr lang="en-US" sz="1400" dirty="0" err="1"/>
              <a:t>Renta</a:t>
            </a:r>
            <a:r>
              <a:rPr lang="en-US" sz="1400" dirty="0"/>
              <a:t> </a:t>
            </a:r>
          </a:p>
          <a:p>
            <a:r>
              <a:rPr lang="en-US" sz="1400" dirty="0"/>
              <a:t>Ley del </a:t>
            </a:r>
            <a:r>
              <a:rPr lang="en-US" sz="1400" dirty="0" err="1"/>
              <a:t>Servicio</a:t>
            </a:r>
            <a:r>
              <a:rPr lang="en-US" sz="1400" dirty="0"/>
              <a:t> Postal </a:t>
            </a:r>
            <a:r>
              <a:rPr lang="en-US" sz="1400" dirty="0" err="1"/>
              <a:t>Mexicano</a:t>
            </a:r>
            <a:r>
              <a:rPr lang="en-US" sz="1400" dirty="0"/>
              <a:t> </a:t>
            </a:r>
          </a:p>
          <a:p>
            <a:r>
              <a:rPr lang="en-US" sz="1400" dirty="0"/>
              <a:t>Ley del </a:t>
            </a:r>
            <a:r>
              <a:rPr lang="en-US" sz="1400" dirty="0" err="1"/>
              <a:t>Sistema</a:t>
            </a:r>
            <a:r>
              <a:rPr lang="en-US" sz="1400" dirty="0"/>
              <a:t> de </a:t>
            </a:r>
            <a:r>
              <a:rPr lang="en-US" sz="1400" dirty="0" err="1"/>
              <a:t>Horario</a:t>
            </a:r>
            <a:r>
              <a:rPr lang="en-US" sz="1400" dirty="0"/>
              <a:t> en los </a:t>
            </a:r>
            <a:r>
              <a:rPr lang="en-US" sz="1400" dirty="0" err="1"/>
              <a:t>Estados</a:t>
            </a:r>
            <a:r>
              <a:rPr lang="en-US" sz="1400" dirty="0"/>
              <a:t> </a:t>
            </a:r>
            <a:r>
              <a:rPr lang="en-US" sz="1400" dirty="0" err="1"/>
              <a:t>Unidos</a:t>
            </a:r>
            <a:r>
              <a:rPr lang="en-US" sz="1400" dirty="0"/>
              <a:t> </a:t>
            </a:r>
            <a:r>
              <a:rPr lang="en-US" sz="1400" dirty="0" err="1"/>
              <a:t>Mexicanos</a:t>
            </a:r>
            <a:r>
              <a:rPr lang="en-US" sz="1400" dirty="0"/>
              <a:t> </a:t>
            </a:r>
          </a:p>
          <a:p>
            <a:r>
              <a:rPr lang="en-US" sz="1400" dirty="0"/>
              <a:t>Ley Federal de </a:t>
            </a:r>
            <a:r>
              <a:rPr lang="en-US" sz="1400" dirty="0" err="1"/>
              <a:t>Armas</a:t>
            </a:r>
            <a:r>
              <a:rPr lang="en-US" sz="1400" dirty="0"/>
              <a:t> de Fuego y </a:t>
            </a:r>
            <a:r>
              <a:rPr lang="en-US" sz="1400" dirty="0" err="1"/>
              <a:t>Explosivos</a:t>
            </a:r>
            <a:r>
              <a:rPr lang="en-US" sz="1400" dirty="0"/>
              <a:t> </a:t>
            </a:r>
          </a:p>
          <a:p>
            <a:r>
              <a:rPr lang="en-US" sz="1400" dirty="0"/>
              <a:t>Ley Federal de los </a:t>
            </a:r>
            <a:r>
              <a:rPr lang="en-US" sz="1400" dirty="0" err="1"/>
              <a:t>Trabajadores</a:t>
            </a:r>
            <a:r>
              <a:rPr lang="en-US" sz="1400" dirty="0"/>
              <a:t> al </a:t>
            </a:r>
            <a:r>
              <a:rPr lang="en-US" sz="1400" dirty="0" err="1"/>
              <a:t>Servicio</a:t>
            </a:r>
            <a:r>
              <a:rPr lang="en-US" sz="1400" dirty="0"/>
              <a:t> del Estado, </a:t>
            </a:r>
            <a:r>
              <a:rPr lang="en-US" sz="1400" dirty="0" err="1"/>
              <a:t>Reglamentaria</a:t>
            </a:r>
            <a:r>
              <a:rPr lang="en-US" sz="1400" dirty="0"/>
              <a:t> del </a:t>
            </a:r>
            <a:r>
              <a:rPr lang="en-US" sz="1400" dirty="0" err="1"/>
              <a:t>Apartado</a:t>
            </a:r>
            <a:r>
              <a:rPr lang="en-US" sz="1400" dirty="0"/>
              <a:t> B) del </a:t>
            </a:r>
            <a:r>
              <a:rPr lang="en-US" sz="1400" dirty="0" err="1"/>
              <a:t>Artículo</a:t>
            </a:r>
            <a:r>
              <a:rPr lang="en-US" sz="1400" dirty="0"/>
              <a:t> 123 </a:t>
            </a:r>
            <a:r>
              <a:rPr lang="en-US" sz="1400" dirty="0" err="1"/>
              <a:t>Constitucional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36956" y="379091"/>
            <a:ext cx="26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LEYES Y REGLAMENTOS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7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1628</Words>
  <Application>Microsoft Macintosh PowerPoint</Application>
  <PresentationFormat>On-screen Show (4:3)</PresentationFormat>
  <Paragraphs>273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Ma. Aguilera</dc:creator>
  <cp:lastModifiedBy>José Ma. Aguilera</cp:lastModifiedBy>
  <cp:revision>8</cp:revision>
  <dcterms:created xsi:type="dcterms:W3CDTF">2016-03-16T17:09:53Z</dcterms:created>
  <dcterms:modified xsi:type="dcterms:W3CDTF">2016-03-17T01:36:47Z</dcterms:modified>
</cp:coreProperties>
</file>