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93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231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5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7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38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37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64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8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16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181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39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625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C9AD-9141-454C-92BC-3F17ABC0548B}" type="datetimeFigureOut">
              <a:rPr lang="es-MX" smtClean="0"/>
              <a:t>23/02/2016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59EB5-88E4-435B-B615-5500B55DC9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74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149 Grupo"/>
          <p:cNvGrpSpPr/>
          <p:nvPr/>
        </p:nvGrpSpPr>
        <p:grpSpPr>
          <a:xfrm>
            <a:off x="0" y="33835"/>
            <a:ext cx="9045624" cy="6789126"/>
            <a:chOff x="0" y="33835"/>
            <a:chExt cx="9045624" cy="6789126"/>
          </a:xfrm>
        </p:grpSpPr>
        <p:sp>
          <p:nvSpPr>
            <p:cNvPr id="4" name="3 CuadroTexto"/>
            <p:cNvSpPr txBox="1"/>
            <p:nvPr/>
          </p:nvSpPr>
          <p:spPr>
            <a:xfrm>
              <a:off x="3858029" y="148986"/>
              <a:ext cx="79208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b="1" dirty="0" err="1" smtClean="0"/>
                <a:t>GpRD</a:t>
              </a:r>
              <a:endParaRPr lang="es-MX" b="1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69308" y="1045185"/>
              <a:ext cx="2256100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Es una estructura y un conjunto de herramientas </a:t>
              </a:r>
              <a:r>
                <a:rPr lang="es-MX" sz="1500" dirty="0" smtClean="0"/>
                <a:t>prácticas tendientes a mejorar la gestión pública. </a:t>
              </a:r>
            </a:p>
          </p:txBody>
        </p:sp>
        <p:sp>
          <p:nvSpPr>
            <p:cNvPr id="7" name="6 CuadroTexto"/>
            <p:cNvSpPr txBox="1"/>
            <p:nvPr/>
          </p:nvSpPr>
          <p:spPr>
            <a:xfrm>
              <a:off x="176132" y="2197313"/>
              <a:ext cx="2242452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/>
                <a:t>P</a:t>
              </a:r>
              <a:r>
                <a:rPr lang="es-MX" sz="1500" dirty="0" smtClean="0"/>
                <a:t>ermiten a los gobiernos mejorar su desempeño y aumentar responsabilidad en todos los niveles. </a:t>
              </a:r>
              <a:endParaRPr lang="es-MX" sz="150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76132" y="3364250"/>
              <a:ext cx="2242452" cy="7848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Esfuerzo mundial por mejorar la eficacia de la gestión pública </a:t>
              </a:r>
              <a:endParaRPr lang="es-MX" sz="1500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5148064" y="1916832"/>
              <a:ext cx="1728192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Mejor la toma de decisiones</a:t>
              </a:r>
              <a:endParaRPr lang="es-MX" sz="1500" dirty="0"/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5148064" y="3933056"/>
              <a:ext cx="1759007" cy="7848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Maximizar  obtención </a:t>
              </a:r>
            </a:p>
            <a:p>
              <a:pPr algn="just"/>
              <a:r>
                <a:rPr lang="es-MX" sz="1500" dirty="0" smtClean="0"/>
                <a:t>de  resultados </a:t>
              </a:r>
              <a:endParaRPr lang="es-MX" sz="1500" dirty="0"/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2750120" y="1142392"/>
              <a:ext cx="2215818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1. Fijar metas , acordar objetivos y estrategias. </a:t>
              </a:r>
              <a:endParaRPr lang="es-MX" sz="1500" dirty="0"/>
            </a:p>
          </p:txBody>
        </p:sp>
        <p:sp>
          <p:nvSpPr>
            <p:cNvPr id="19" name="18 CuadroTexto"/>
            <p:cNvSpPr txBox="1"/>
            <p:nvPr/>
          </p:nvSpPr>
          <p:spPr>
            <a:xfrm>
              <a:off x="2779047" y="1916832"/>
              <a:ext cx="2186893" cy="12464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2. Asignar los recursos disponibles a actividades que contribuyan al logro de los resultados esperados.</a:t>
              </a:r>
              <a:endParaRPr lang="es-MX" sz="1500" dirty="0"/>
            </a:p>
          </p:txBody>
        </p:sp>
        <p:sp>
          <p:nvSpPr>
            <p:cNvPr id="20" name="19 CuadroTexto"/>
            <p:cNvSpPr txBox="1"/>
            <p:nvPr/>
          </p:nvSpPr>
          <p:spPr>
            <a:xfrm>
              <a:off x="2779046" y="3365972"/>
              <a:ext cx="2186893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3. Monitorear y evaluar si los recursos asignados efectivamente producen los cambios esperados</a:t>
              </a:r>
              <a:endParaRPr lang="es-MX" sz="1500" dirty="0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2805700" y="4603194"/>
              <a:ext cx="2160240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4. Informar al público acerca del desempeño</a:t>
              </a:r>
              <a:endParaRPr lang="es-MX" sz="1500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2835067" y="5380474"/>
              <a:ext cx="2130871" cy="7848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5. Utilizar la información para retroalimentar la toma de decisiones</a:t>
              </a:r>
              <a:endParaRPr lang="es-MX" sz="1500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61127" y="4567480"/>
              <a:ext cx="2479594" cy="7848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Liderazgo firme y voluntad política, para poder desarrollar capacidades.  </a:t>
              </a:r>
              <a:endParaRPr lang="es-MX" sz="1500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5148064" y="1142392"/>
              <a:ext cx="1728192" cy="55399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Crear transparencia política </a:t>
              </a:r>
              <a:endParaRPr lang="es-MX" sz="1500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5148064" y="2701369"/>
              <a:ext cx="1728192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Ayudar al gobierno a conducir su desempeño y mejorarlo</a:t>
              </a:r>
              <a:endParaRPr lang="es-MX" sz="1500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5148064" y="4946105"/>
              <a:ext cx="1759007" cy="124649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Énfasis en la planificación y distingue que aspectos funcionan en el gobierno. </a:t>
              </a:r>
              <a:endParaRPr lang="es-MX" sz="1500" dirty="0"/>
            </a:p>
          </p:txBody>
        </p:sp>
        <p:cxnSp>
          <p:nvCxnSpPr>
            <p:cNvPr id="32" name="31 Conector recto"/>
            <p:cNvCxnSpPr/>
            <p:nvPr/>
          </p:nvCxnSpPr>
          <p:spPr>
            <a:xfrm flipH="1">
              <a:off x="1304182" y="404664"/>
              <a:ext cx="25538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>
              <a:stCxn id="6" idx="0"/>
            </p:cNvCxnSpPr>
            <p:nvPr/>
          </p:nvCxnSpPr>
          <p:spPr>
            <a:xfrm flipV="1">
              <a:off x="1297358" y="410940"/>
              <a:ext cx="0" cy="634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CuadroTexto"/>
            <p:cNvSpPr txBox="1"/>
            <p:nvPr/>
          </p:nvSpPr>
          <p:spPr>
            <a:xfrm>
              <a:off x="129116" y="709889"/>
              <a:ext cx="127180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Definición:</a:t>
              </a:r>
              <a:endParaRPr lang="es-MX" sz="1500" dirty="0"/>
            </a:p>
          </p:txBody>
        </p:sp>
        <p:sp>
          <p:nvSpPr>
            <p:cNvPr id="43" name="42 CuadroTexto"/>
            <p:cNvSpPr txBox="1"/>
            <p:nvPr/>
          </p:nvSpPr>
          <p:spPr>
            <a:xfrm>
              <a:off x="0" y="4228415"/>
              <a:ext cx="11582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     Necesita:</a:t>
              </a:r>
              <a:endParaRPr lang="es-MX" sz="1500" dirty="0"/>
            </a:p>
          </p:txBody>
        </p:sp>
        <p:sp>
          <p:nvSpPr>
            <p:cNvPr id="44" name="43 CuadroTexto"/>
            <p:cNvSpPr txBox="1"/>
            <p:nvPr/>
          </p:nvSpPr>
          <p:spPr>
            <a:xfrm>
              <a:off x="2671392" y="753915"/>
              <a:ext cx="12961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Ciclo de vida:</a:t>
              </a:r>
              <a:endParaRPr lang="es-MX" sz="1500" dirty="0"/>
            </a:p>
          </p:txBody>
        </p:sp>
        <p:sp>
          <p:nvSpPr>
            <p:cNvPr id="45" name="44 CuadroTexto"/>
            <p:cNvSpPr txBox="1"/>
            <p:nvPr/>
          </p:nvSpPr>
          <p:spPr>
            <a:xfrm>
              <a:off x="4989545" y="841483"/>
              <a:ext cx="131257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Resultados: </a:t>
              </a:r>
              <a:endParaRPr lang="es-MX" sz="1500" dirty="0"/>
            </a:p>
          </p:txBody>
        </p:sp>
        <p:sp>
          <p:nvSpPr>
            <p:cNvPr id="47" name="46 CuadroTexto"/>
            <p:cNvSpPr txBox="1"/>
            <p:nvPr/>
          </p:nvSpPr>
          <p:spPr>
            <a:xfrm>
              <a:off x="179512" y="5517232"/>
              <a:ext cx="2448272" cy="10156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La base de la declaración, está  ligada con el sentido de la pertenencia, alineación y la amortización.  </a:t>
              </a:r>
              <a:endParaRPr lang="es-MX" sz="1500" dirty="0"/>
            </a:p>
          </p:txBody>
        </p:sp>
        <p:sp>
          <p:nvSpPr>
            <p:cNvPr id="48" name="47 CuadroTexto"/>
            <p:cNvSpPr txBox="1"/>
            <p:nvPr/>
          </p:nvSpPr>
          <p:spPr>
            <a:xfrm>
              <a:off x="7020272" y="980728"/>
              <a:ext cx="2016224" cy="1708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Los objetivos del desarrollo del milenio, es un compromiso global para la reducción de la pobreza basada en resultados.</a:t>
              </a:r>
              <a:endParaRPr lang="es-MX" sz="1500" dirty="0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7020272" y="2780928"/>
              <a:ext cx="2016224" cy="1708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Las metas, objetivos e indicadores acordados por ODM proporcionan una base  para medir los avances y la efectividad de la ayuda recibida. </a:t>
              </a:r>
              <a:endParaRPr lang="es-MX" sz="1500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7029400" y="4653136"/>
              <a:ext cx="2016224" cy="21698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Los interesados directos pueden exigir a los gobiernos de los países asociados y a los organismos donantes que demuestren los resultados alcanzados, de la ayuda al desarrollo. </a:t>
              </a:r>
              <a:endParaRPr lang="es-MX" sz="1500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7182544" y="693251"/>
              <a:ext cx="12778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500" dirty="0" smtClean="0"/>
                <a:t>ODM:</a:t>
              </a:r>
              <a:endParaRPr lang="es-MX" sz="1500" dirty="0"/>
            </a:p>
          </p:txBody>
        </p:sp>
        <p:cxnSp>
          <p:nvCxnSpPr>
            <p:cNvPr id="53" name="52 Conector recto"/>
            <p:cNvCxnSpPr>
              <a:stCxn id="6" idx="2"/>
              <a:endCxn id="7" idx="0"/>
            </p:cNvCxnSpPr>
            <p:nvPr/>
          </p:nvCxnSpPr>
          <p:spPr>
            <a:xfrm>
              <a:off x="1297358" y="2060848"/>
              <a:ext cx="0" cy="1364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"/>
            <p:cNvCxnSpPr>
              <a:stCxn id="8" idx="0"/>
              <a:endCxn id="7" idx="2"/>
            </p:cNvCxnSpPr>
            <p:nvPr/>
          </p:nvCxnSpPr>
          <p:spPr>
            <a:xfrm flipV="1">
              <a:off x="1297358" y="3212976"/>
              <a:ext cx="0" cy="151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58 Conector recto"/>
            <p:cNvCxnSpPr/>
            <p:nvPr/>
          </p:nvCxnSpPr>
          <p:spPr>
            <a:xfrm>
              <a:off x="2627784" y="410940"/>
              <a:ext cx="43608" cy="3983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60 Conector recto"/>
            <p:cNvCxnSpPr/>
            <p:nvPr/>
          </p:nvCxnSpPr>
          <p:spPr>
            <a:xfrm flipH="1">
              <a:off x="1400924" y="4394750"/>
              <a:ext cx="12704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71 Conector recto"/>
            <p:cNvCxnSpPr>
              <a:stCxn id="24" idx="0"/>
            </p:cNvCxnSpPr>
            <p:nvPr/>
          </p:nvCxnSpPr>
          <p:spPr>
            <a:xfrm flipV="1">
              <a:off x="1400924" y="4389998"/>
              <a:ext cx="0" cy="1774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75 Conector recto"/>
            <p:cNvCxnSpPr>
              <a:stCxn id="47" idx="0"/>
              <a:endCxn id="24" idx="2"/>
            </p:cNvCxnSpPr>
            <p:nvPr/>
          </p:nvCxnSpPr>
          <p:spPr>
            <a:xfrm flipH="1" flipV="1">
              <a:off x="1400924" y="5352310"/>
              <a:ext cx="2724" cy="1649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77 Conector recto"/>
            <p:cNvCxnSpPr>
              <a:stCxn id="4" idx="2"/>
            </p:cNvCxnSpPr>
            <p:nvPr/>
          </p:nvCxnSpPr>
          <p:spPr>
            <a:xfrm>
              <a:off x="4254073" y="518318"/>
              <a:ext cx="0" cy="3231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82 Conector recto"/>
            <p:cNvCxnSpPr/>
            <p:nvPr/>
          </p:nvCxnSpPr>
          <p:spPr>
            <a:xfrm flipH="1">
              <a:off x="3858029" y="841483"/>
              <a:ext cx="3960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84 Conector recto"/>
            <p:cNvCxnSpPr>
              <a:stCxn id="18" idx="0"/>
            </p:cNvCxnSpPr>
            <p:nvPr/>
          </p:nvCxnSpPr>
          <p:spPr>
            <a:xfrm flipV="1">
              <a:off x="3858029" y="841483"/>
              <a:ext cx="0" cy="300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106 Conector recto"/>
            <p:cNvCxnSpPr>
              <a:stCxn id="18" idx="2"/>
            </p:cNvCxnSpPr>
            <p:nvPr/>
          </p:nvCxnSpPr>
          <p:spPr>
            <a:xfrm>
              <a:off x="3858029" y="1696390"/>
              <a:ext cx="0" cy="220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110 Conector recto"/>
            <p:cNvCxnSpPr>
              <a:stCxn id="19" idx="2"/>
              <a:endCxn id="20" idx="0"/>
            </p:cNvCxnSpPr>
            <p:nvPr/>
          </p:nvCxnSpPr>
          <p:spPr>
            <a:xfrm flipH="1">
              <a:off x="3872493" y="3163327"/>
              <a:ext cx="1" cy="202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123 Conector recto"/>
            <p:cNvCxnSpPr/>
            <p:nvPr/>
          </p:nvCxnSpPr>
          <p:spPr>
            <a:xfrm flipH="1">
              <a:off x="3858028" y="4381458"/>
              <a:ext cx="1" cy="202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124 Conector recto"/>
            <p:cNvCxnSpPr/>
            <p:nvPr/>
          </p:nvCxnSpPr>
          <p:spPr>
            <a:xfrm flipH="1">
              <a:off x="3872494" y="5170571"/>
              <a:ext cx="1" cy="2026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125 Conector recto"/>
            <p:cNvCxnSpPr/>
            <p:nvPr/>
          </p:nvCxnSpPr>
          <p:spPr>
            <a:xfrm>
              <a:off x="6068759" y="1696390"/>
              <a:ext cx="0" cy="220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126 Conector recto"/>
            <p:cNvCxnSpPr/>
            <p:nvPr/>
          </p:nvCxnSpPr>
          <p:spPr>
            <a:xfrm>
              <a:off x="6068759" y="2470830"/>
              <a:ext cx="0" cy="220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127 Conector recto"/>
            <p:cNvCxnSpPr/>
            <p:nvPr/>
          </p:nvCxnSpPr>
          <p:spPr>
            <a:xfrm>
              <a:off x="6067781" y="3717032"/>
              <a:ext cx="0" cy="220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130 Conector recto"/>
            <p:cNvCxnSpPr/>
            <p:nvPr/>
          </p:nvCxnSpPr>
          <p:spPr>
            <a:xfrm>
              <a:off x="4254073" y="841483"/>
              <a:ext cx="17695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132 Conector recto"/>
            <p:cNvCxnSpPr>
              <a:stCxn id="26" idx="0"/>
            </p:cNvCxnSpPr>
            <p:nvPr/>
          </p:nvCxnSpPr>
          <p:spPr>
            <a:xfrm flipV="1">
              <a:off x="6012160" y="841483"/>
              <a:ext cx="0" cy="3009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140 Conector recto"/>
            <p:cNvCxnSpPr/>
            <p:nvPr/>
          </p:nvCxnSpPr>
          <p:spPr>
            <a:xfrm>
              <a:off x="6023640" y="4717886"/>
              <a:ext cx="0" cy="220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143 Conector recto"/>
            <p:cNvCxnSpPr/>
            <p:nvPr/>
          </p:nvCxnSpPr>
          <p:spPr>
            <a:xfrm>
              <a:off x="4254074" y="679900"/>
              <a:ext cx="37834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145 Conector recto"/>
            <p:cNvCxnSpPr>
              <a:endCxn id="48" idx="0"/>
            </p:cNvCxnSpPr>
            <p:nvPr/>
          </p:nvCxnSpPr>
          <p:spPr>
            <a:xfrm flipH="1">
              <a:off x="8028384" y="679900"/>
              <a:ext cx="9128" cy="300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8" name="Picture 6" descr="https://pbs.twimg.com/profile_images/412632169542991872/ffvXDsLX_400x400.jpe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33835"/>
              <a:ext cx="585508" cy="585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" name="148 CuadroTexto"/>
            <p:cNvSpPr txBox="1"/>
            <p:nvPr/>
          </p:nvSpPr>
          <p:spPr>
            <a:xfrm>
              <a:off x="6012160" y="147847"/>
              <a:ext cx="3019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 smtClean="0"/>
                <a:t>JOSÉ HUGO RUIZ SANTIAGO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90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W8AAACJCAMAAADUiEkNAAAAw1BMVEX///8ibhQAAACfn5+kpKQAZQD39/dMTEyHh4cAYACNjY1/f3/8/Py+zrzNzc3S0tLn5+fz8/OXl5e8vLzFxcVdXV2srKy0tLQZGRk8PDwPaADb29t4eHhERETs7OxfX18wMDAkJCRra2tlkWGVsZIQEBA3NzdSUlIXFxfg4OBzc3M1eCwgICArKyt6nnZtbW3i6eHT3NKovqbI1cdzmm9EfT2NqophjlyctZkocByzxrFOg0g/fTfD0cJMgkVZiVQAWQBjQLpXAAAUW0lEQVR4nO2dC3uiOhPHaVBEpSgUsV5Q67tq7b3dPd3u7ex+/0/1ZiYXQggq28rZC//n2a2GEPCXcZJMQrSs/1I2IY3/9Ab+MtW8q1XNu1rVvKtVzbta1byrVc27WtW8q1XNu1rVvKtVzbta1byrVc27WtW8q1XNu1rVvKtVzbta1byrVc27WtW8q1XNu1rVvKtVzbta1byrVc27WtW8q9Vfy/vh+brd/vfJyx0IHr99+/ZwrMv+rbyf2+OTk5Nxs/ktm/503W5Sta8fj3Pdv5T39+YJV/tJSX74lKa/O8qF/07edxIrBfteJjs/TpT0510lPJzuV95X5XjHHXdoWRO34/KETsft4YH5enRFXzluhyu0fPra6okEN7LsjnsmTxL5RFGRu1mvB51e9voNXljs84QwLe5oemwrXE/GMv0hk56xfE3ffjT3q303y52o8R4QMrWsM0LIgCXQV7QCnBuC6lgzInRhNej/ViwTQmsEOdhJsSXTCSQ15LubDMhNmo3Vy2Va3NH0ZaxybUquWd4n7UIf7mQzFmnc/qyfqfGeE9JlvPnHP0fetBoGw5AmTpzNfEmRjJbzKaBeWdFgSU8im+VgaCUp76E1ny8XtFaW8w1NSRDhaIR/psoFacmj7nTKsAc04YKQZDmfz2lxx9IsS2v8jzjw2Mzy+lRUwsv45DApzoqpmDfBD4y8PWakNq8ECs+Gv8ibyqGHt/xAypvKJWRu8QNkM4FXPUDeTS84EO/ge3JpIe/jkWb6rGFtO/zAe+1A86WghE8H4s5X2Q7eBFwt8g64U+Aa8S+74A0+BmEaeA94RnYAdM9LZhpIc+8RvJUL8EXH1bNmnU3hN75pvNOayOrhMHeCJWg9+SLeF+A9ZsKfrCjZ0BftbWne1K+M0mvQo/fyTcobrp0gbzuYUQVlMR6sO523+NLrhn8yNncKT/V8xWqeZk8ttG9oyS4F7y0zeOYSyvMm3AExTWmbKd8ovLH5Bd7Hbi8LeT/lODaNBRzsvmkBWotZzNuifZIW/AfoPHuBELC7V5a3l+XdJeRcvlF4x1neHetY0nHJ73ye49jowfUKexve4LXdhWy+nKHo25W27xV6CqFL0YqCFN4u9DGBd8MJqMyu8y2ku+m2OGCwW6OBfzwKb2zBEN3Ej2b8PWQq5N3i8HTeIVGuEoqvCUrhzWy6gvbS0/qDH8WBd3mORg/+bwne2qBpF28+lhmCBwDAk3285yxDRP/goEbwxrFPF5tbj3pv6qakZH/QoZVFnEp4a/4g7SPrHRc8aviefT0Y98m4DG8AjfYNA8bJ2Q3vfxfyBo9z417BSQhX8maj0o3r4rhG6asA780wjsO56IBS3suGbduhbx1NgWrg4y8y3cR7fJc///Du9z7egyxv8BDgGjq8DVtjouDd4Nkkb2spGjs2Zu/KsIA3J1KZhnCQpo/6kHBz/P4J7fgpwNtpx9PEO9eDpjoc9z7e09GIfs5onYj2LUnW4GwjAL/gOefJCF8N1wl6hmCRLLbs0BnkI1d99i4cjeTYfdtZo43b2e/ndJSANsuQj4E2CdPoqGHLFwF83FRwGvsd4++5s9+O9w6Zoosl8x1aRAV6/6k5pmp/VIdV5n5eLgbyhv7kL9L75w8fXrK+oqBffa2fel3zfhMV8Nb70KX6J9qAqeat6ENBv1of9Pzzl/H23c5RmoIi3mNtau27qd/YbLabhvHSH8Cb9j/7ry/l/cvd/z7cPakevIi32mcE5cfzzfHd6ePD49PXXITxD+BNLl4dW3n/oY39k3Gz/TWNmBbyHn/InJ3LJyPouZDuH8A7enXk8PS6rRBrXgsbL+StDXpy+drpMW0q4hDejuPJVyj1kPLO4+/U/0U6S2DlTCIMd4nS4Cie6mSccOY69G0vinqz9Jg8GEz8qOflz/K0Agr1mPvStzmUYt7KoN8y9GNexXvKwyKWlc6xb1gmiGSnwVR4Q3P2CU5f0oH4gqVHbJzP44As6NUKMB8fuUNkhb2ScfEhC1eJd2yCmZyz41cyxtVgcXiSDOU98KFwGoTYo//lqXLgxbyzg57cuH8Hby2+mOeNsaUzjTeVL3iTWYoVEHPeI1kVvuQd4QVQlwrvRAZk0tLgpVj0MrtVrguRGRGI6SnpFzLccv9q3rwDsoN3ZuI3Fyd/De8pfhgJwQ5mfR/xRII3xzLK82axqAxvdjCBKpxs+xRPp7/tA29qsEFE399iYexbwAwcK2YT+/5wwIFz3pE4EG9ETWB4y34173dFR6TUQc9b8gbzvhQGTkQw2oNgk4e8z3mwdULITY43zjOovLfs+z6JY4xHXfDLdbgbgEhvn1/pUtSk+DZBUYvRaO1x3jMB2eKW7olwYlSGt2F25gDeyjIs6+kNeVNX6TaEgUveOLnWQN4Nbk9zfJnhnTAeKu+AZOYPdN4zzpuad9LjBg5hXm3VG+N9lXofNoUdIu+EXf9VvJ8P4J2Sy80r/zxvABCIpk7hDYHqOfJ2Vvi5aMalr/EedpBIxp8swf5anUmOd4tXGuEX8mHZBBh4KzMBpPAmmZVCcwzHU97RFCvqzXmP9Wll2ZyX4a0NTXXe9zif2OEGrvCegkUC7yBGr0ERTCKNdwMWUZxneYumcaDzvgg7WBdgyuyLEjEDv0kbzhxv5V47hC8iwHV0i8N5fzfYroH3+MNLFms60/N2vPv8O80NXOFN2WyQd9+C9SMO4D/L8Yb1KptehjesjAWuU433BqcmlsJ7A/YFNriJOn+v8c7a94Lzhtta+m/N+50eJ5GDnjL+ezfvpdLfyvJGd+khWgrLtwGmgTf4o7XG22KuV+Pd8mSGdPEs1HaoummV95ywJZ0ouJDLeeMtjN6ed6BN5IuZnjL9k528+8oHBwNPeTPPzHhT296cw5qdYZ636CIL3t3RAroa2zxv/HqwdZ7qVTvYxIoIySy07VDwhs7MDa+J4JzB5+uRInnVt+StOw6xQLnMeGcn7zl0bxtU0MG9kAtJHB9My7Y4b9ZFj828eU9a8A6Z555yB57tn7CGDu7hgl31SrZ8JNw6zhYHS0PZ/wbLJ24vCHodbhCCNzt0GO8vh/O2/smS/cpKyMdP0shEGd5bYXDs5VnG8KATCLwn/GvA0OZ5s9oQvHGEtFmJgrX+IOvAk3QJMhq4sFYmOCTGl6rjYb5I8Gae8Kd53xXw1lbC8tWXufk0hbceH9zFewNtIhcM7RTe99iuAb0eyxgy3ueS94VcJJgQJX4y4wsCe4KnzXnD2go4dRAqoELmJZyuuC5rT6fixvpLccB1RIG8rtbH4G1pfZQTSAtyy5GVRUFleEe+Lxuqme9Hjs80keF9+iZgB+EKfd+HR3p8fNfzfZ4NElheLK1nh7ZYvCMybfFM6pJpJnrVrSjf80UpfhyGjYjbDc0+kTkaYRjL8ZAvb5lfdb/+LcPb+prtk39/MIVZdvDWlgv9hvHv16ocb82jjNvNdn68VPPeIRNvNn9j4p3zKCYpvLXKqHmbZtd38T5ktYkyv/lq3p5zvCc7/hOZeP8Pj5h5H/C0zhvy3uaCdb+7yvK2nvd6FGV6Uy+5LO/c2Pq3V2ne+9cLKry1vNrM/l7eo5vjPdfxH8mwGo0/4lDE+3GfR1F4a96+LO8/jraZN4tEFfHeObGp8dZK38Pbdqk64RD8v9N1uzD26NO/9H0Ih8IhVgAk8aFIj77kJ/c6m8VtchWndTTrulooO+q6eAn7jDcxQ5eL3sYkLYtr0uVH8XL97ugi6TiyFJrc42XwCW6PFx/GE/Wi7ub2diN2QDDx/mLg/fHz6fvHh4fAcSxnD+/mz/KW2wfYbAoNPg6E5WYYnEaJJ3k4VRnm76WT6nJBzhVRn40ChWmIYDATWVAbuZBCJSVze2zJBMHgQVoKhC+9NHTiaIEXUKwlHcgbVgQ2m22m3bhV3vp4ZzfvASHr+w27NY33iJDWEoIhDSNvhqCFoSn+3Amb4L3Qea/cbpeFQWD8PSVkcb+k6hTxxqMDD0uzz+Ywoz+c30N8Z3k/lzNIDcl72e1e4eT1XDGhBGc3MMnE+18D7xJK17Ppj+Dv5w0OACNOed5n+NkWJt4QubvF+EV/LoEz280YeCgqwF+xYqfKfhFm3uI1n6hmp2EAk90CW6RBJG90MQ5c2+W4W+hcthsG3DR++fpWvPWls4fxjgt5R8gyxxtsT07yQgwKkOAUjGbgkjczReR9dRjvMDOvCbfAmgBqAvcL/jEcIpdSdPG24fZkmwDzepGR9/Ub8T7VPc9hvDcwRZnn3diesefpc7xDokx1Cd1DYZqBp7z5422U93LWp5oV8cajfbbMYiPbQckbEPeH/EyFN5tebmXq+xYM3PR0AuNd4rlhM+9vOUfPe/Y7eCedKfMCed4o1zLwHiiRc6E+EulkDVzhzdb6TEVbtr+95DP9rlhuxHh31Ll7lfcILJtknj+E1sNo32wxz+HbbOi8cXVh8D1fwH7eRDjdPO8VNoaJmfdA571kdZM1cI33NuXd2svbmrDMK0/hjeYtNjvI8E6gZcjxJmbeMOzOTbuX5G0KtBxg367LpgeM/ru3AqvJ8e7kSKF5h3E8zH6jFd5nWAj6b77qucB/q2ui++CWbYU39ck3wzhuMAPX/EkI0JWrr8EsjPG+5nNuN6WKeMs2ySFsjtBXebM5yxxv6C1MMwVbyhPFioErvNk6qoPbSy+KcMByzxpAzlvtcJMM7wi/PpmthaBShgXx1XH753GfsF0jjbw/Zj/QDt5gILQDIdaOcN44lThJMfD+IHzTl44okiZtVRCpiaW84YxJmf4gr+NlOuQK+BP+Qo20P4hWAr1tGKYt0dF70D1Zl3p6shzv/Lxm/unkXbzBQhMXBgobxvve7iRorfBhQ1AkxztozhuXrVGjJOZylVRfNXDK+zKO4xCzxQx7YkNRQ0YXX8uJSJnS8aDeR1HPZf6a8w5Ipv+HvN04tt1bwgcBbCu/pNvFcc+tdxzeOG9v2iVvTzx2oy4ZE7sOkhXY1VpYUcg+LKqbjueVtQoDhzeGshLlBkrKeP4SQen9E5R86kFtLz1xOzgqZ7yncizLV/Aq1i4MZ6olHY23Z+C9Z7+waStR92WwAfKCffpli2pzH4JxbUctVGJbUdLin9hroAmtXXwiIWlJt0xzj4TFxgmeOFh2eEqHJbRatJ59UazcEU+ktNbQJwkhnLCcyEIDZ91K5HcBSvJY/s28G6fDgVmIg/mNzZKOxtvQn8zt5vEXzl9Wylu/eM37DXnn16XkdkSteR+R94/T3MVr3m/C+7Op5Pa3/MVr3m/IOxMJa34y/ShBzfs4vJsF++PXvHdybGdUOOLnvP+VmyBcvxRsGFLz3oVbOGDPCYLZw0PhPr1iB9qH05fnu7t3p8U/b6Lxxp1EgyCtnEBIXxjR98/Oek6ay1FeQClpgeKe9WIyb2bRWeFqYi8wr6jrR/QWym88czjvtn7doo19zNv6mqTxbomR77rDriWHwpntAD0xLF8PRS42CL3AaJxNZJQpPVMMzRO+LEFdZh9sssP4rFZKCFEqEFsetMr+0MPhvHOjldyG1TyfYU/IAhXNNxCefm7irT7vsQYjXYlS2FaQsdwBGeuFvfTlKQyrChher0iBa8PHefRFdcoih/zM0m6ZdkMyY/yQO9c8A2TYErJIht/LoC5g0jjniOnfEKYPt8pXC9eBTM96fowxLGcHb6WqgPd2G0GAEUIw6gNOMe7xUPQAJVa5ZuA4teZGPd+GINbi4I8LOnj3bn0vO6toR8gvhqsUyLifKWhJMDx9nt8+FyLbC47fHiWjq2LeIW5vwCgCTo+tXmiwPzfCwLtsYiMexgZvPMSMWQOHL9iG53WTZF1q79OD53EMZmtcSVjCvIt5c695nv/5igHhO0SkWolayfLGx5FvuYFz3vyZTloTczmZQK11NLEKdEmIP9AM/Fxs4/FTOnia0nCuYSvqEt57F++O+D2B1hXVMp0S0xtPC3m3plTd8wzvEHyrCJAD7yDotYh4cHYCKNHA2fbJc5N1g3lf4EO0ioFnZjDK6+mweXjjr5MY5swKfzXGpGLebMY7314CHL1LsFJar5Q3f1pzxU5O20u2TGvDGgI8v9+SR3StMDXJTI8C/m0+68F6NjzypNksyHju5x9a1jLeZBdvW/Ce4+9rpYgN/QgKZYGB/pXKm60MEQbOea9gza34xZ5L2UWZxdBg5CkOmeeYZAy8b6jyUnp4/soGjOqvbwmNT67/+fL9+4eCx2jejzP+/0e5HxIs5t3CCUiD/070NZgF/tvLGj36Ez7CUbavSrskM2LogSsZp5nUkp1Agxw6YnwUeqCaBc5Bo6enT7Sixnzknts8ebcKeYNV+sb+iZj5xtehHcYF/RMVKknbS0tbxGBbs5s1bnl/n+etdrMVA4dkYRdn9BaO+Nt2Rj18/vz09PTy8vK57PMI5vl5rweTrNAlMPDGmfBV3HcCzAW9aRNvgNqJQUM0cIU3HRqOhnhkiVXB3APYd486i+02/RDAlZVxjgbubbdbfp9kMew7swjXBdATgu32d3jQaMf4Eg3IOL5UJtmZyzXxdtM+G66+SnmLhUT8pY3muk64k9goD8TFqb+J0cDlL4spk+7kImDH9V2BfkUVxU/IXG4wkOdtbeXiqY7IxUq5xRRYGgHeW3Q3gGrYk7zVH5hyMZWvpcA+tsqbKB6GwOqj9JfcevJW2ZV/T96THirdoKAnpO1I7EWN0B5O0lx95cWM/qH/0oAfFOv4IsFXSoNU6ge8M9seMn8wa0neAT0oW7A+FOjRc0VCgLcgejSz3C3+kvr14t/hgdtq/J76BXmHf9jz4xn9erz/bNW8q1XNu1rVvKtVzbta1byrVc27WtW8q1XNu1rVvKtVzbta1byrVc27WtW8q1XNu1rVvKtVzbta1byrVc27WtW8q1XNu1rVvKtV4+Y8tz7wz9b/AZBmnwZELg0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4" descr="data:image/png;base64,iVBORw0KGgoAAAANSUhEUgAAAW8AAACJCAMAAADUiEkNAAAAw1BMVEX///8ibhQAAACfn5+kpKQAZQD39/dMTEyHh4cAYACNjY1/f3/8/Py+zrzNzc3S0tLn5+fz8/OXl5e8vLzFxcVdXV2srKy0tLQZGRk8PDwPaADb29t4eHhERETs7OxfX18wMDAkJCRra2tlkWGVsZIQEBA3NzdSUlIXFxfg4OBzc3M1eCwgICArKyt6nnZtbW3i6eHT3NKovqbI1cdzmm9EfT2NqophjlyctZkocByzxrFOg0g/fTfD0cJMgkVZiVQAWQBjQLpXAAAUW0lEQVR4nO2dC3uiOhPHaVBEpSgUsV5Q67tq7b3dPd3u7ex+/0/1ZiYXQggq28rZC//n2a2GEPCXcZJMQrSs/1I2IY3/9Ab+MtW8q1XNu1rVvKtVzbta1byrVc27WtW8q1XNu1rVvKtVzbta1byrVc27WtW8q1XNu1rVvKtVzbta1byrVc27WtW8q1XNu1rVvKtVzbta1byrVc27WtW8q9Vfy/vh+brd/vfJyx0IHr99+/ZwrMv+rbyf2+OTk5Nxs/ktm/503W5Sta8fj3Pdv5T39+YJV/tJSX74lKa/O8qF/07edxIrBfteJjs/TpT0510lPJzuV95X5XjHHXdoWRO34/KETsft4YH5enRFXzluhyu0fPra6okEN7LsjnsmTxL5RFGRu1mvB51e9voNXljs84QwLe5oemwrXE/GMv0hk56xfE3ffjT3q303y52o8R4QMrWsM0LIgCXQV7QCnBuC6lgzInRhNej/ViwTQmsEOdhJsSXTCSQ15LubDMhNmo3Vy2Va3NH0ZaxybUquWd4n7UIf7mQzFmnc/qyfqfGeE9JlvPnHP0fetBoGw5AmTpzNfEmRjJbzKaBeWdFgSU8im+VgaCUp76E1ny8XtFaW8w1NSRDhaIR/psoFacmj7nTKsAc04YKQZDmfz2lxx9IsS2v8jzjw2Mzy+lRUwsv45DApzoqpmDfBD4y8PWakNq8ECs+Gv8ibyqGHt/xAypvKJWRu8QNkM4FXPUDeTS84EO/ge3JpIe/jkWb6rGFtO/zAe+1A86WghE8H4s5X2Q7eBFwt8g64U+Aa8S+74A0+BmEaeA94RnYAdM9LZhpIc+8RvJUL8EXH1bNmnU3hN75pvNOayOrhMHeCJWg9+SLeF+A9ZsKfrCjZ0BftbWne1K+M0mvQo/fyTcobrp0gbzuYUQVlMR6sO523+NLrhn8yNncKT/V8xWqeZk8ttG9oyS4F7y0zeOYSyvMm3AExTWmbKd8ovLH5Bd7Hbi8LeT/lODaNBRzsvmkBWotZzNuifZIW/AfoPHuBELC7V5a3l+XdJeRcvlF4x1neHetY0nHJ73ye49jowfUKexve4LXdhWy+nKHo25W27xV6CqFL0YqCFN4u9DGBd8MJqMyu8y2ku+m2OGCwW6OBfzwKb2zBEN3Ej2b8PWQq5N3i8HTeIVGuEoqvCUrhzWy6gvbS0/qDH8WBd3mORg/+bwne2qBpF28+lhmCBwDAk3285yxDRP/goEbwxrFPF5tbj3pv6qakZH/QoZVFnEp4a/4g7SPrHRc8aviefT0Y98m4DG8AjfYNA8bJ2Q3vfxfyBo9z417BSQhX8maj0o3r4rhG6asA780wjsO56IBS3suGbduhbx1NgWrg4y8y3cR7fJc///Du9z7egyxv8BDgGjq8DVtjouDd4Nkkb2spGjs2Zu/KsIA3J1KZhnCQpo/6kHBz/P4J7fgpwNtpx9PEO9eDpjoc9z7e09GIfs5onYj2LUnW4GwjAL/gOefJCF8N1wl6hmCRLLbs0BnkI1d99i4cjeTYfdtZo43b2e/ndJSANsuQj4E2CdPoqGHLFwF83FRwGvsd4++5s9+O9w6Zoosl8x1aRAV6/6k5pmp/VIdV5n5eLgbyhv7kL9L75w8fXrK+oqBffa2fel3zfhMV8Nb70KX6J9qAqeat6ENBv1of9Pzzl/H23c5RmoIi3mNtau27qd/YbLabhvHSH8Cb9j/7ry/l/cvd/z7cPakevIi32mcE5cfzzfHd6ePD49PXXITxD+BNLl4dW3n/oY39k3Gz/TWNmBbyHn/InJ3LJyPouZDuH8A7enXk8PS6rRBrXgsbL+StDXpy+drpMW0q4hDejuPJVyj1kPLO4+/U/0U6S2DlTCIMd4nS4Cie6mSccOY69G0vinqz9Jg8GEz8qOflz/K0Agr1mPvStzmUYt7KoN8y9GNexXvKwyKWlc6xb1gmiGSnwVR4Q3P2CU5f0oH4gqVHbJzP44As6NUKMB8fuUNkhb2ScfEhC1eJd2yCmZyz41cyxtVgcXiSDOU98KFwGoTYo//lqXLgxbyzg57cuH8Hby2+mOeNsaUzjTeVL3iTWYoVEHPeI1kVvuQd4QVQlwrvRAZk0tLgpVj0MrtVrguRGRGI6SnpFzLccv9q3rwDsoN3ZuI3Fyd/De8pfhgJwQ5mfR/xRII3xzLK82axqAxvdjCBKpxs+xRPp7/tA29qsEFE399iYexbwAwcK2YT+/5wwIFz3pE4EG9ETWB4y34173dFR6TUQc9b8gbzvhQGTkQw2oNgk4e8z3mwdULITY43zjOovLfs+z6JY4xHXfDLdbgbgEhvn1/pUtSk+DZBUYvRaO1x3jMB2eKW7olwYlSGt2F25gDeyjIs6+kNeVNX6TaEgUveOLnWQN4Nbk9zfJnhnTAeKu+AZOYPdN4zzpuad9LjBg5hXm3VG+N9lXofNoUdIu+EXf9VvJ8P4J2Sy80r/zxvABCIpk7hDYHqOfJ2Vvi5aMalr/EedpBIxp8swf5anUmOd4tXGuEX8mHZBBh4KzMBpPAmmZVCcwzHU97RFCvqzXmP9Wll2ZyX4a0NTXXe9zif2OEGrvCegkUC7yBGr0ERTCKNdwMWUZxneYumcaDzvgg7WBdgyuyLEjEDv0kbzhxv5V47hC8iwHV0i8N5fzfYroH3+MNLFms60/N2vPv8O80NXOFN2WyQd9+C9SMO4D/L8Yb1KptehjesjAWuU433BqcmlsJ7A/YFNriJOn+v8c7a94Lzhtta+m/N+50eJ5GDnjL+ezfvpdLfyvJGd+khWgrLtwGmgTf4o7XG22KuV+Pd8mSGdPEs1HaoummV95ywJZ0ouJDLeeMtjN6ed6BN5IuZnjL9k528+8oHBwNPeTPPzHhT296cw5qdYZ636CIL3t3RAroa2zxv/HqwdZ7qVTvYxIoIySy07VDwhs7MDa+J4JzB5+uRInnVt+StOw6xQLnMeGcn7zl0bxtU0MG9kAtJHB9My7Y4b9ZFj828eU9a8A6Z555yB57tn7CGDu7hgl31SrZ8JNw6zhYHS0PZ/wbLJ24vCHodbhCCNzt0GO8vh/O2/smS/cpKyMdP0shEGd5bYXDs5VnG8KATCLwn/GvA0OZ5s9oQvHGEtFmJgrX+IOvAk3QJMhq4sFYmOCTGl6rjYb5I8Gae8Kd53xXw1lbC8tWXufk0hbceH9zFewNtIhcM7RTe99iuAb0eyxgy3ueS94VcJJgQJX4y4wsCe4KnzXnD2go4dRAqoELmJZyuuC5rT6fixvpLccB1RIG8rtbH4G1pfZQTSAtyy5GVRUFleEe+Lxuqme9Hjs80keF9+iZgB+EKfd+HR3p8fNfzfZ4NElheLK1nh7ZYvCMybfFM6pJpJnrVrSjf80UpfhyGjYjbDc0+kTkaYRjL8ZAvb5lfdb/+LcPb+prtk39/MIVZdvDWlgv9hvHv16ocb82jjNvNdn68VPPeIRNvNn9j4p3zKCYpvLXKqHmbZtd38T5ktYkyv/lq3p5zvCc7/hOZeP8Pj5h5H/C0zhvy3uaCdb+7yvK2nvd6FGV6Uy+5LO/c2Pq3V2ne+9cLKry1vNrM/l7eo5vjPdfxH8mwGo0/4lDE+3GfR1F4a96+LO8/jraZN4tEFfHeObGp8dZK38Pbdqk64RD8v9N1uzD26NO/9H0Ih8IhVgAk8aFIj77kJ/c6m8VtchWndTTrulooO+q6eAn7jDcxQ5eL3sYkLYtr0uVH8XL97ugi6TiyFJrc42XwCW6PFx/GE/Wi7ub2diN2QDDx/mLg/fHz6fvHh4fAcSxnD+/mz/KW2wfYbAoNPg6E5WYYnEaJJ3k4VRnm76WT6nJBzhVRn40ChWmIYDATWVAbuZBCJSVze2zJBMHgQVoKhC+9NHTiaIEXUKwlHcgbVgQ2m22m3bhV3vp4ZzfvASHr+w27NY33iJDWEoIhDSNvhqCFoSn+3Amb4L3Qea/cbpeFQWD8PSVkcb+k6hTxxqMDD0uzz+Ywoz+c30N8Z3k/lzNIDcl72e1e4eT1XDGhBGc3MMnE+18D7xJK17Ppj+Dv5w0OACNOed5n+NkWJt4QubvF+EV/LoEz280YeCgqwF+xYqfKfhFm3uI1n6hmp2EAk90CW6RBJG90MQ5c2+W4W+hcthsG3DR++fpWvPWls4fxjgt5R8gyxxtsT07yQgwKkOAUjGbgkjczReR9dRjvMDOvCbfAmgBqAvcL/jEcIpdSdPG24fZkmwDzepGR9/Ub8T7VPc9hvDcwRZnn3diesefpc7xDokx1Cd1DYZqBp7z5422U93LWp5oV8cajfbbMYiPbQckbEPeH/EyFN5tebmXq+xYM3PR0AuNd4rlhM+9vOUfPe/Y7eCedKfMCed4o1zLwHiiRc6E+EulkDVzhzdb6TEVbtr+95DP9rlhuxHh31Ll7lfcILJtknj+E1sNo32wxz+HbbOi8cXVh8D1fwH7eRDjdPO8VNoaJmfdA571kdZM1cI33NuXd2svbmrDMK0/hjeYtNjvI8E6gZcjxJmbeMOzOTbuX5G0KtBxg367LpgeM/ru3AqvJ8e7kSKF5h3E8zH6jFd5nWAj6b77qucB/q2ui++CWbYU39ck3wzhuMAPX/EkI0JWrr8EsjPG+5nNuN6WKeMs2ySFsjtBXebM5yxxv6C1MMwVbyhPFioErvNk6qoPbSy+KcMByzxpAzlvtcJMM7wi/PpmthaBShgXx1XH753GfsF0jjbw/Zj/QDt5gILQDIdaOcN44lThJMfD+IHzTl44okiZtVRCpiaW84YxJmf4gr+NlOuQK+BP+Qo20P4hWAr1tGKYt0dF70D1Zl3p6shzv/Lxm/unkXbzBQhMXBgobxvve7iRorfBhQ1AkxztozhuXrVGjJOZylVRfNXDK+zKO4xCzxQx7YkNRQ0YXX8uJSJnS8aDeR1HPZf6a8w5Ipv+HvN04tt1bwgcBbCu/pNvFcc+tdxzeOG9v2iVvTzx2oy4ZE7sOkhXY1VpYUcg+LKqbjueVtQoDhzeGshLlBkrKeP4SQen9E5R86kFtLz1xOzgqZ7yncizLV/Aq1i4MZ6olHY23Z+C9Z7+waStR92WwAfKCffpli2pzH4JxbUctVGJbUdLin9hroAmtXXwiIWlJt0xzj4TFxgmeOFh2eEqHJbRatJ59UazcEU+ktNbQJwkhnLCcyEIDZ91K5HcBSvJY/s28G6fDgVmIg/mNzZKOxtvQn8zt5vEXzl9Wylu/eM37DXnn16XkdkSteR+R94/T3MVr3m/C+7Op5Pa3/MVr3m/IOxMJa34y/ShBzfs4vJsF++PXvHdybGdUOOLnvP+VmyBcvxRsGFLz3oVbOGDPCYLZw0PhPr1iB9qH05fnu7t3p8U/b6Lxxp1EgyCtnEBIXxjR98/Oek6ay1FeQClpgeKe9WIyb2bRWeFqYi8wr6jrR/QWym88czjvtn7doo19zNv6mqTxbomR77rDriWHwpntAD0xLF8PRS42CL3AaJxNZJQpPVMMzRO+LEFdZh9sssP4rFZKCFEqEFsetMr+0MPhvHOjldyG1TyfYU/IAhXNNxCefm7irT7vsQYjXYlS2FaQsdwBGeuFvfTlKQyrChher0iBa8PHefRFdcoih/zM0m6ZdkMyY/yQO9c8A2TYErJIht/LoC5g0jjniOnfEKYPt8pXC9eBTM96fowxLGcHb6WqgPd2G0GAEUIw6gNOMe7xUPQAJVa5ZuA4teZGPd+GINbi4I8LOnj3bn0vO6toR8gvhqsUyLifKWhJMDx9nt8+FyLbC47fHiWjq2LeIW5vwCgCTo+tXmiwPzfCwLtsYiMexgZvPMSMWQOHL9iG53WTZF1q79OD53EMZmtcSVjCvIt5c695nv/5igHhO0SkWolayfLGx5FvuYFz3vyZTloTczmZQK11NLEKdEmIP9AM/Fxs4/FTOnia0nCuYSvqEt57F++O+D2B1hXVMp0S0xtPC3m3plTd8wzvEHyrCJAD7yDotYh4cHYCKNHA2fbJc5N1g3lf4EO0ioFnZjDK6+mweXjjr5MY5swKfzXGpGLebMY7314CHL1LsFJar5Q3f1pzxU5O20u2TGvDGgI8v9+SR3StMDXJTI8C/m0+68F6NjzypNksyHju5x9a1jLeZBdvW/Ce4+9rpYgN/QgKZYGB/pXKm60MEQbOea9gza34xZ5L2UWZxdBg5CkOmeeYZAy8b6jyUnp4/soGjOqvbwmNT67/+fL9+4eCx2jejzP+/0e5HxIs5t3CCUiD/070NZgF/tvLGj36Ez7CUbavSrskM2LogSsZp5nUkp1Agxw6YnwUeqCaBc5Bo6enT7Sixnzknts8ebcKeYNV+sb+iZj5xtehHcYF/RMVKknbS0tbxGBbs5s1bnl/n+etdrMVA4dkYRdn9BaO+Nt2Rj18/vz09PTy8vK57PMI5vl5rweTrNAlMPDGmfBV3HcCzAW9aRNvgNqJQUM0cIU3HRqOhnhkiVXB3APYd486i+02/RDAlZVxjgbubbdbfp9kMew7swjXBdATgu32d3jQaMf4Eg3IOL5UJtmZyzXxdtM+G66+SnmLhUT8pY3muk64k9goD8TFqb+J0cDlL4spk+7kImDH9V2BfkUVxU/IXG4wkOdtbeXiqY7IxUq5xRRYGgHeW3Q3gGrYk7zVH5hyMZWvpcA+tsqbKB6GwOqj9JfcevJW2ZV/T96THirdoKAnpO1I7EWN0B5O0lx95cWM/qH/0oAfFOv4IsFXSoNU6ge8M9seMn8wa0neAT0oW7A+FOjRc0VCgLcgejSz3C3+kvr14t/hgdtq/J76BXmHf9jz4xn9erz/bNW8q1XNu1rVvKtVzbta1byrVc27WtW8q1XNu1rVvKtVzbta1byrVc27WtW8q1XNu1rVvKtVzbta1byrVc27WtW8q1XNu1rVvKtV4+Y8tz7wz9b/AZBmnwZELg0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s://pbs.twimg.com/profile_images/412632169542991872/ffvXDsLX_400x4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5868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1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data:image/png;base64,iVBORw0KGgoAAAANSUhEUgAAAW8AAACJCAMAAADUiEkNAAAAw1BMVEX///8ibhQAAACfn5+kpKQAZQD39/dMTEyHh4cAYACNjY1/f3/8/Py+zrzNzc3S0tLn5+fz8/OXl5e8vLzFxcVdXV2srKy0tLQZGRk8PDwPaADb29t4eHhERETs7OxfX18wMDAkJCRra2tlkWGVsZIQEBA3NzdSUlIXFxfg4OBzc3M1eCwgICArKyt6nnZtbW3i6eHT3NKovqbI1cdzmm9EfT2NqophjlyctZkocByzxrFOg0g/fTfD0cJMgkVZiVQAWQBjQLpXAAAUW0lEQVR4nO2dC3uiOhPHaVBEpSgUsV5Q67tq7b3dPd3u7ex+/0/1ZiYXQggq28rZC//n2a2GEPCXcZJMQrSs/1I2IY3/9Ab+MtW8q1XNu1rVvKtVzbta1byrVc27WtW8q1XNu1rVvKtVzbta1byrVc27WtW8q1XNu1rVvKtVzbta1byrVc27WtW8q1XNu1rVvKtVzbta1byrVc27WtW8q9Vfy/vh+brd/vfJyx0IHr99+/ZwrMv+rbyf2+OTk5Nxs/ktm/503W5Sta8fj3Pdv5T39+YJV/tJSX74lKa/O8qF/07edxIrBfteJjs/TpT0510lPJzuV95X5XjHHXdoWRO34/KETsft4YH5enRFXzluhyu0fPra6okEN7LsjnsmTxL5RFGRu1mvB51e9voNXljs84QwLe5oemwrXE/GMv0hk56xfE3ffjT3q303y52o8R4QMrWsM0LIgCXQV7QCnBuC6lgzInRhNej/ViwTQmsEOdhJsSXTCSQ15LubDMhNmo3Vy2Va3NH0ZaxybUquWd4n7UIf7mQzFmnc/qyfqfGeE9JlvPnHP0fetBoGw5AmTpzNfEmRjJbzKaBeWdFgSU8im+VgaCUp76E1ny8XtFaW8w1NSRDhaIR/psoFacmj7nTKsAc04YKQZDmfz2lxx9IsS2v8jzjw2Mzy+lRUwsv45DApzoqpmDfBD4y8PWakNq8ECs+Gv8ibyqGHt/xAypvKJWRu8QNkM4FXPUDeTS84EO/ge3JpIe/jkWb6rGFtO/zAe+1A86WghE8H4s5X2Q7eBFwt8g64U+Aa8S+74A0+BmEaeA94RnYAdM9LZhpIc+8RvJUL8EXH1bNmnU3hN75pvNOayOrhMHeCJWg9+SLeF+A9ZsKfrCjZ0BftbWne1K+M0mvQo/fyTcobrp0gbzuYUQVlMR6sO523+NLrhn8yNncKT/V8xWqeZk8ttG9oyS4F7y0zeOYSyvMm3AExTWmbKd8ovLH5Bd7Hbi8LeT/lODaNBRzsvmkBWotZzNuifZIW/AfoPHuBELC7V5a3l+XdJeRcvlF4x1neHetY0nHJ73ye49jowfUKexve4LXdhWy+nKHo25W27xV6CqFL0YqCFN4u9DGBd8MJqMyu8y2ku+m2OGCwW6OBfzwKb2zBEN3Ej2b8PWQq5N3i8HTeIVGuEoqvCUrhzWy6gvbS0/qDH8WBd3mORg/+bwne2qBpF28+lhmCBwDAk3285yxDRP/goEbwxrFPF5tbj3pv6qakZH/QoZVFnEp4a/4g7SPrHRc8aviefT0Y98m4DG8AjfYNA8bJ2Q3vfxfyBo9z417BSQhX8maj0o3r4rhG6asA780wjsO56IBS3suGbduhbx1NgWrg4y8y3cR7fJc///Du9z7egyxv8BDgGjq8DVtjouDd4Nkkb2spGjs2Zu/KsIA3J1KZhnCQpo/6kHBz/P4J7fgpwNtpx9PEO9eDpjoc9z7e09GIfs5onYj2LUnW4GwjAL/gOefJCF8N1wl6hmCRLLbs0BnkI1d99i4cjeTYfdtZo43b2e/ndJSANsuQj4E2CdPoqGHLFwF83FRwGvsd4++5s9+O9w6Zoosl8x1aRAV6/6k5pmp/VIdV5n5eLgbyhv7kL9L75w8fXrK+oqBffa2fel3zfhMV8Nb70KX6J9qAqeat6ENBv1of9Pzzl/H23c5RmoIi3mNtau27qd/YbLabhvHSH8Cb9j/7ry/l/cvd/z7cPakevIi32mcE5cfzzfHd6ePD49PXXITxD+BNLl4dW3n/oY39k3Gz/TWNmBbyHn/InJ3LJyPouZDuH8A7enXk8PS6rRBrXgsbL+StDXpy+drpMW0q4hDejuPJVyj1kPLO4+/U/0U6S2DlTCIMd4nS4Cie6mSccOY69G0vinqz9Jg8GEz8qOflz/K0Agr1mPvStzmUYt7KoN8y9GNexXvKwyKWlc6xb1gmiGSnwVR4Q3P2CU5f0oH4gqVHbJzP44As6NUKMB8fuUNkhb2ScfEhC1eJd2yCmZyz41cyxtVgcXiSDOU98KFwGoTYo//lqXLgxbyzg57cuH8Hby2+mOeNsaUzjTeVL3iTWYoVEHPeI1kVvuQd4QVQlwrvRAZk0tLgpVj0MrtVrguRGRGI6SnpFzLccv9q3rwDsoN3ZuI3Fyd/De8pfhgJwQ5mfR/xRII3xzLK82axqAxvdjCBKpxs+xRPp7/tA29qsEFE399iYexbwAwcK2YT+/5wwIFz3pE4EG9ETWB4y34173dFR6TUQc9b8gbzvhQGTkQw2oNgk4e8z3mwdULITY43zjOovLfs+z6JY4xHXfDLdbgbgEhvn1/pUtSk+DZBUYvRaO1x3jMB2eKW7olwYlSGt2F25gDeyjIs6+kNeVNX6TaEgUveOLnWQN4Nbk9zfJnhnTAeKu+AZOYPdN4zzpuad9LjBg5hXm3VG+N9lXofNoUdIu+EXf9VvJ8P4J2Sy80r/zxvABCIpk7hDYHqOfJ2Vvi5aMalr/EedpBIxp8swf5anUmOd4tXGuEX8mHZBBh4KzMBpPAmmZVCcwzHU97RFCvqzXmP9Wll2ZyX4a0NTXXe9zif2OEGrvCegkUC7yBGr0ERTCKNdwMWUZxneYumcaDzvgg7WBdgyuyLEjEDv0kbzhxv5V47hC8iwHV0i8N5fzfYroH3+MNLFms60/N2vPv8O80NXOFN2WyQd9+C9SMO4D/L8Yb1KptehjesjAWuU433BqcmlsJ7A/YFNriJOn+v8c7a94Lzhtta+m/N+50eJ5GDnjL+ezfvpdLfyvJGd+khWgrLtwGmgTf4o7XG22KuV+Pd8mSGdPEs1HaoummV95ywJZ0ouJDLeeMtjN6ed6BN5IuZnjL9k528+8oHBwNPeTPPzHhT296cw5qdYZ636CIL3t3RAroa2zxv/HqwdZ7qVTvYxIoIySy07VDwhs7MDa+J4JzB5+uRInnVt+StOw6xQLnMeGcn7zl0bxtU0MG9kAtJHB9My7Y4b9ZFj828eU9a8A6Z555yB57tn7CGDu7hgl31SrZ8JNw6zhYHS0PZ/wbLJ24vCHodbhCCNzt0GO8vh/O2/smS/cpKyMdP0shEGd5bYXDs5VnG8KATCLwn/GvA0OZ5s9oQvHGEtFmJgrX+IOvAk3QJMhq4sFYmOCTGl6rjYb5I8Gae8Kd53xXw1lbC8tWXufk0hbceH9zFewNtIhcM7RTe99iuAb0eyxgy3ueS94VcJJgQJX4y4wsCe4KnzXnD2go4dRAqoELmJZyuuC5rT6fixvpLccB1RIG8rtbH4G1pfZQTSAtyy5GVRUFleEe+Lxuqme9Hjs80keF9+iZgB+EKfd+HR3p8fNfzfZ4NElheLK1nh7ZYvCMybfFM6pJpJnrVrSjf80UpfhyGjYjbDc0+kTkaYRjL8ZAvb5lfdb/+LcPb+prtk39/MIVZdvDWlgv9hvHv16ocb82jjNvNdn68VPPeIRNvNn9j4p3zKCYpvLXKqHmbZtd38T5ktYkyv/lq3p5zvCc7/hOZeP8Pj5h5H/C0zhvy3uaCdb+7yvK2nvd6FGV6Uy+5LO/c2Pq3V2ne+9cLKry1vNrM/l7eo5vjPdfxH8mwGo0/4lDE+3GfR1F4a96+LO8/jraZN4tEFfHeObGp8dZK38Pbdqk64RD8v9N1uzD26NO/9H0Ih8IhVgAk8aFIj77kJ/c6m8VtchWndTTrulooO+q6eAn7jDcxQ5eL3sYkLYtr0uVH8XL97ugi6TiyFJrc42XwCW6PFx/GE/Wi7ub2diN2QDDx/mLg/fHz6fvHh4fAcSxnD+/mz/KW2wfYbAoNPg6E5WYYnEaJJ3k4VRnm76WT6nJBzhVRn40ChWmIYDATWVAbuZBCJSVze2zJBMHgQVoKhC+9NHTiaIEXUKwlHcgbVgQ2m22m3bhV3vp4ZzfvASHr+w27NY33iJDWEoIhDSNvhqCFoSn+3Amb4L3Qea/cbpeFQWD8PSVkcb+k6hTxxqMDD0uzz+Ywoz+c30N8Z3k/lzNIDcl72e1e4eT1XDGhBGc3MMnE+18D7xJK17Ppj+Dv5w0OACNOed5n+NkWJt4QubvF+EV/LoEz280YeCgqwF+xYqfKfhFm3uI1n6hmp2EAk90CW6RBJG90MQ5c2+W4W+hcthsG3DR++fpWvPWls4fxjgt5R8gyxxtsT07yQgwKkOAUjGbgkjczReR9dRjvMDOvCbfAmgBqAvcL/jEcIpdSdPG24fZkmwDzepGR9/Ub8T7VPc9hvDcwRZnn3diesefpc7xDokx1Cd1DYZqBp7z5422U93LWp5oV8cajfbbMYiPbQckbEPeH/EyFN5tebmXq+xYM3PR0AuNd4rlhM+9vOUfPe/Y7eCedKfMCed4o1zLwHiiRc6E+EulkDVzhzdb6TEVbtr+95DP9rlhuxHh31Ll7lfcILJtknj+E1sNo32wxz+HbbOi8cXVh8D1fwH7eRDjdPO8VNoaJmfdA571kdZM1cI33NuXd2svbmrDMK0/hjeYtNjvI8E6gZcjxJmbeMOzOTbuX5G0KtBxg367LpgeM/ru3AqvJ8e7kSKF5h3E8zH6jFd5nWAj6b77qucB/q2ui++CWbYU39ck3wzhuMAPX/EkI0JWrr8EsjPG+5nNuN6WKeMs2ySFsjtBXebM5yxxv6C1MMwVbyhPFioErvNk6qoPbSy+KcMByzxpAzlvtcJMM7wi/PpmthaBShgXx1XH753GfsF0jjbw/Zj/QDt5gILQDIdaOcN44lThJMfD+IHzTl44okiZtVRCpiaW84YxJmf4gr+NlOuQK+BP+Qo20P4hWAr1tGKYt0dF70D1Zl3p6shzv/Lxm/unkXbzBQhMXBgobxvve7iRorfBhQ1AkxztozhuXrVGjJOZylVRfNXDK+zKO4xCzxQx7YkNRQ0YXX8uJSJnS8aDeR1HPZf6a8w5Ipv+HvN04tt1bwgcBbCu/pNvFcc+tdxzeOG9v2iVvTzx2oy4ZE7sOkhXY1VpYUcg+LKqbjueVtQoDhzeGshLlBkrKeP4SQen9E5R86kFtLz1xOzgqZ7yncizLV/Aq1i4MZ6olHY23Z+C9Z7+waStR92WwAfKCffpli2pzH4JxbUctVGJbUdLin9hroAmtXXwiIWlJt0xzj4TFxgmeOFh2eEqHJbRatJ59UazcEU+ktNbQJwkhnLCcyEIDZ91K5HcBSvJY/s28G6fDgVmIg/mNzZKOxtvQn8zt5vEXzl9Wylu/eM37DXnn16XkdkSteR+R94/T3MVr3m/C+7Op5Pa3/MVr3m/IOxMJa34y/ShBzfs4vJsF++PXvHdybGdUOOLnvP+VmyBcvxRsGFLz3oVbOGDPCYLZw0PhPr1iB9qH05fnu7t3p8U/b6Lxxp1EgyCtnEBIXxjR98/Oek6ay1FeQClpgeKe9WIyb2bRWeFqYi8wr6jrR/QWym88czjvtn7doo19zNv6mqTxbomR77rDriWHwpntAD0xLF8PRS42CL3AaJxNZJQpPVMMzRO+LEFdZh9sssP4rFZKCFEqEFsetMr+0MPhvHOjldyG1TyfYU/IAhXNNxCefm7irT7vsQYjXYlS2FaQsdwBGeuFvfTlKQyrChher0iBa8PHefRFdcoih/zM0m6ZdkMyY/yQO9c8A2TYErJIht/LoC5g0jjniOnfEKYPt8pXC9eBTM96fowxLGcHb6WqgPd2G0GAEUIw6gNOMe7xUPQAJVa5ZuA4teZGPd+GINbi4I8LOnj3bn0vO6toR8gvhqsUyLifKWhJMDx9nt8+FyLbC47fHiWjq2LeIW5vwCgCTo+tXmiwPzfCwLtsYiMexgZvPMSMWQOHL9iG53WTZF1q79OD53EMZmtcSVjCvIt5c695nv/5igHhO0SkWolayfLGx5FvuYFz3vyZTloTczmZQK11NLEKdEmIP9AM/Fxs4/FTOnia0nCuYSvqEt57F++O+D2B1hXVMp0S0xtPC3m3plTd8wzvEHyrCJAD7yDotYh4cHYCKNHA2fbJc5N1g3lf4EO0ioFnZjDK6+mweXjjr5MY5swKfzXGpGLebMY7314CHL1LsFJar5Q3f1pzxU5O20u2TGvDGgI8v9+SR3StMDXJTI8C/m0+68F6NjzypNksyHju5x9a1jLeZBdvW/Ce4+9rpYgN/QgKZYGB/pXKm60MEQbOea9gza34xZ5L2UWZxdBg5CkOmeeYZAy8b6jyUnp4/soGjOqvbwmNT67/+fL9+4eCx2jejzP+/0e5HxIs5t3CCUiD/070NZgF/tvLGj36Ez7CUbavSrskM2LogSsZp5nUkp1Agxw6YnwUeqCaBc5Bo6enT7Sixnzknts8ebcKeYNV+sb+iZj5xtehHcYF/RMVKknbS0tbxGBbs5s1bnl/n+etdrMVA4dkYRdn9BaO+Nt2Rj18/vz09PTy8vK57PMI5vl5rweTrNAlMPDGmfBV3HcCzAW9aRNvgNqJQUM0cIU3HRqOhnhkiVXB3APYd486i+02/RDAlZVxjgbubbdbfp9kMew7swjXBdATgu32d3jQaMf4Eg3IOL5UJtmZyzXxdtM+G66+SnmLhUT8pY3muk64k9goD8TFqb+J0cDlL4spk+7kImDH9V2BfkUVxU/IXG4wkOdtbeXiqY7IxUq5xRRYGgHeW3Q3gGrYk7zVH5hyMZWvpcA+tsqbKB6GwOqj9JfcevJW2ZV/T96THirdoKAnpO1I7EWN0B5O0lx95cWM/qH/0oAfFOv4IsFXSoNU6ge8M9seMn8wa0neAT0oW7A+FOjRc0VCgLcgejSz3C3+kvr14t/hgdtq/J76BXmHf9jz4xn9erz/bNW8q1XNu1rVvKtVzbta1byrVc27WtW8q1XNu1rVvKtVzbta1byrVc27WtW8q1XNu1rVvKtVzbta1byrVc27WtW8q1XNu1rVvKtV4+Y8tz7wz9b/AZBmnwZELg0T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746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258</Words>
  <Application>Microsoft Office PowerPoint</Application>
  <PresentationFormat>Presentación en pantalla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19</cp:revision>
  <dcterms:created xsi:type="dcterms:W3CDTF">2016-02-23T14:49:28Z</dcterms:created>
  <dcterms:modified xsi:type="dcterms:W3CDTF">2016-02-23T19:40:22Z</dcterms:modified>
</cp:coreProperties>
</file>