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A669-6AAB-408C-84A0-CC612488BB3B}" type="datetimeFigureOut">
              <a:rPr lang="es-MX" smtClean="0"/>
              <a:t>08/03/2016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F03B-248E-4001-8885-5022B72330D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A669-6AAB-408C-84A0-CC612488BB3B}" type="datetimeFigureOut">
              <a:rPr lang="es-MX" smtClean="0"/>
              <a:t>08/03/2016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F03B-248E-4001-8885-5022B72330D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A669-6AAB-408C-84A0-CC612488BB3B}" type="datetimeFigureOut">
              <a:rPr lang="es-MX" smtClean="0"/>
              <a:t>08/03/2016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F03B-248E-4001-8885-5022B72330D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A669-6AAB-408C-84A0-CC612488BB3B}" type="datetimeFigureOut">
              <a:rPr lang="es-MX" smtClean="0"/>
              <a:t>08/03/2016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F03B-248E-4001-8885-5022B72330D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A669-6AAB-408C-84A0-CC612488BB3B}" type="datetimeFigureOut">
              <a:rPr lang="es-MX" smtClean="0"/>
              <a:t>08/03/2016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F03B-248E-4001-8885-5022B72330D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A669-6AAB-408C-84A0-CC612488BB3B}" type="datetimeFigureOut">
              <a:rPr lang="es-MX" smtClean="0"/>
              <a:t>08/03/2016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F03B-248E-4001-8885-5022B72330D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A669-6AAB-408C-84A0-CC612488BB3B}" type="datetimeFigureOut">
              <a:rPr lang="es-MX" smtClean="0"/>
              <a:t>08/03/2016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F03B-248E-4001-8885-5022B72330D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A669-6AAB-408C-84A0-CC612488BB3B}" type="datetimeFigureOut">
              <a:rPr lang="es-MX" smtClean="0"/>
              <a:t>08/03/2016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F03B-248E-4001-8885-5022B72330D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A669-6AAB-408C-84A0-CC612488BB3B}" type="datetimeFigureOut">
              <a:rPr lang="es-MX" smtClean="0"/>
              <a:t>08/03/2016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F03B-248E-4001-8885-5022B72330D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A669-6AAB-408C-84A0-CC612488BB3B}" type="datetimeFigureOut">
              <a:rPr lang="es-MX" smtClean="0"/>
              <a:t>08/03/2016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F03B-248E-4001-8885-5022B72330D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A669-6AAB-408C-84A0-CC612488BB3B}" type="datetimeFigureOut">
              <a:rPr lang="es-MX" smtClean="0"/>
              <a:t>08/03/2016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F03B-248E-4001-8885-5022B72330D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DA669-6AAB-408C-84A0-CC612488BB3B}" type="datetimeFigureOut">
              <a:rPr lang="es-MX" smtClean="0"/>
              <a:t>08/03/2016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FF03B-248E-4001-8885-5022B72330DE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114 Grupo"/>
          <p:cNvGrpSpPr/>
          <p:nvPr/>
        </p:nvGrpSpPr>
        <p:grpSpPr>
          <a:xfrm>
            <a:off x="142844" y="-24"/>
            <a:ext cx="9286940" cy="6821906"/>
            <a:chOff x="142844" y="-24"/>
            <a:chExt cx="9286940" cy="6821906"/>
          </a:xfrm>
        </p:grpSpPr>
        <p:sp>
          <p:nvSpPr>
            <p:cNvPr id="4" name="3 CuadroTexto"/>
            <p:cNvSpPr txBox="1"/>
            <p:nvPr/>
          </p:nvSpPr>
          <p:spPr>
            <a:xfrm>
              <a:off x="1643042" y="214291"/>
              <a:ext cx="4357718" cy="3231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500" dirty="0" smtClean="0"/>
                <a:t>Orientación a Resultados</a:t>
              </a:r>
              <a:r>
                <a:rPr lang="es-MX" sz="1500" dirty="0"/>
                <a:t> </a:t>
              </a:r>
              <a:r>
                <a:rPr lang="es-MX" sz="1500" dirty="0" smtClean="0"/>
                <a:t>y Proceso Presupuestarios.  </a:t>
              </a:r>
              <a:endParaRPr lang="es-MX" sz="1500" dirty="0"/>
            </a:p>
          </p:txBody>
        </p:sp>
        <p:sp>
          <p:nvSpPr>
            <p:cNvPr id="5" name="4 CuadroTexto"/>
            <p:cNvSpPr txBox="1"/>
            <p:nvPr/>
          </p:nvSpPr>
          <p:spPr>
            <a:xfrm>
              <a:off x="142844" y="714356"/>
              <a:ext cx="1500198" cy="89255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1300" dirty="0" smtClean="0"/>
                <a:t>La NGP mejora la calidad y la eficiencia del gasto gubernamental</a:t>
              </a:r>
              <a:endParaRPr lang="es-MX" sz="1300" dirty="0"/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142844" y="1785926"/>
              <a:ext cx="1500198" cy="229293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1300" dirty="0" smtClean="0"/>
                <a:t>El </a:t>
              </a:r>
              <a:r>
                <a:rPr lang="es-MX" sz="1300" dirty="0" err="1" smtClean="0"/>
                <a:t>PbR</a:t>
              </a:r>
              <a:r>
                <a:rPr lang="es-MX" sz="1300" dirty="0" smtClean="0"/>
                <a:t>, en un conjunto de mecanismos mediante los cuales es posible establecer una relación entre las decisiones y asignaciones del gasto público y demás situaciones </a:t>
              </a:r>
              <a:endParaRPr lang="es-MX" sz="1300" dirty="0"/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1857356" y="714356"/>
              <a:ext cx="2714644" cy="6924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1300" dirty="0" smtClean="0"/>
                <a:t>En el mundo, éstas reformas tiene por objeto estrechar la relación entre el desempeño y el gasto público.</a:t>
              </a:r>
              <a:endParaRPr lang="es-MX" sz="1300" dirty="0"/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1857356" y="1579235"/>
              <a:ext cx="2714644" cy="49244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1300" dirty="0" smtClean="0"/>
                <a:t>Ésta sujeta a múltiples interpretaciones y limitaciones.               </a:t>
              </a:r>
              <a:endParaRPr lang="es-MX" sz="1300" dirty="0"/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1857356" y="2214554"/>
              <a:ext cx="2714644" cy="6924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1300" dirty="0" smtClean="0"/>
                <a:t>Experiencia en la implementación en algunos países; se piensa en tres posibles escenarios: </a:t>
              </a:r>
              <a:endParaRPr lang="es-MX" sz="1300" dirty="0"/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2000232" y="3065032"/>
              <a:ext cx="2571768" cy="129266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1300" dirty="0" smtClean="0"/>
                <a:t>* </a:t>
              </a:r>
              <a:r>
                <a:rPr lang="es-MX" sz="1300" dirty="0" err="1" smtClean="0"/>
                <a:t>Presentacional</a:t>
              </a:r>
              <a:r>
                <a:rPr lang="es-MX" sz="1300" dirty="0" smtClean="0"/>
                <a:t>: es presentar cierta información del desempeño de los programas y organizaciones a la iniciativa presupuestal. Sirve como mecanismo de control para la toma de decisiones</a:t>
              </a:r>
              <a:endParaRPr lang="es-MX" sz="1300" dirty="0"/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2000232" y="4500570"/>
              <a:ext cx="2571768" cy="129266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1300" dirty="0" smtClean="0"/>
                <a:t>*Formula directa. Es el cual la información de asignación financiera es rígido mediante el cual la información del desempeño es traducidas en niveles de gastos específicos. </a:t>
              </a:r>
              <a:endParaRPr lang="es-MX" sz="1300" dirty="0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2000232" y="5929330"/>
              <a:ext cx="2500330" cy="89255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1300" dirty="0" smtClean="0"/>
                <a:t>*El presupuesto informado. En que los resultados tiene un peso en la determinación de los montos presupuestales.</a:t>
              </a:r>
              <a:endParaRPr lang="es-MX" sz="1300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4714876" y="785794"/>
              <a:ext cx="4286280" cy="49244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1300" dirty="0" smtClean="0"/>
                <a:t>La introducción del </a:t>
              </a:r>
              <a:r>
                <a:rPr lang="es-MX" sz="1300" dirty="0" err="1" smtClean="0"/>
                <a:t>PbR</a:t>
              </a:r>
              <a:r>
                <a:rPr lang="es-MX" sz="1300" dirty="0"/>
                <a:t> </a:t>
              </a:r>
              <a:r>
                <a:rPr lang="es-MX" sz="1300" dirty="0" smtClean="0"/>
                <a:t>en nuestro país con el fin de identificar debilidades o puntos críticos. </a:t>
              </a:r>
              <a:endParaRPr lang="es-MX" sz="1300" dirty="0"/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4714876" y="1393440"/>
              <a:ext cx="4286280" cy="89255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1300" dirty="0" smtClean="0"/>
                <a:t>En 2007, se fortalece el esquema a nivel de los programas públicos, que proporciona información  al proceso de planeación y la aprobación del presupuesto del egreso de la Federación. </a:t>
              </a:r>
              <a:endParaRPr lang="es-MX" sz="1300" dirty="0"/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142844" y="4279478"/>
              <a:ext cx="1500198" cy="129266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1300" dirty="0" smtClean="0"/>
                <a:t>Es un modelo de </a:t>
              </a:r>
              <a:r>
                <a:rPr lang="es-MX" sz="1300" dirty="0" err="1" smtClean="0"/>
                <a:t>culturaorganizacional</a:t>
              </a:r>
              <a:r>
                <a:rPr lang="es-MX" sz="1300" dirty="0" smtClean="0"/>
                <a:t> que pone énfasis en los resultados y no en los procedimientos </a:t>
              </a:r>
              <a:endParaRPr lang="es-MX" sz="1300" dirty="0"/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4714876" y="2428868"/>
              <a:ext cx="4286280" cy="89255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1300" dirty="0" smtClean="0"/>
                <a:t>Las estrategias impulsadas, contar con información objetiva, permita elaborar reglas, normas, métodos y procedimientos, que capacitación, permita una actividad Institucional que vincule el objetivo con un programa público.  </a:t>
              </a:r>
              <a:endParaRPr lang="es-MX" sz="1300" dirty="0"/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4714876" y="3429000"/>
              <a:ext cx="4286280" cy="10926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1300" dirty="0" smtClean="0"/>
                <a:t>En el Plan Nacional de Desarrollo, debe estar integrado el proceso de alineación de los objetivos, además de los indicadores de desempeño. </a:t>
              </a:r>
              <a:r>
                <a:rPr lang="es-MX" sz="1300" dirty="0" smtClean="0"/>
                <a:t>Las ejecutoras del gasto, deben establecer un esquema de metas y un calendario que permita el seguimiento. </a:t>
              </a:r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4714876" y="4643446"/>
              <a:ext cx="4286280" cy="49244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1300" dirty="0" smtClean="0"/>
                <a:t>En términos generales, los indicadores y el desempeño se utiliza como insumos para el debate legislativo. </a:t>
              </a:r>
              <a:endParaRPr lang="es-MX" sz="1300" dirty="0"/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4714876" y="5286388"/>
              <a:ext cx="4286280" cy="6924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300" dirty="0" smtClean="0"/>
                <a:t>Se reconoce todos esfuerzo de la integración del Sistema de Evaluación del desempeño, son útiles para valorar la calidad y pertinencia de los indicadores</a:t>
              </a:r>
              <a:endParaRPr lang="es-MX" sz="1300" dirty="0"/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4714876" y="6072206"/>
              <a:ext cx="4286280" cy="6924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300" dirty="0" smtClean="0"/>
                <a:t>En México se busca estructurar un </a:t>
              </a:r>
              <a:r>
                <a:rPr lang="es-MX" sz="1300" dirty="0" err="1" smtClean="0"/>
                <a:t>PbR</a:t>
              </a:r>
              <a:r>
                <a:rPr lang="es-MX" sz="1300" dirty="0" smtClean="0"/>
                <a:t> tipo </a:t>
              </a:r>
              <a:r>
                <a:rPr lang="es-MX" sz="1300" dirty="0" err="1" smtClean="0"/>
                <a:t>presentacional</a:t>
              </a:r>
              <a:r>
                <a:rPr lang="es-MX" sz="1300" dirty="0" smtClean="0"/>
                <a:t> que incluya indicadores que se consideren estratégicos y que reflejen la mejor forma del desempeño. </a:t>
              </a:r>
              <a:endParaRPr lang="es-MX" sz="1300" dirty="0"/>
            </a:p>
          </p:txBody>
        </p:sp>
        <p:cxnSp>
          <p:nvCxnSpPr>
            <p:cNvPr id="44" name="43 Conector recto"/>
            <p:cNvCxnSpPr/>
            <p:nvPr/>
          </p:nvCxnSpPr>
          <p:spPr>
            <a:xfrm>
              <a:off x="857224" y="428604"/>
              <a:ext cx="78581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50 Conector recto"/>
            <p:cNvCxnSpPr/>
            <p:nvPr/>
          </p:nvCxnSpPr>
          <p:spPr>
            <a:xfrm rot="5400000">
              <a:off x="713951" y="571083"/>
              <a:ext cx="285752" cy="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55 Conector recto"/>
            <p:cNvCxnSpPr>
              <a:stCxn id="5" idx="2"/>
              <a:endCxn id="6" idx="0"/>
            </p:cNvCxnSpPr>
            <p:nvPr/>
          </p:nvCxnSpPr>
          <p:spPr>
            <a:xfrm rot="5400000">
              <a:off x="803434" y="1696417"/>
              <a:ext cx="17901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56 Conector recto"/>
            <p:cNvCxnSpPr/>
            <p:nvPr/>
          </p:nvCxnSpPr>
          <p:spPr>
            <a:xfrm rot="5400000">
              <a:off x="768509" y="4182701"/>
              <a:ext cx="17901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"/>
            <p:cNvCxnSpPr/>
            <p:nvPr/>
          </p:nvCxnSpPr>
          <p:spPr>
            <a:xfrm rot="5400000" flipH="1" flipV="1">
              <a:off x="3143240" y="629666"/>
              <a:ext cx="14287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63 Conector recto"/>
            <p:cNvCxnSpPr/>
            <p:nvPr/>
          </p:nvCxnSpPr>
          <p:spPr>
            <a:xfrm rot="5400000" flipH="1" flipV="1">
              <a:off x="3144034" y="1499380"/>
              <a:ext cx="14287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"/>
            <p:cNvCxnSpPr/>
            <p:nvPr/>
          </p:nvCxnSpPr>
          <p:spPr>
            <a:xfrm rot="5400000" flipH="1" flipV="1">
              <a:off x="3144034" y="2142322"/>
              <a:ext cx="14287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"/>
            <p:cNvCxnSpPr/>
            <p:nvPr/>
          </p:nvCxnSpPr>
          <p:spPr>
            <a:xfrm rot="5400000">
              <a:off x="143638" y="4643446"/>
              <a:ext cx="3428230" cy="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68 Conector recto"/>
            <p:cNvCxnSpPr>
              <a:stCxn id="10" idx="1"/>
            </p:cNvCxnSpPr>
            <p:nvPr/>
          </p:nvCxnSpPr>
          <p:spPr>
            <a:xfrm rot="10800000" flipV="1">
              <a:off x="1857356" y="3711362"/>
              <a:ext cx="142876" cy="3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70 Conector recto"/>
            <p:cNvCxnSpPr>
              <a:stCxn id="11" idx="1"/>
            </p:cNvCxnSpPr>
            <p:nvPr/>
          </p:nvCxnSpPr>
          <p:spPr>
            <a:xfrm rot="10800000">
              <a:off x="1857356" y="5143513"/>
              <a:ext cx="142876" cy="3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91 Conector recto"/>
            <p:cNvCxnSpPr>
              <a:stCxn id="12" idx="1"/>
            </p:cNvCxnSpPr>
            <p:nvPr/>
          </p:nvCxnSpPr>
          <p:spPr>
            <a:xfrm rot="10800000">
              <a:off x="1857356" y="6357958"/>
              <a:ext cx="142876" cy="17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93 Conector recto"/>
            <p:cNvCxnSpPr/>
            <p:nvPr/>
          </p:nvCxnSpPr>
          <p:spPr>
            <a:xfrm>
              <a:off x="6000760" y="500042"/>
              <a:ext cx="85725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95 Conector recto"/>
            <p:cNvCxnSpPr>
              <a:stCxn id="13" idx="0"/>
            </p:cNvCxnSpPr>
            <p:nvPr/>
          </p:nvCxnSpPr>
          <p:spPr>
            <a:xfrm rot="5400000" flipH="1" flipV="1">
              <a:off x="6715140" y="642918"/>
              <a:ext cx="28575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98 Conector recto"/>
            <p:cNvCxnSpPr>
              <a:stCxn id="13" idx="2"/>
              <a:endCxn id="14" idx="0"/>
            </p:cNvCxnSpPr>
            <p:nvPr/>
          </p:nvCxnSpPr>
          <p:spPr>
            <a:xfrm rot="5400000">
              <a:off x="6800415" y="1335838"/>
              <a:ext cx="115203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100 Conector recto"/>
            <p:cNvCxnSpPr>
              <a:stCxn id="14" idx="2"/>
              <a:endCxn id="17" idx="0"/>
            </p:cNvCxnSpPr>
            <p:nvPr/>
          </p:nvCxnSpPr>
          <p:spPr>
            <a:xfrm rot="5400000">
              <a:off x="6786578" y="2357430"/>
              <a:ext cx="14287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102 Conector recto"/>
            <p:cNvCxnSpPr>
              <a:stCxn id="18" idx="0"/>
              <a:endCxn id="17" idx="2"/>
            </p:cNvCxnSpPr>
            <p:nvPr/>
          </p:nvCxnSpPr>
          <p:spPr>
            <a:xfrm rot="5400000" flipH="1" flipV="1">
              <a:off x="6804226" y="3375210"/>
              <a:ext cx="10758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104 Conector recto"/>
            <p:cNvCxnSpPr>
              <a:stCxn id="18" idx="2"/>
              <a:endCxn id="20" idx="0"/>
            </p:cNvCxnSpPr>
            <p:nvPr/>
          </p:nvCxnSpPr>
          <p:spPr>
            <a:xfrm rot="5400000">
              <a:off x="6797097" y="4582526"/>
              <a:ext cx="121839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106 Conector recto"/>
            <p:cNvCxnSpPr>
              <a:stCxn id="20" idx="2"/>
              <a:endCxn id="21" idx="0"/>
            </p:cNvCxnSpPr>
            <p:nvPr/>
          </p:nvCxnSpPr>
          <p:spPr>
            <a:xfrm rot="5400000">
              <a:off x="6782767" y="5211138"/>
              <a:ext cx="150499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108 Conector recto"/>
            <p:cNvCxnSpPr>
              <a:stCxn id="21" idx="2"/>
              <a:endCxn id="22" idx="0"/>
            </p:cNvCxnSpPr>
            <p:nvPr/>
          </p:nvCxnSpPr>
          <p:spPr>
            <a:xfrm rot="5400000">
              <a:off x="6811356" y="6025545"/>
              <a:ext cx="93321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110 CuadroTexto"/>
            <p:cNvSpPr txBox="1"/>
            <p:nvPr/>
          </p:nvSpPr>
          <p:spPr>
            <a:xfrm>
              <a:off x="5929322" y="-24"/>
              <a:ext cx="3500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Alumno: José Hugo Ruiz Santiago</a:t>
              </a:r>
              <a:endParaRPr lang="es-MX" dirty="0"/>
            </a:p>
          </p:txBody>
        </p:sp>
        <p:pic>
          <p:nvPicPr>
            <p:cNvPr id="114" name="113 Imagen" descr="https://pbs.twimg.com/profile_images/412632169542991872/ffvXDsLX_400x400.jpeg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4282" y="42843"/>
              <a:ext cx="600075" cy="60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384</Words>
  <Application>Microsoft Office PowerPoint</Application>
  <PresentationFormat>Presentación en pantalla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Lucre</dc:creator>
  <cp:lastModifiedBy>Lucre</cp:lastModifiedBy>
  <cp:revision>12</cp:revision>
  <dcterms:created xsi:type="dcterms:W3CDTF">2016-03-09T03:44:55Z</dcterms:created>
  <dcterms:modified xsi:type="dcterms:W3CDTF">2016-03-09T05:39:30Z</dcterms:modified>
</cp:coreProperties>
</file>