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 id="268"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8F1C64E0-E225-4246-BAC0-9D8F41D85C3D}" type="datetimeFigureOut">
              <a:rPr lang="es-MX" smtClean="0"/>
              <a:t>16/03/2016</a:t>
            </a:fld>
            <a:endParaRPr lang="es-MX"/>
          </a:p>
        </p:txBody>
      </p:sp>
      <p:sp>
        <p:nvSpPr>
          <p:cNvPr id="19" name="Footer Placeholder 18"/>
          <p:cNvSpPr>
            <a:spLocks noGrp="1"/>
          </p:cNvSpPr>
          <p:nvPr>
            <p:ph type="ftr" sz="quarter" idx="11"/>
          </p:nvPr>
        </p:nvSpPr>
        <p:spPr/>
        <p:txBody>
          <a:bodyPr/>
          <a:lstStyle/>
          <a:p>
            <a:endParaRPr lang="es-MX"/>
          </a:p>
        </p:txBody>
      </p:sp>
      <p:sp>
        <p:nvSpPr>
          <p:cNvPr id="27" name="Slide Number Placeholder 26"/>
          <p:cNvSpPr>
            <a:spLocks noGrp="1"/>
          </p:cNvSpPr>
          <p:nvPr>
            <p:ph type="sldNum" sz="quarter" idx="12"/>
          </p:nvPr>
        </p:nvSpPr>
        <p:spPr/>
        <p:txBody>
          <a:bodyPr/>
          <a:lstStyle/>
          <a:p>
            <a:fld id="{5D2415D0-5F53-43C3-BD68-30BA4BBA727E}"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8F1C64E0-E225-4246-BAC0-9D8F41D85C3D}"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D2415D0-5F53-43C3-BD68-30BA4BBA727E}"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8F1C64E0-E225-4246-BAC0-9D8F41D85C3D}"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D2415D0-5F53-43C3-BD68-30BA4BBA727E}" type="slidenum">
              <a:rPr lang="es-MX" smtClean="0"/>
              <a:t>‹Nº›</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8F1C64E0-E225-4246-BAC0-9D8F41D85C3D}"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D2415D0-5F53-43C3-BD68-30BA4BBA727E}"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8F1C64E0-E225-4246-BAC0-9D8F41D85C3D}" type="datetimeFigureOut">
              <a:rPr lang="es-MX" smtClean="0"/>
              <a:t>16/03/2016</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5D2415D0-5F53-43C3-BD68-30BA4BBA727E}" type="slidenum">
              <a:rPr lang="es-MX" smtClean="0"/>
              <a:t>‹Nº›</a:t>
            </a:fld>
            <a:endParaRPr lang="es-MX"/>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8F1C64E0-E225-4246-BAC0-9D8F41D85C3D}" type="datetimeFigureOut">
              <a:rPr lang="es-MX" smtClean="0"/>
              <a:t>16/03/2016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D2415D0-5F53-43C3-BD68-30BA4BBA727E}"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8F1C64E0-E225-4246-BAC0-9D8F41D85C3D}" type="datetimeFigureOut">
              <a:rPr lang="es-MX" smtClean="0"/>
              <a:t>16/03/2016</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5D2415D0-5F53-43C3-BD68-30BA4BBA727E}" type="slidenum">
              <a:rPr lang="es-MX" smtClean="0"/>
              <a:t>‹Nº›</a:t>
            </a:fld>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8F1C64E0-E225-4246-BAC0-9D8F41D85C3D}" type="datetimeFigureOut">
              <a:rPr lang="es-MX" smtClean="0"/>
              <a:t>16/03/2016</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5D2415D0-5F53-43C3-BD68-30BA4BBA727E}"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1C64E0-E225-4246-BAC0-9D8F41D85C3D}" type="datetimeFigureOut">
              <a:rPr lang="es-MX" smtClean="0"/>
              <a:t>16/03/2016</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5D2415D0-5F53-43C3-BD68-30BA4BBA727E}"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8F1C64E0-E225-4246-BAC0-9D8F41D85C3D}" type="datetimeFigureOut">
              <a:rPr lang="es-MX" smtClean="0"/>
              <a:t>16/03/2016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5D2415D0-5F53-43C3-BD68-30BA4BBA727E}" type="slidenum">
              <a:rPr lang="es-MX" smtClean="0"/>
              <a:t>‹Nº›</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8F1C64E0-E225-4246-BAC0-9D8F41D85C3D}" type="datetimeFigureOut">
              <a:rPr lang="es-MX" smtClean="0"/>
              <a:t>16/03/2016</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a:xfrm>
            <a:off x="8077200" y="6356350"/>
            <a:ext cx="609600" cy="365125"/>
          </a:xfrm>
        </p:spPr>
        <p:txBody>
          <a:bodyPr/>
          <a:lstStyle/>
          <a:p>
            <a:fld id="{5D2415D0-5F53-43C3-BD68-30BA4BBA727E}" type="slidenum">
              <a:rPr lang="es-MX" smtClean="0"/>
              <a:t>‹Nº›</a:t>
            </a:fld>
            <a:endParaRPr lang="es-MX"/>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F1C64E0-E225-4246-BAC0-9D8F41D85C3D}" type="datetimeFigureOut">
              <a:rPr lang="es-MX" smtClean="0"/>
              <a:t>16/03/2016</a:t>
            </a:fld>
            <a:endParaRPr lang="es-MX"/>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MX"/>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2415D0-5F53-43C3-BD68-30BA4BBA727E}" type="slidenum">
              <a:rPr lang="es-MX" smtClean="0"/>
              <a:t>‹Nº›</a:t>
            </a:fld>
            <a:endParaRPr lang="es-MX"/>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nhambre.gob.mx/objetivos-e-indicador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07504" y="1052736"/>
            <a:ext cx="8820472" cy="1938992"/>
          </a:xfrm>
          <a:prstGeom prst="rect">
            <a:avLst/>
          </a:prstGeom>
          <a:noFill/>
        </p:spPr>
        <p:txBody>
          <a:bodyPr wrap="square" rtlCol="0">
            <a:spAutoFit/>
          </a:bodyPr>
          <a:lstStyle/>
          <a:p>
            <a:pPr algn="ctr"/>
            <a:r>
              <a:rPr lang="es-MX" sz="4000" b="1" dirty="0" smtClean="0"/>
              <a:t>CRUZADA CONTRA EL HAMBRE Y </a:t>
            </a:r>
            <a:r>
              <a:rPr lang="es-MX" sz="4000" b="1" dirty="0" smtClean="0"/>
              <a:t>DE LOS </a:t>
            </a:r>
            <a:r>
              <a:rPr lang="es-MX" sz="4000" b="1" dirty="0" smtClean="0"/>
              <a:t>PROGRAMAS SOCIALES FEDERALES </a:t>
            </a:r>
            <a:endParaRPr lang="es-MX" sz="4000" b="1" dirty="0"/>
          </a:p>
        </p:txBody>
      </p:sp>
      <p:sp>
        <p:nvSpPr>
          <p:cNvPr id="2" name="1 CuadroTexto"/>
          <p:cNvSpPr txBox="1"/>
          <p:nvPr/>
        </p:nvSpPr>
        <p:spPr>
          <a:xfrm>
            <a:off x="1763688" y="4117722"/>
            <a:ext cx="5184576" cy="461665"/>
          </a:xfrm>
          <a:prstGeom prst="rect">
            <a:avLst/>
          </a:prstGeom>
          <a:noFill/>
        </p:spPr>
        <p:txBody>
          <a:bodyPr wrap="square" rtlCol="0">
            <a:spAutoFit/>
          </a:bodyPr>
          <a:lstStyle/>
          <a:p>
            <a:r>
              <a:rPr lang="es-MX" sz="2400" b="1" dirty="0" smtClean="0"/>
              <a:t>Alumno:  José Hugo Ruiz Santiago </a:t>
            </a:r>
            <a:endParaRPr lang="es-MX" sz="2400" b="1" dirty="0"/>
          </a:p>
        </p:txBody>
      </p:sp>
    </p:spTree>
    <p:extLst>
      <p:ext uri="{BB962C8B-B14F-4D97-AF65-F5344CB8AC3E}">
        <p14:creationId xmlns:p14="http://schemas.microsoft.com/office/powerpoint/2010/main" val="2003124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823" t="12916" r="28199" b="23125"/>
          <a:stretch/>
        </p:blipFill>
        <p:spPr bwMode="auto">
          <a:xfrm>
            <a:off x="755576" y="289715"/>
            <a:ext cx="7709546" cy="6163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9055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395536" y="836712"/>
            <a:ext cx="8424936" cy="5078313"/>
          </a:xfrm>
          <a:prstGeom prst="rect">
            <a:avLst/>
          </a:prstGeom>
        </p:spPr>
        <p:txBody>
          <a:bodyPr wrap="square">
            <a:spAutoFit/>
          </a:bodyPr>
          <a:lstStyle/>
          <a:p>
            <a:r>
              <a:rPr lang="es-MX" dirty="0"/>
              <a:t>Avances </a:t>
            </a:r>
            <a:r>
              <a:rPr lang="es-MX" dirty="0" smtClean="0"/>
              <a:t>encontrados:</a:t>
            </a:r>
          </a:p>
          <a:p>
            <a:endParaRPr lang="es-MX" dirty="0" smtClean="0"/>
          </a:p>
          <a:p>
            <a:r>
              <a:rPr lang="es-MX" dirty="0" smtClean="0"/>
              <a:t> *La </a:t>
            </a:r>
            <a:r>
              <a:rPr lang="es-MX" dirty="0"/>
              <a:t>Cruzada consideró la alimentación como un derecho social e incorporó la medición multidimensional de la pobreza como elemento básico en la definición de la población objetivo</a:t>
            </a:r>
            <a:r>
              <a:rPr lang="es-MX" dirty="0" smtClean="0"/>
              <a:t>.</a:t>
            </a:r>
          </a:p>
          <a:p>
            <a:r>
              <a:rPr lang="es-MX" dirty="0" smtClean="0"/>
              <a:t> *La </a:t>
            </a:r>
            <a:r>
              <a:rPr lang="es-MX" dirty="0"/>
              <a:t>estrategia buscó atender a grupos de población con las peores condiciones: pobreza extrema y carencia por acceso a la alimentación. </a:t>
            </a:r>
          </a:p>
          <a:p>
            <a:r>
              <a:rPr lang="es-MX" dirty="0" smtClean="0"/>
              <a:t>*La </a:t>
            </a:r>
            <a:r>
              <a:rPr lang="es-MX" dirty="0"/>
              <a:t>Cruzada incluyó programas sociales y productivos (Programa de Apoyo a la Inversión en Equipamiento e Infraestructura, PROCAMPO, Programa de Opciones Productivas, Fondo de Apoyo para Proyectos Productivos). </a:t>
            </a:r>
          </a:p>
          <a:p>
            <a:r>
              <a:rPr lang="es-MX" dirty="0" smtClean="0"/>
              <a:t>*La </a:t>
            </a:r>
            <a:r>
              <a:rPr lang="es-MX" dirty="0"/>
              <a:t>estrategia inició con una definición normativa que obligaba a las dependencias a la coordinación y cooperación más allá de voluntades individuales. </a:t>
            </a:r>
            <a:endParaRPr lang="es-MX" dirty="0" smtClean="0"/>
          </a:p>
          <a:p>
            <a:r>
              <a:rPr lang="es-MX" dirty="0" smtClean="0"/>
              <a:t>*La </a:t>
            </a:r>
            <a:r>
              <a:rPr lang="es-MX" dirty="0"/>
              <a:t>reducción de la problemática de la población objetivo no sólo era responsabilidad de la SEDESOL como dependencia encargada del desarrollo social, sino que involucra dependencias relacionadas con temas que inciden en la </a:t>
            </a:r>
            <a:r>
              <a:rPr lang="es-MX" dirty="0" smtClean="0"/>
              <a:t>pobreza</a:t>
            </a:r>
          </a:p>
          <a:p>
            <a:r>
              <a:rPr lang="es-MX" dirty="0"/>
              <a:t>*</a:t>
            </a:r>
            <a:r>
              <a:rPr lang="es-MX" dirty="0" smtClean="0"/>
              <a:t>Se </a:t>
            </a:r>
            <a:r>
              <a:rPr lang="es-MX" dirty="0"/>
              <a:t>consideró la participación social como eje y se crearon los Comités comunitarios. </a:t>
            </a:r>
            <a:endParaRPr lang="es-MX" dirty="0" smtClean="0"/>
          </a:p>
          <a:p>
            <a:endParaRPr lang="es-MX" dirty="0"/>
          </a:p>
        </p:txBody>
      </p:sp>
    </p:spTree>
    <p:extLst>
      <p:ext uri="{BB962C8B-B14F-4D97-AF65-F5344CB8AC3E}">
        <p14:creationId xmlns:p14="http://schemas.microsoft.com/office/powerpoint/2010/main" val="2948543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67145" y="476672"/>
            <a:ext cx="8424936" cy="6463308"/>
          </a:xfrm>
          <a:prstGeom prst="rect">
            <a:avLst/>
          </a:prstGeom>
        </p:spPr>
        <p:txBody>
          <a:bodyPr wrap="square">
            <a:spAutoFit/>
          </a:bodyPr>
          <a:lstStyle/>
          <a:p>
            <a:endParaRPr lang="es-MX" dirty="0"/>
          </a:p>
          <a:p>
            <a:r>
              <a:rPr lang="es-MX" dirty="0"/>
              <a:t>Retos encontrados</a:t>
            </a:r>
            <a:r>
              <a:rPr lang="es-MX" dirty="0" smtClean="0"/>
              <a:t>.</a:t>
            </a:r>
          </a:p>
          <a:p>
            <a:endParaRPr lang="es-MX" dirty="0"/>
          </a:p>
          <a:p>
            <a:r>
              <a:rPr lang="es-MX" dirty="0"/>
              <a:t>*La precisión en el uso de conceptos como hambre, seguridad alimentaria y desnutrición era muy relevante, ya que éstos consisten en definiciones diferenciadas que constituyen el punto de partida del diseño de la estrategia e influyen en sus principales decisiones. Se encontró que en ocasiones se usaban estos conceptos de manera indistinta. </a:t>
            </a:r>
          </a:p>
          <a:p>
            <a:r>
              <a:rPr lang="es-MX" dirty="0"/>
              <a:t>*En el diagnóstico no se especificaba con claridad la problemática concreta de los productores rurales pequeños ni de la merma post-cosecha. La estrategia necesitaba definir con mayor claridad la intervención para elevar el ingreso de los pequeños productores rurales y para reducir las pérdidas post-cosecha. </a:t>
            </a:r>
          </a:p>
          <a:p>
            <a:r>
              <a:rPr lang="es-MX" dirty="0"/>
              <a:t>*Al inicio de la estrategia no resultaba claro por qué se eligió el objetivo de desnutrición aguda y no el de desnutrición crónica, que es un problema de mayor incidencia en el .</a:t>
            </a:r>
          </a:p>
          <a:p>
            <a:r>
              <a:rPr lang="es-MX" dirty="0"/>
              <a:t>*El esfuerzo realizado por la SEDESOL en la generación de información relevante para la Cruzada parecía menor debido a que un número importante de documentos no eran públicos.</a:t>
            </a:r>
          </a:p>
          <a:p>
            <a:r>
              <a:rPr lang="es-MX" dirty="0"/>
              <a:t>*Si bien se mencionaba con claridad cuál era la población objetivo de la Cruzada, no se hacía explícito cuál era su población potencial, por lo que era necesario plantearse si la problemática general era la pobreza extrema, la carencia por acceso a la alimentación del país u otras definiciones de hambre para toda la población. </a:t>
            </a:r>
          </a:p>
          <a:p>
            <a:endParaRPr lang="es-MX" dirty="0"/>
          </a:p>
        </p:txBody>
      </p:sp>
    </p:spTree>
    <p:extLst>
      <p:ext uri="{BB962C8B-B14F-4D97-AF65-F5344CB8AC3E}">
        <p14:creationId xmlns:p14="http://schemas.microsoft.com/office/powerpoint/2010/main" val="112409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7848872" cy="3970318"/>
          </a:xfrm>
          <a:prstGeom prst="rect">
            <a:avLst/>
          </a:prstGeom>
          <a:noFill/>
        </p:spPr>
        <p:txBody>
          <a:bodyPr wrap="square" rtlCol="0">
            <a:spAutoFit/>
          </a:bodyPr>
          <a:lstStyle/>
          <a:p>
            <a:r>
              <a:rPr lang="es-MX" dirty="0" smtClean="0"/>
              <a:t>En  conclusión, el programa se alinea a la Nueva Gestión Pública, llegar a los resultados por medio del desarrollo, medir el desempeño, llevar todo programa a que sus acciones logren sus resultados.</a:t>
            </a:r>
          </a:p>
          <a:p>
            <a:endParaRPr lang="es-MX" dirty="0"/>
          </a:p>
          <a:p>
            <a:pPr algn="just"/>
            <a:r>
              <a:rPr lang="es-MX" dirty="0"/>
              <a:t>En el caso de la Cruzada la importancia de la estrategia, es contribuir a la transparencia y la rendición de cuentas mostrando los aciertos y los problemas identificados; se comunicó permanentemente a los responsables de la Cruzada los problemas que se encontraron, con la finalidad de lograr mejoras en el corto </a:t>
            </a:r>
            <a:r>
              <a:rPr lang="es-MX" dirty="0" smtClean="0"/>
              <a:t>plazo, y con ello tomar decisiones pertinentes con el mismo objetivo.</a:t>
            </a:r>
          </a:p>
          <a:p>
            <a:pPr algn="just"/>
            <a:endParaRPr lang="es-MX" dirty="0"/>
          </a:p>
          <a:p>
            <a:pPr algn="just"/>
            <a:r>
              <a:rPr lang="es-MX" dirty="0" smtClean="0"/>
              <a:t>Al tomar medidas y trabajar con indicadores, hace que los municipios </a:t>
            </a:r>
            <a:r>
              <a:rPr lang="es-MX" dirty="0"/>
              <a:t>donde opera la Cruzada</a:t>
            </a:r>
            <a:r>
              <a:rPr lang="es-MX" dirty="0" smtClean="0"/>
              <a:t>, sean </a:t>
            </a:r>
            <a:r>
              <a:rPr lang="es-MX" dirty="0"/>
              <a:t>diferenciados en función del momento en que fueron incorporados a la </a:t>
            </a:r>
            <a:r>
              <a:rPr lang="es-MX" dirty="0" smtClean="0"/>
              <a:t>estrategia. </a:t>
            </a:r>
            <a:endParaRPr lang="es-MX" dirty="0"/>
          </a:p>
          <a:p>
            <a:r>
              <a:rPr lang="es-MX" dirty="0" smtClean="0"/>
              <a:t>  </a:t>
            </a:r>
            <a:endParaRPr lang="es-MX" dirty="0"/>
          </a:p>
        </p:txBody>
      </p:sp>
    </p:spTree>
    <p:extLst>
      <p:ext uri="{BB962C8B-B14F-4D97-AF65-F5344CB8AC3E}">
        <p14:creationId xmlns:p14="http://schemas.microsoft.com/office/powerpoint/2010/main" val="6110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51231" y="1663482"/>
            <a:ext cx="8536696" cy="646331"/>
          </a:xfrm>
          <a:prstGeom prst="rect">
            <a:avLst/>
          </a:prstGeom>
          <a:noFill/>
        </p:spPr>
        <p:txBody>
          <a:bodyPr wrap="none" rtlCol="0">
            <a:spAutoFit/>
          </a:bodyPr>
          <a:lstStyle/>
          <a:p>
            <a:r>
              <a:rPr lang="es-MX" dirty="0" smtClean="0"/>
              <a:t>Erradicar el hambre, para lo cual se proveerá,  la creación de comités comunitarios, </a:t>
            </a:r>
          </a:p>
          <a:p>
            <a:r>
              <a:rPr lang="es-MX" dirty="0" smtClean="0"/>
              <a:t>Integrados por los beneficiarios de los programas sociales que convergen en la cruzada. </a:t>
            </a:r>
            <a:endParaRPr lang="es-MX" dirty="0"/>
          </a:p>
        </p:txBody>
      </p:sp>
      <p:sp>
        <p:nvSpPr>
          <p:cNvPr id="5" name="4 CuadroTexto"/>
          <p:cNvSpPr txBox="1"/>
          <p:nvPr/>
        </p:nvSpPr>
        <p:spPr>
          <a:xfrm>
            <a:off x="323528" y="555894"/>
            <a:ext cx="8409418" cy="923330"/>
          </a:xfrm>
          <a:prstGeom prst="rect">
            <a:avLst/>
          </a:prstGeom>
          <a:noFill/>
        </p:spPr>
        <p:txBody>
          <a:bodyPr wrap="none" rtlCol="0">
            <a:spAutoFit/>
          </a:bodyPr>
          <a:lstStyle/>
          <a:p>
            <a:pPr algn="just"/>
            <a:r>
              <a:rPr lang="es-MX" dirty="0" smtClean="0"/>
              <a:t>Estrategia  de inclusión y bienestar social, que se implementará a partir de un proceso </a:t>
            </a:r>
          </a:p>
          <a:p>
            <a:pPr algn="just"/>
            <a:r>
              <a:rPr lang="es-MX" dirty="0" smtClean="0"/>
              <a:t>Participativo de amplio alcance cuyo propósito es conjuntar esfuerzos de la Federación, </a:t>
            </a:r>
          </a:p>
          <a:p>
            <a:pPr algn="just"/>
            <a:r>
              <a:rPr lang="es-MX" dirty="0" smtClean="0"/>
              <a:t>Las entidades federativas y los municipios.  </a:t>
            </a:r>
            <a:endParaRPr lang="es-MX" dirty="0"/>
          </a:p>
        </p:txBody>
      </p:sp>
      <p:sp>
        <p:nvSpPr>
          <p:cNvPr id="6" name="5 CuadroTexto"/>
          <p:cNvSpPr txBox="1"/>
          <p:nvPr/>
        </p:nvSpPr>
        <p:spPr>
          <a:xfrm>
            <a:off x="425321" y="2539328"/>
            <a:ext cx="8388515" cy="646331"/>
          </a:xfrm>
          <a:prstGeom prst="rect">
            <a:avLst/>
          </a:prstGeom>
          <a:noFill/>
        </p:spPr>
        <p:txBody>
          <a:bodyPr wrap="none" rtlCol="0">
            <a:spAutoFit/>
          </a:bodyPr>
          <a:lstStyle/>
          <a:p>
            <a:r>
              <a:rPr lang="es-MX" dirty="0" smtClean="0"/>
              <a:t>Para el control, supervisión y el cumplimiento de los objetivos y la transparencia de las</a:t>
            </a:r>
          </a:p>
          <a:p>
            <a:r>
              <a:rPr lang="es-MX" dirty="0" smtClean="0"/>
              <a:t>acciones implementadas.</a:t>
            </a:r>
            <a:endParaRPr lang="es-MX" dirty="0"/>
          </a:p>
        </p:txBody>
      </p:sp>
      <p:sp>
        <p:nvSpPr>
          <p:cNvPr id="7" name="6 Rectángulo"/>
          <p:cNvSpPr/>
          <p:nvPr/>
        </p:nvSpPr>
        <p:spPr>
          <a:xfrm>
            <a:off x="425321" y="3222530"/>
            <a:ext cx="8265402" cy="2585323"/>
          </a:xfrm>
          <a:prstGeom prst="rect">
            <a:avLst/>
          </a:prstGeom>
        </p:spPr>
        <p:txBody>
          <a:bodyPr wrap="square">
            <a:spAutoFit/>
          </a:bodyPr>
          <a:lstStyle/>
          <a:p>
            <a:pPr algn="just" fontAlgn="base"/>
            <a:r>
              <a:rPr lang="es-MX" dirty="0"/>
              <a:t>La Cruzada Nacional Contra el Hambre es una estrategia de política social, integral y participativa. Pretende una solución estructural y permanente a un grave problema que existe en </a:t>
            </a:r>
            <a:r>
              <a:rPr lang="es-MX" dirty="0" smtClean="0"/>
              <a:t>México.</a:t>
            </a:r>
          </a:p>
          <a:p>
            <a:pPr fontAlgn="base"/>
            <a:endParaRPr lang="es-MX" dirty="0"/>
          </a:p>
          <a:p>
            <a:pPr algn="just" fontAlgn="base"/>
            <a:r>
              <a:rPr lang="es-MX" dirty="0"/>
              <a:t>Reconoce que la privación de alimentos es producto de un entorno socioeconómico complejo, multidimensional, que requiere de un enfoque de carácter integral que involucra múltiples instrumentos de política pública en materia de alimentación, salud, educación, vivienda, servicios en la vivienda e ingresos</a:t>
            </a:r>
            <a:r>
              <a:rPr lang="es-MX" dirty="0" smtClean="0"/>
              <a:t>.</a:t>
            </a:r>
          </a:p>
          <a:p>
            <a:pPr fontAlgn="base"/>
            <a:endParaRPr lang="es-MX" dirty="0"/>
          </a:p>
        </p:txBody>
      </p:sp>
    </p:spTree>
    <p:extLst>
      <p:ext uri="{BB962C8B-B14F-4D97-AF65-F5344CB8AC3E}">
        <p14:creationId xmlns:p14="http://schemas.microsoft.com/office/powerpoint/2010/main" val="299789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67544" y="764704"/>
            <a:ext cx="8280920" cy="5262979"/>
          </a:xfrm>
          <a:prstGeom prst="rect">
            <a:avLst/>
          </a:prstGeom>
        </p:spPr>
        <p:txBody>
          <a:bodyPr wrap="square">
            <a:spAutoFit/>
          </a:bodyPr>
          <a:lstStyle/>
          <a:p>
            <a:pPr algn="ctr"/>
            <a:r>
              <a:rPr lang="es-MX" sz="2400" i="1" dirty="0">
                <a:solidFill>
                  <a:schemeClr val="bg1"/>
                </a:solidFill>
                <a:hlinkClick r:id="rId2"/>
              </a:rPr>
              <a:t>OBJETIVOS </a:t>
            </a:r>
            <a:r>
              <a:rPr lang="es-MX" sz="2400" i="1" dirty="0" smtClean="0">
                <a:solidFill>
                  <a:schemeClr val="bg1"/>
                </a:solidFill>
                <a:hlinkClick r:id="rId2"/>
              </a:rPr>
              <a:t> E INDICADORES</a:t>
            </a:r>
            <a:endParaRPr lang="es-MX" sz="2400" i="1" dirty="0" smtClean="0">
              <a:solidFill>
                <a:schemeClr val="bg1"/>
              </a:solidFill>
            </a:endParaRPr>
          </a:p>
          <a:p>
            <a:pPr algn="ctr"/>
            <a:endParaRPr lang="es-MX" sz="2400" dirty="0">
              <a:solidFill>
                <a:schemeClr val="bg1"/>
              </a:solidFill>
            </a:endParaRPr>
          </a:p>
          <a:p>
            <a:pPr algn="just"/>
            <a:r>
              <a:rPr lang="es-MX" dirty="0" smtClean="0">
                <a:solidFill>
                  <a:schemeClr val="bg1"/>
                </a:solidFill>
                <a:hlinkClick r:id="rId2"/>
              </a:rPr>
              <a:t>1. CERO </a:t>
            </a:r>
            <a:r>
              <a:rPr lang="es-MX" dirty="0">
                <a:solidFill>
                  <a:schemeClr val="bg1"/>
                </a:solidFill>
                <a:hlinkClick r:id="rId2"/>
              </a:rPr>
              <a:t>HAMBRE A PARTIR DE UNA ALIMENTACIÓN Y NUTRICIÓN ADECUADA DE LAS PERSONAS EN POBREZA MULTIDIMENSIONAL EXTREMA Y CARENCIA DE ACCESO A LA </a:t>
            </a:r>
            <a:r>
              <a:rPr lang="es-MX" dirty="0" smtClean="0">
                <a:solidFill>
                  <a:schemeClr val="bg1"/>
                </a:solidFill>
                <a:hlinkClick r:id="rId2"/>
              </a:rPr>
              <a:t>ALIMENTACIÓN</a:t>
            </a:r>
            <a:r>
              <a:rPr lang="es-MX" dirty="0" smtClean="0">
                <a:solidFill>
                  <a:schemeClr val="bg1"/>
                </a:solidFill>
              </a:rPr>
              <a:t>.</a:t>
            </a:r>
          </a:p>
          <a:p>
            <a:pPr algn="just"/>
            <a:endParaRPr lang="es-MX" dirty="0">
              <a:solidFill>
                <a:schemeClr val="bg1"/>
              </a:solidFill>
            </a:endParaRPr>
          </a:p>
          <a:p>
            <a:pPr algn="just"/>
            <a:r>
              <a:rPr lang="es-MX" dirty="0" smtClean="0">
                <a:solidFill>
                  <a:schemeClr val="bg1"/>
                </a:solidFill>
                <a:hlinkClick r:id="rId2"/>
              </a:rPr>
              <a:t>2  ELIMINAR </a:t>
            </a:r>
            <a:r>
              <a:rPr lang="es-MX" dirty="0">
                <a:solidFill>
                  <a:schemeClr val="bg1"/>
                </a:solidFill>
                <a:hlinkClick r:id="rId2"/>
              </a:rPr>
              <a:t>LA DESNUTRICIÓN INFANTIL AGUDA Y MEJORAR LOS INDICADORES DE </a:t>
            </a:r>
            <a:r>
              <a:rPr lang="es-MX" dirty="0" smtClean="0">
                <a:solidFill>
                  <a:schemeClr val="bg1"/>
                </a:solidFill>
                <a:hlinkClick r:id="rId2"/>
              </a:rPr>
              <a:t>PESO </a:t>
            </a:r>
            <a:r>
              <a:rPr lang="es-MX" dirty="0">
                <a:solidFill>
                  <a:schemeClr val="bg1"/>
                </a:solidFill>
                <a:hlinkClick r:id="rId2"/>
              </a:rPr>
              <a:t>Y TALLA DE LA </a:t>
            </a:r>
            <a:r>
              <a:rPr lang="es-MX" dirty="0" smtClean="0">
                <a:solidFill>
                  <a:schemeClr val="bg1"/>
                </a:solidFill>
                <a:hlinkClick r:id="rId2"/>
              </a:rPr>
              <a:t>NIÑEZ</a:t>
            </a:r>
            <a:r>
              <a:rPr lang="es-MX" dirty="0" smtClean="0">
                <a:solidFill>
                  <a:schemeClr val="bg1"/>
                </a:solidFill>
              </a:rPr>
              <a:t>.</a:t>
            </a:r>
          </a:p>
          <a:p>
            <a:pPr algn="just"/>
            <a:endParaRPr lang="es-MX" dirty="0">
              <a:solidFill>
                <a:schemeClr val="bg1"/>
              </a:solidFill>
            </a:endParaRPr>
          </a:p>
          <a:p>
            <a:pPr algn="just"/>
            <a:r>
              <a:rPr lang="es-MX" dirty="0" smtClean="0">
                <a:solidFill>
                  <a:schemeClr val="bg1"/>
                </a:solidFill>
                <a:hlinkClick r:id="rId2"/>
              </a:rPr>
              <a:t>3 AUMENTAR </a:t>
            </a:r>
            <a:r>
              <a:rPr lang="es-MX" dirty="0">
                <a:solidFill>
                  <a:schemeClr val="bg1"/>
                </a:solidFill>
                <a:hlinkClick r:id="rId2"/>
              </a:rPr>
              <a:t>LA PRODUCCIÓN DE ALIMENTOS Y EL INGRESO DE LOS CAMPESINOS Y PEQUEÑOS PRODUCTORES </a:t>
            </a:r>
            <a:r>
              <a:rPr lang="es-MX" dirty="0" smtClean="0">
                <a:solidFill>
                  <a:schemeClr val="bg1"/>
                </a:solidFill>
                <a:hlinkClick r:id="rId2"/>
              </a:rPr>
              <a:t>AGRÍCOLAS</a:t>
            </a:r>
            <a:r>
              <a:rPr lang="es-MX" dirty="0" smtClean="0">
                <a:solidFill>
                  <a:schemeClr val="bg1"/>
                </a:solidFill>
              </a:rPr>
              <a:t>.</a:t>
            </a:r>
          </a:p>
          <a:p>
            <a:pPr algn="just"/>
            <a:endParaRPr lang="es-MX" dirty="0">
              <a:solidFill>
                <a:schemeClr val="bg1"/>
              </a:solidFill>
            </a:endParaRPr>
          </a:p>
          <a:p>
            <a:pPr algn="just"/>
            <a:r>
              <a:rPr lang="es-MX" dirty="0" smtClean="0">
                <a:solidFill>
                  <a:schemeClr val="bg1"/>
                </a:solidFill>
                <a:hlinkClick r:id="rId2"/>
              </a:rPr>
              <a:t>4 MINIMIZAR </a:t>
            </a:r>
            <a:r>
              <a:rPr lang="es-MX" dirty="0">
                <a:solidFill>
                  <a:schemeClr val="bg1"/>
                </a:solidFill>
                <a:hlinkClick r:id="rId2"/>
              </a:rPr>
              <a:t>LAS PÉRDIDAS POST-COSECHA Y DE ALIMENTOS DURANTE SU ALMACENAMIENTO, TRANSPORTE, DISTRIBUCIÓN Y </a:t>
            </a:r>
            <a:r>
              <a:rPr lang="es-MX" dirty="0" smtClean="0">
                <a:solidFill>
                  <a:schemeClr val="bg1"/>
                </a:solidFill>
                <a:hlinkClick r:id="rId2"/>
              </a:rPr>
              <a:t>COMERCIALIZACIÓN</a:t>
            </a:r>
            <a:r>
              <a:rPr lang="es-MX" dirty="0" smtClean="0">
                <a:solidFill>
                  <a:schemeClr val="bg1"/>
                </a:solidFill>
              </a:rPr>
              <a:t>.</a:t>
            </a:r>
          </a:p>
          <a:p>
            <a:pPr algn="just"/>
            <a:endParaRPr lang="es-MX" dirty="0">
              <a:solidFill>
                <a:schemeClr val="bg1"/>
              </a:solidFill>
            </a:endParaRPr>
          </a:p>
          <a:p>
            <a:pPr algn="just"/>
            <a:r>
              <a:rPr lang="es-MX" dirty="0" smtClean="0">
                <a:solidFill>
                  <a:schemeClr val="bg1"/>
                </a:solidFill>
                <a:hlinkClick r:id="rId2"/>
              </a:rPr>
              <a:t>5 PROMOVER </a:t>
            </a:r>
            <a:r>
              <a:rPr lang="es-MX" dirty="0">
                <a:solidFill>
                  <a:schemeClr val="bg1"/>
                </a:solidFill>
                <a:hlinkClick r:id="rId2"/>
              </a:rPr>
              <a:t>LA PARTICIPACIÓN COMUNITARIA PARA LA ERRADICACIÓN DEL HAMBRE</a:t>
            </a:r>
            <a:endParaRPr lang="es-MX" dirty="0">
              <a:solidFill>
                <a:schemeClr val="bg1"/>
              </a:solidFill>
            </a:endParaRPr>
          </a:p>
        </p:txBody>
      </p:sp>
    </p:spTree>
    <p:extLst>
      <p:ext uri="{BB962C8B-B14F-4D97-AF65-F5344CB8AC3E}">
        <p14:creationId xmlns:p14="http://schemas.microsoft.com/office/powerpoint/2010/main" val="330909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04016" y="260648"/>
            <a:ext cx="8136904" cy="5909310"/>
          </a:xfrm>
          <a:prstGeom prst="rect">
            <a:avLst/>
          </a:prstGeom>
        </p:spPr>
        <p:txBody>
          <a:bodyPr wrap="square">
            <a:spAutoFit/>
          </a:bodyPr>
          <a:lstStyle/>
          <a:p>
            <a:pPr algn="ctr" fontAlgn="base"/>
            <a:r>
              <a:rPr lang="es-MX" b="1" cap="all" dirty="0" smtClean="0"/>
              <a:t>EVALUACIÓN </a:t>
            </a:r>
            <a:r>
              <a:rPr lang="es-MX" b="1" cap="all" dirty="0"/>
              <a:t>Y </a:t>
            </a:r>
            <a:r>
              <a:rPr lang="es-MX" b="1" cap="all" dirty="0" smtClean="0"/>
              <a:t>RESULTADOS</a:t>
            </a:r>
          </a:p>
          <a:p>
            <a:pPr algn="just" fontAlgn="base"/>
            <a:endParaRPr lang="es-MX" b="1" cap="all" dirty="0"/>
          </a:p>
          <a:p>
            <a:pPr algn="just" fontAlgn="base"/>
            <a:r>
              <a:rPr lang="es-MX" dirty="0" smtClean="0"/>
              <a:t>La </a:t>
            </a:r>
            <a:r>
              <a:rPr lang="es-MX" dirty="0"/>
              <a:t>Cruzada Nacional Contra el Hambre es una estrategia sexenal y sus resultados serán evaluados de acuerdo a los lineamientos que establezca </a:t>
            </a:r>
            <a:r>
              <a:rPr lang="es-MX" dirty="0" smtClean="0"/>
              <a:t>el Consejo Nacional de Evaluación de la Política de Desarrollo Social. </a:t>
            </a:r>
            <a:r>
              <a:rPr lang="es-MX" dirty="0" smtClean="0"/>
              <a:t>(CONEVAL)</a:t>
            </a:r>
            <a:endParaRPr lang="es-MX" dirty="0" smtClean="0"/>
          </a:p>
          <a:p>
            <a:pPr algn="just" fontAlgn="base"/>
            <a:endParaRPr lang="es-MX" dirty="0"/>
          </a:p>
          <a:p>
            <a:pPr algn="just" fontAlgn="base"/>
            <a:r>
              <a:rPr lang="es-MX" dirty="0" smtClean="0"/>
              <a:t>La </a:t>
            </a:r>
            <a:r>
              <a:rPr lang="es-MX" dirty="0"/>
              <a:t>Cruzada Nacional Contra el Hambre tendrá éxito en la medida en que se pueda reducir la población que se encuentra en pobreza extrema de alimentación. Lo cual implica</a:t>
            </a:r>
            <a:r>
              <a:rPr lang="es-MX" dirty="0" smtClean="0"/>
              <a:t>:</a:t>
            </a:r>
          </a:p>
          <a:p>
            <a:pPr algn="just" fontAlgn="base"/>
            <a:endParaRPr lang="es-MX" dirty="0"/>
          </a:p>
          <a:p>
            <a:pPr marL="285750" indent="-285750" algn="just" fontAlgn="base">
              <a:buFont typeface="Arial" pitchFamily="34" charset="0"/>
              <a:buChar char="•"/>
            </a:pPr>
            <a:r>
              <a:rPr lang="es-MX" dirty="0"/>
              <a:t>Lograr la seguridad alimentaria y nutricional de la población en pobreza extrema de alimentación.</a:t>
            </a:r>
          </a:p>
          <a:p>
            <a:pPr marL="285750" indent="-285750" algn="just" fontAlgn="base">
              <a:buFont typeface="Arial" pitchFamily="34" charset="0"/>
              <a:buChar char="•"/>
            </a:pPr>
            <a:r>
              <a:rPr lang="es-MX" dirty="0"/>
              <a:t>Reducir el rezago educativo de esta población.</a:t>
            </a:r>
          </a:p>
          <a:p>
            <a:pPr marL="285750" indent="-285750" algn="just" fontAlgn="base">
              <a:buFont typeface="Arial" pitchFamily="34" charset="0"/>
              <a:buChar char="•"/>
            </a:pPr>
            <a:r>
              <a:rPr lang="es-MX" dirty="0"/>
              <a:t>Elevar el acceso a servicios de salud.</a:t>
            </a:r>
          </a:p>
          <a:p>
            <a:pPr marL="285750" indent="-285750" algn="just" fontAlgn="base">
              <a:buFont typeface="Arial" pitchFamily="34" charset="0"/>
              <a:buChar char="•"/>
            </a:pPr>
            <a:r>
              <a:rPr lang="es-MX" dirty="0"/>
              <a:t>Aumentar la inclusión en esquemas de seguridad social.</a:t>
            </a:r>
          </a:p>
          <a:p>
            <a:pPr marL="285750" indent="-285750" algn="just" fontAlgn="base">
              <a:buFont typeface="Arial" pitchFamily="34" charset="0"/>
              <a:buChar char="•"/>
            </a:pPr>
            <a:r>
              <a:rPr lang="es-MX" dirty="0"/>
              <a:t>Mejorar la calidad y espacios de las viviendas que habitan.</a:t>
            </a:r>
          </a:p>
          <a:p>
            <a:pPr marL="285750" indent="-285750" algn="just" fontAlgn="base">
              <a:buFont typeface="Arial" pitchFamily="34" charset="0"/>
              <a:buChar char="•"/>
            </a:pPr>
            <a:r>
              <a:rPr lang="es-MX" dirty="0"/>
              <a:t>Ampliar el acceso a servicios básicos de la vivienda como son luz, agua y drenaje.</a:t>
            </a:r>
          </a:p>
          <a:p>
            <a:pPr marL="285750" indent="-285750" algn="just" fontAlgn="base">
              <a:buFont typeface="Arial" pitchFamily="34" charset="0"/>
              <a:buChar char="•"/>
            </a:pPr>
            <a:r>
              <a:rPr lang="es-MX" dirty="0"/>
              <a:t>Crear condiciones favorables para la generación de fuentes sustentables de ingreso.</a:t>
            </a:r>
          </a:p>
          <a:p>
            <a:pPr marL="285750" indent="-285750" algn="just" fontAlgn="base">
              <a:buFont typeface="Arial" pitchFamily="34" charset="0"/>
              <a:buChar char="•"/>
            </a:pPr>
            <a:r>
              <a:rPr lang="es-MX" dirty="0"/>
              <a:t>Cruzada Nacional Contra el Hambre: por un México incluyente, justo y seguro para todas las personas.</a:t>
            </a:r>
          </a:p>
        </p:txBody>
      </p:sp>
    </p:spTree>
    <p:extLst>
      <p:ext uri="{BB962C8B-B14F-4D97-AF65-F5344CB8AC3E}">
        <p14:creationId xmlns:p14="http://schemas.microsoft.com/office/powerpoint/2010/main" val="154444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187624" y="3284984"/>
            <a:ext cx="7128792" cy="3139321"/>
          </a:xfrm>
          <a:prstGeom prst="rect">
            <a:avLst/>
          </a:prstGeom>
        </p:spPr>
        <p:txBody>
          <a:bodyPr wrap="square">
            <a:spAutoFit/>
          </a:bodyPr>
          <a:lstStyle/>
          <a:p>
            <a:pPr algn="just"/>
            <a:r>
              <a:rPr lang="es-MX" dirty="0" smtClean="0"/>
              <a:t>Para llegar al los objetivos, una estrategia de medición es el llevar un control de las acciones a realizar, la CONEVAL levanta un Inventario de  los programas y acciones federales de desarrollo social. </a:t>
            </a:r>
            <a:r>
              <a:rPr lang="es-MX" dirty="0" smtClean="0"/>
              <a:t>La cual puede contribuir a la toma de decisiones</a:t>
            </a:r>
            <a:r>
              <a:rPr lang="es-MX" dirty="0" smtClean="0"/>
              <a:t>, la transparencia y rendición de cuentas.</a:t>
            </a:r>
          </a:p>
          <a:p>
            <a:pPr algn="just"/>
            <a:endParaRPr lang="es-MX" dirty="0"/>
          </a:p>
          <a:p>
            <a:pPr algn="just"/>
            <a:r>
              <a:rPr lang="es-MX" dirty="0" smtClean="0"/>
              <a:t>Los </a:t>
            </a:r>
            <a:r>
              <a:rPr lang="es-MX" dirty="0"/>
              <a:t>aspectos generales que contiene el Inventario CONEVAL son</a:t>
            </a:r>
            <a:r>
              <a:rPr lang="es-MX" dirty="0" smtClean="0"/>
              <a:t>:</a:t>
            </a:r>
          </a:p>
          <a:p>
            <a:pPr algn="just"/>
            <a:endParaRPr lang="es-MX" dirty="0" smtClean="0"/>
          </a:p>
          <a:p>
            <a:pPr marL="285750" indent="-285750" algn="just">
              <a:buFont typeface="Arial" charset="0"/>
              <a:buChar char="•"/>
            </a:pPr>
            <a:r>
              <a:rPr lang="es-MX" dirty="0" smtClean="0"/>
              <a:t>Datos </a:t>
            </a:r>
            <a:r>
              <a:rPr lang="es-MX" dirty="0"/>
              <a:t>generales del programa o la acción de </a:t>
            </a:r>
            <a:r>
              <a:rPr lang="es-MX" b="1" dirty="0"/>
              <a:t>desarrollo social</a:t>
            </a:r>
            <a:r>
              <a:rPr lang="es-MX" dirty="0"/>
              <a:t>, su vinculación con un Derecho Social </a:t>
            </a:r>
            <a:r>
              <a:rPr lang="es-MX" dirty="0" smtClean="0"/>
              <a:t>y los objetivos.</a:t>
            </a:r>
          </a:p>
          <a:p>
            <a:pPr marL="285750" indent="-285750" algn="just">
              <a:buFont typeface="Arial" charset="0"/>
              <a:buChar char="•"/>
            </a:pPr>
            <a:r>
              <a:rPr lang="es-MX" dirty="0" smtClean="0"/>
              <a:t>Los resultados., vinculados a los objetivos.</a:t>
            </a:r>
          </a:p>
          <a:p>
            <a:pPr marL="285750" indent="-285750" algn="just">
              <a:buFont typeface="Arial" charset="0"/>
              <a:buChar char="•"/>
            </a:pPr>
            <a:endParaRPr lang="es-MX" dirty="0" smtClean="0"/>
          </a:p>
        </p:txBody>
      </p:sp>
      <p:sp>
        <p:nvSpPr>
          <p:cNvPr id="2" name="1 CuadroTexto"/>
          <p:cNvSpPr txBox="1"/>
          <p:nvPr/>
        </p:nvSpPr>
        <p:spPr>
          <a:xfrm>
            <a:off x="1170285" y="2194500"/>
            <a:ext cx="7128792" cy="923330"/>
          </a:xfrm>
          <a:prstGeom prst="rect">
            <a:avLst/>
          </a:prstGeom>
          <a:noFill/>
        </p:spPr>
        <p:txBody>
          <a:bodyPr wrap="square" rtlCol="0">
            <a:spAutoFit/>
          </a:bodyPr>
          <a:lstStyle/>
          <a:p>
            <a:pPr algn="just"/>
            <a:r>
              <a:rPr lang="es-MX" dirty="0" smtClean="0"/>
              <a:t>El CONEVAL, ha detectado 6, 751 programas y acciones de desarrollo social en todo el país</a:t>
            </a:r>
            <a:r>
              <a:rPr lang="es-MX" dirty="0"/>
              <a:t>. </a:t>
            </a:r>
            <a:r>
              <a:rPr lang="es-MX" dirty="0" smtClean="0"/>
              <a:t>Con </a:t>
            </a:r>
            <a:r>
              <a:rPr lang="es-MX" dirty="0"/>
              <a:t>el propósito de generar información sistemática que permitiera valorar el desempeño de la </a:t>
            </a:r>
            <a:r>
              <a:rPr lang="es-MX" dirty="0" smtClean="0"/>
              <a:t>estrategia. </a:t>
            </a:r>
            <a:endParaRPr lang="es-MX" dirty="0"/>
          </a:p>
        </p:txBody>
      </p:sp>
      <p:sp>
        <p:nvSpPr>
          <p:cNvPr id="5" name="4 Rectángulo"/>
          <p:cNvSpPr/>
          <p:nvPr/>
        </p:nvSpPr>
        <p:spPr>
          <a:xfrm>
            <a:off x="1170285" y="692696"/>
            <a:ext cx="6930107" cy="1200329"/>
          </a:xfrm>
          <a:prstGeom prst="rect">
            <a:avLst/>
          </a:prstGeom>
        </p:spPr>
        <p:txBody>
          <a:bodyPr wrap="square">
            <a:spAutoFit/>
          </a:bodyPr>
          <a:lstStyle/>
          <a:p>
            <a:pPr algn="just"/>
            <a:r>
              <a:rPr lang="es-MX" dirty="0" smtClean="0"/>
              <a:t>La CONEVAL, realiza </a:t>
            </a:r>
            <a:r>
              <a:rPr lang="es-MX" dirty="0"/>
              <a:t>diversas actividades con el </a:t>
            </a:r>
            <a:r>
              <a:rPr lang="es-MX" b="1" dirty="0"/>
              <a:t>objetivo de fomentar la gestión basada en resultados </a:t>
            </a:r>
            <a:r>
              <a:rPr lang="es-MX" dirty="0"/>
              <a:t>y contribuir con la generación de información imparcial, válida y confiable sobre el diseño, implementación, resultados e impacto de la política de desarrollo social. </a:t>
            </a:r>
          </a:p>
        </p:txBody>
      </p:sp>
      <p:sp>
        <p:nvSpPr>
          <p:cNvPr id="6" name="5 Rectángulo"/>
          <p:cNvSpPr/>
          <p:nvPr/>
        </p:nvSpPr>
        <p:spPr>
          <a:xfrm>
            <a:off x="1026268" y="2471499"/>
            <a:ext cx="6942304" cy="369332"/>
          </a:xfrm>
          <a:prstGeom prst="rect">
            <a:avLst/>
          </a:prstGeom>
        </p:spPr>
        <p:txBody>
          <a:bodyPr wrap="square">
            <a:spAutoFit/>
          </a:bodyPr>
          <a:lstStyle/>
          <a:p>
            <a:pPr algn="just"/>
            <a:endParaRPr lang="es-MX" dirty="0"/>
          </a:p>
        </p:txBody>
      </p:sp>
    </p:spTree>
    <p:extLst>
      <p:ext uri="{BB962C8B-B14F-4D97-AF65-F5344CB8AC3E}">
        <p14:creationId xmlns:p14="http://schemas.microsoft.com/office/powerpoint/2010/main" val="1272313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11560" y="692696"/>
            <a:ext cx="7704856" cy="5355312"/>
          </a:xfrm>
          <a:prstGeom prst="rect">
            <a:avLst/>
          </a:prstGeom>
        </p:spPr>
        <p:txBody>
          <a:bodyPr wrap="square">
            <a:spAutoFit/>
          </a:bodyPr>
          <a:lstStyle/>
          <a:p>
            <a:pPr algn="just"/>
            <a:r>
              <a:rPr lang="es-MX" dirty="0"/>
              <a:t>En general las evaluaciones, análisis o diagnósticos de políticas públicas tienen dos </a:t>
            </a:r>
            <a:r>
              <a:rPr lang="es-MX" dirty="0" smtClean="0"/>
              <a:t>objetivos: mejorar </a:t>
            </a:r>
            <a:r>
              <a:rPr lang="es-MX" dirty="0"/>
              <a:t>esa acción específica de política pública y </a:t>
            </a:r>
            <a:r>
              <a:rPr lang="es-MX" dirty="0" smtClean="0"/>
              <a:t>contribuir </a:t>
            </a:r>
            <a:r>
              <a:rPr lang="es-MX" dirty="0"/>
              <a:t>a la transparencia y la rendición de cuentas. </a:t>
            </a:r>
            <a:endParaRPr lang="es-MX" dirty="0" smtClean="0"/>
          </a:p>
          <a:p>
            <a:pPr algn="just"/>
            <a:endParaRPr lang="es-MX" dirty="0" smtClean="0"/>
          </a:p>
          <a:p>
            <a:pPr algn="just"/>
            <a:r>
              <a:rPr lang="es-MX" dirty="0" smtClean="0"/>
              <a:t>La </a:t>
            </a:r>
            <a:r>
              <a:rPr lang="es-MX" dirty="0"/>
              <a:t>transparencia y rendición de cuentas se logra cuando el análisis es objetivo y transparente, y la evaluación se hace pública. </a:t>
            </a:r>
            <a:endParaRPr lang="es-MX" dirty="0" smtClean="0"/>
          </a:p>
          <a:p>
            <a:pPr algn="just"/>
            <a:endParaRPr lang="es-MX" dirty="0"/>
          </a:p>
          <a:p>
            <a:pPr algn="just"/>
            <a:r>
              <a:rPr lang="es-MX" dirty="0" smtClean="0"/>
              <a:t>En </a:t>
            </a:r>
            <a:r>
              <a:rPr lang="es-MX" dirty="0"/>
              <a:t>el caso de la Cruzada </a:t>
            </a:r>
            <a:r>
              <a:rPr lang="es-MX" dirty="0" smtClean="0"/>
              <a:t>la </a:t>
            </a:r>
            <a:r>
              <a:rPr lang="es-MX" dirty="0"/>
              <a:t>importancia de la estrategia, </a:t>
            </a:r>
            <a:r>
              <a:rPr lang="es-MX" dirty="0" smtClean="0"/>
              <a:t>es contribuir </a:t>
            </a:r>
            <a:r>
              <a:rPr lang="es-MX" dirty="0"/>
              <a:t>a la transparencia y la rendición de cuentas mostrando los aciertos y los problemas identificados; </a:t>
            </a:r>
            <a:r>
              <a:rPr lang="es-MX" dirty="0" smtClean="0"/>
              <a:t>se </a:t>
            </a:r>
            <a:r>
              <a:rPr lang="es-MX" dirty="0"/>
              <a:t>comunicó permanentemente a los responsables de la Cruzada los problemas que se encontraron, con la finalidad de lograr mejoras en el corto plazo. </a:t>
            </a:r>
            <a:endParaRPr lang="es-MX" dirty="0" smtClean="0"/>
          </a:p>
          <a:p>
            <a:pPr algn="just"/>
            <a:endParaRPr lang="es-MX" dirty="0"/>
          </a:p>
          <a:p>
            <a:pPr algn="just"/>
            <a:r>
              <a:rPr lang="es-MX" dirty="0" smtClean="0"/>
              <a:t>El </a:t>
            </a:r>
            <a:r>
              <a:rPr lang="es-MX" dirty="0"/>
              <a:t>hecho de que la estrategia tuviera flexibilidad para hacer modificaciones sobre la marcha y que los responsables de la misma han dado seguimiento a las observaciones del CONEVAL, ha permitido que se presenten cambios, con lo cual es posible cumplir con ambos objetivos de la evaluación (mejorar los programas y estrategias públicas y contribuir a la transparencia y rendición de cuentas). </a:t>
            </a:r>
          </a:p>
        </p:txBody>
      </p:sp>
    </p:spTree>
    <p:extLst>
      <p:ext uri="{BB962C8B-B14F-4D97-AF65-F5344CB8AC3E}">
        <p14:creationId xmlns:p14="http://schemas.microsoft.com/office/powerpoint/2010/main" val="2297547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722630" y="342123"/>
            <a:ext cx="7390756" cy="2308324"/>
          </a:xfrm>
          <a:prstGeom prst="rect">
            <a:avLst/>
          </a:prstGeom>
        </p:spPr>
        <p:txBody>
          <a:bodyPr wrap="square">
            <a:spAutoFit/>
          </a:bodyPr>
          <a:lstStyle/>
          <a:p>
            <a:pPr algn="just"/>
            <a:r>
              <a:rPr lang="es-MX" dirty="0" smtClean="0"/>
              <a:t>La identificación de los beneficiarios  para la cruzada, se identifica de la siguiente manera:  </a:t>
            </a:r>
          </a:p>
          <a:p>
            <a:pPr marL="285750" indent="-285750" algn="just">
              <a:buFont typeface="Arial" charset="0"/>
              <a:buChar char="•"/>
            </a:pPr>
            <a:r>
              <a:rPr lang="es-MX" dirty="0" smtClean="0"/>
              <a:t>Reside </a:t>
            </a:r>
            <a:r>
              <a:rPr lang="es-MX" dirty="0"/>
              <a:t>en uno de los municipios de la Cruzada </a:t>
            </a:r>
            <a:endParaRPr lang="es-MX" dirty="0" smtClean="0"/>
          </a:p>
          <a:p>
            <a:pPr marL="285750" indent="-285750" algn="just">
              <a:buFont typeface="Arial" charset="0"/>
              <a:buChar char="•"/>
            </a:pPr>
            <a:r>
              <a:rPr lang="es-MX" dirty="0" smtClean="0"/>
              <a:t>Reside </a:t>
            </a:r>
            <a:r>
              <a:rPr lang="es-MX" dirty="0"/>
              <a:t>en una de las localidades tratadas de acuerdo con los registros administrativos de la </a:t>
            </a:r>
            <a:r>
              <a:rPr lang="es-MX" dirty="0" smtClean="0"/>
              <a:t>SEDESOL</a:t>
            </a:r>
          </a:p>
          <a:p>
            <a:pPr marL="285750" indent="-285750" algn="just">
              <a:buFont typeface="Arial" charset="0"/>
              <a:buChar char="•"/>
            </a:pPr>
            <a:r>
              <a:rPr lang="es-MX" dirty="0" smtClean="0"/>
              <a:t> Es </a:t>
            </a:r>
            <a:r>
              <a:rPr lang="es-MX" dirty="0"/>
              <a:t>beneficiario del Programa Prospera, Abasto Social de Leche </a:t>
            </a:r>
            <a:r>
              <a:rPr lang="es-MX" dirty="0" err="1"/>
              <a:t>Liconsa</a:t>
            </a:r>
            <a:r>
              <a:rPr lang="es-MX" dirty="0"/>
              <a:t>, Adultos Mayores, Programa de Apoyo Alimentario y/o del Programa de Empleo Temporal.</a:t>
            </a:r>
          </a:p>
        </p:txBody>
      </p:sp>
      <p:sp>
        <p:nvSpPr>
          <p:cNvPr id="5" name="4 Rectángulo"/>
          <p:cNvSpPr/>
          <p:nvPr/>
        </p:nvSpPr>
        <p:spPr>
          <a:xfrm>
            <a:off x="850125" y="2671752"/>
            <a:ext cx="7678788" cy="1477328"/>
          </a:xfrm>
          <a:prstGeom prst="rect">
            <a:avLst/>
          </a:prstGeom>
        </p:spPr>
        <p:txBody>
          <a:bodyPr wrap="square">
            <a:spAutoFit/>
          </a:bodyPr>
          <a:lstStyle/>
          <a:p>
            <a:pPr algn="just"/>
            <a:r>
              <a:rPr lang="es-MX" dirty="0" smtClean="0"/>
              <a:t>Situación: El </a:t>
            </a:r>
            <a:r>
              <a:rPr lang="es-MX" dirty="0"/>
              <a:t>esfuerzo realizado por la SEDESOL en la generación de información relevante para la Cruzada parecía menor debido a que un número importante de documentos no eran públicos. </a:t>
            </a:r>
          </a:p>
          <a:p>
            <a:pPr algn="just"/>
            <a:r>
              <a:rPr lang="es-MX" dirty="0" smtClean="0"/>
              <a:t>	Acción: Todos los documentos elaborados se pusieron a disposición pública a través de internet. Página SINHAMBRE documentos básicos. </a:t>
            </a:r>
            <a:endParaRPr lang="es-MX" dirty="0"/>
          </a:p>
        </p:txBody>
      </p:sp>
      <p:sp>
        <p:nvSpPr>
          <p:cNvPr id="6" name="5 Rectángulo"/>
          <p:cNvSpPr/>
          <p:nvPr/>
        </p:nvSpPr>
        <p:spPr>
          <a:xfrm>
            <a:off x="722630" y="4437112"/>
            <a:ext cx="7688315" cy="2031325"/>
          </a:xfrm>
          <a:prstGeom prst="rect">
            <a:avLst/>
          </a:prstGeom>
        </p:spPr>
        <p:txBody>
          <a:bodyPr wrap="square">
            <a:spAutoFit/>
          </a:bodyPr>
          <a:lstStyle/>
          <a:p>
            <a:pPr algn="just"/>
            <a:r>
              <a:rPr lang="es-MX" dirty="0" smtClean="0"/>
              <a:t>Situación: Población objetivo de la Cruzada, no se hacía explícito cuál era su población potencial, por lo que era necesario plantearse si la problemática general era la pobreza extrema, la carencia por acceso a la alimentación del país u otras definiciones de hambre para toda la población.</a:t>
            </a:r>
          </a:p>
          <a:p>
            <a:pPr algn="just"/>
            <a:r>
              <a:rPr lang="es-MX" dirty="0"/>
              <a:t>	</a:t>
            </a:r>
            <a:r>
              <a:rPr lang="es-MX" dirty="0" smtClean="0"/>
              <a:t>Acción: se aclaró que la población objetivo y población potencial de la Cruzada son la misma, pues se refiere en todo momento a las personas en pobreza extrema con carencia de acceso a la alimentación.</a:t>
            </a:r>
            <a:endParaRPr lang="es-MX" dirty="0"/>
          </a:p>
        </p:txBody>
      </p:sp>
    </p:spTree>
    <p:extLst>
      <p:ext uri="{BB962C8B-B14F-4D97-AF65-F5344CB8AC3E}">
        <p14:creationId xmlns:p14="http://schemas.microsoft.com/office/powerpoint/2010/main" val="4213453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827584" y="332656"/>
            <a:ext cx="7632848" cy="2308324"/>
          </a:xfrm>
          <a:prstGeom prst="rect">
            <a:avLst/>
          </a:prstGeom>
        </p:spPr>
        <p:txBody>
          <a:bodyPr wrap="square">
            <a:spAutoFit/>
          </a:bodyPr>
          <a:lstStyle/>
          <a:p>
            <a:pPr algn="just"/>
            <a:r>
              <a:rPr lang="es-MX" dirty="0" smtClean="0"/>
              <a:t>Situación: Era </a:t>
            </a:r>
            <a:r>
              <a:rPr lang="es-MX" dirty="0"/>
              <a:t>necesario aclarar los mecanismos para la implementación de la Cruzada en el resto de los municipios. </a:t>
            </a:r>
            <a:endParaRPr lang="es-MX" dirty="0" smtClean="0"/>
          </a:p>
          <a:p>
            <a:pPr algn="just"/>
            <a:r>
              <a:rPr lang="es-MX" dirty="0"/>
              <a:t>	</a:t>
            </a:r>
            <a:r>
              <a:rPr lang="es-MX" dirty="0" smtClean="0"/>
              <a:t>Acción: Se </a:t>
            </a:r>
            <a:r>
              <a:rPr lang="es-MX" dirty="0"/>
              <a:t>superó con los criterios para la incorporación de 612 municipios de la segunda etapa de la Cruzada para consolidar un conjunto de 1,012, mismos que fueron: municipios afectados por contingencias </a:t>
            </a:r>
            <a:r>
              <a:rPr lang="es-MX" dirty="0" err="1"/>
              <a:t>hidrometeorológicas</a:t>
            </a:r>
            <a:r>
              <a:rPr lang="es-MX" dirty="0"/>
              <a:t>, municipios fronterizos con problemas económicos y zonas en conflictos regionales, así como los municipios con mayor número y porcentaje de personas en pobreza extrema alimentaria. </a:t>
            </a:r>
          </a:p>
        </p:txBody>
      </p:sp>
      <p:sp>
        <p:nvSpPr>
          <p:cNvPr id="7" name="6 Rectángulo"/>
          <p:cNvSpPr/>
          <p:nvPr/>
        </p:nvSpPr>
        <p:spPr>
          <a:xfrm>
            <a:off x="816752" y="2780928"/>
            <a:ext cx="7654512" cy="2031325"/>
          </a:xfrm>
          <a:prstGeom prst="rect">
            <a:avLst/>
          </a:prstGeom>
        </p:spPr>
        <p:txBody>
          <a:bodyPr wrap="square">
            <a:spAutoFit/>
          </a:bodyPr>
          <a:lstStyle/>
          <a:p>
            <a:pPr algn="just"/>
            <a:r>
              <a:rPr lang="es-MX" dirty="0" smtClean="0"/>
              <a:t>Situación: una </a:t>
            </a:r>
            <a:r>
              <a:rPr lang="es-MX" dirty="0"/>
              <a:t>tarea pendiente es mejorar la información con el fin de identificar los programas que reciben los beneficiarios y analizar la trayectoria en el tiempo de los indicadores de interés. </a:t>
            </a:r>
            <a:endParaRPr lang="es-MX" dirty="0" smtClean="0"/>
          </a:p>
          <a:p>
            <a:pPr algn="just"/>
            <a:r>
              <a:rPr lang="es-MX" dirty="0"/>
              <a:t>	</a:t>
            </a:r>
            <a:r>
              <a:rPr lang="es-MX" dirty="0" smtClean="0"/>
              <a:t>Acción: Realizar </a:t>
            </a:r>
            <a:r>
              <a:rPr lang="es-MX" dirty="0"/>
              <a:t>un tablero de seguimiento a cada una de las personas identificadas en situación de pobreza extrema con carencia alimentaria. </a:t>
            </a:r>
            <a:r>
              <a:rPr lang="es-MX" dirty="0" smtClean="0"/>
              <a:t>Identificar </a:t>
            </a:r>
            <a:r>
              <a:rPr lang="es-MX" dirty="0"/>
              <a:t>a la población objetivo y que nos permite conformar una plataforma de seguimiento de la población objetivo. </a:t>
            </a:r>
          </a:p>
        </p:txBody>
      </p:sp>
      <p:sp>
        <p:nvSpPr>
          <p:cNvPr id="8" name="7 Rectángulo"/>
          <p:cNvSpPr/>
          <p:nvPr/>
        </p:nvSpPr>
        <p:spPr>
          <a:xfrm>
            <a:off x="815915" y="4855223"/>
            <a:ext cx="7632848" cy="1754326"/>
          </a:xfrm>
          <a:prstGeom prst="rect">
            <a:avLst/>
          </a:prstGeom>
        </p:spPr>
        <p:txBody>
          <a:bodyPr wrap="square">
            <a:spAutoFit/>
          </a:bodyPr>
          <a:lstStyle/>
          <a:p>
            <a:pPr algn="just"/>
            <a:r>
              <a:rPr lang="es-MX" dirty="0" smtClean="0"/>
              <a:t>Situación: en </a:t>
            </a:r>
            <a:r>
              <a:rPr lang="es-MX" dirty="0"/>
              <a:t>una lógica de carencias, la contribución específica de cada programa a su </a:t>
            </a:r>
            <a:r>
              <a:rPr lang="es-MX" dirty="0" smtClean="0"/>
              <a:t>abatimiento.</a:t>
            </a:r>
          </a:p>
          <a:p>
            <a:pPr algn="just"/>
            <a:r>
              <a:rPr lang="es-MX" dirty="0"/>
              <a:t>	</a:t>
            </a:r>
            <a:r>
              <a:rPr lang="es-MX" dirty="0" smtClean="0"/>
              <a:t>Acción: Se </a:t>
            </a:r>
            <a:r>
              <a:rPr lang="es-MX" dirty="0"/>
              <a:t>estableció un mapa de interacción entre dependencias donde la coordinación logra que todos los programas se hagan cargo de que las personas que integran sus padrones o la población a su atención accedan a los programas de otras dependencias que abatan sus carencias. </a:t>
            </a:r>
          </a:p>
        </p:txBody>
      </p:sp>
    </p:spTree>
    <p:extLst>
      <p:ext uri="{BB962C8B-B14F-4D97-AF65-F5344CB8AC3E}">
        <p14:creationId xmlns:p14="http://schemas.microsoft.com/office/powerpoint/2010/main" val="2884791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52995" y="3501008"/>
            <a:ext cx="7848872" cy="2308324"/>
          </a:xfrm>
          <a:prstGeom prst="rect">
            <a:avLst/>
          </a:prstGeom>
        </p:spPr>
        <p:txBody>
          <a:bodyPr wrap="square">
            <a:spAutoFit/>
          </a:bodyPr>
          <a:lstStyle/>
          <a:p>
            <a:pPr algn="just"/>
            <a:r>
              <a:rPr lang="es-MX" dirty="0" smtClean="0"/>
              <a:t>Situación: Las </a:t>
            </a:r>
            <a:r>
              <a:rPr lang="es-MX" dirty="0"/>
              <a:t>acciones de la Cruzada han focalizado apoyos a hogares en pobreza extrema (con una población objetivo de siete millones de personas) y cuando se combina la focalización con la coordinación, especialmente en las áreas rurales, se logra reducir las carencias sociales de esa población. Sin embargo, la política social en su conjunto debe encontrar mecanismos para lograr la reducción de la pobreza más amplia que involucra a 55 millones de personas. </a:t>
            </a:r>
            <a:endParaRPr lang="es-MX" dirty="0" smtClean="0"/>
          </a:p>
          <a:p>
            <a:pPr algn="just"/>
            <a:r>
              <a:rPr lang="es-MX" dirty="0"/>
              <a:t>	</a:t>
            </a:r>
            <a:r>
              <a:rPr lang="es-MX" dirty="0" smtClean="0"/>
              <a:t>Acción: A </a:t>
            </a:r>
            <a:r>
              <a:rPr lang="es-MX" dirty="0"/>
              <a:t>partir del análisis de esta estrategia y del conjunto de la política social se definió una Estrategia Nacional de Inclusión </a:t>
            </a:r>
            <a:r>
              <a:rPr lang="es-MX" dirty="0" smtClean="0"/>
              <a:t>Social</a:t>
            </a:r>
            <a:endParaRPr lang="es-MX" dirty="0"/>
          </a:p>
        </p:txBody>
      </p:sp>
      <p:sp>
        <p:nvSpPr>
          <p:cNvPr id="5" name="4 Rectángulo"/>
          <p:cNvSpPr/>
          <p:nvPr/>
        </p:nvSpPr>
        <p:spPr>
          <a:xfrm>
            <a:off x="565133" y="764704"/>
            <a:ext cx="7632848" cy="2585323"/>
          </a:xfrm>
          <a:prstGeom prst="rect">
            <a:avLst/>
          </a:prstGeom>
        </p:spPr>
        <p:txBody>
          <a:bodyPr wrap="square">
            <a:spAutoFit/>
          </a:bodyPr>
          <a:lstStyle/>
          <a:p>
            <a:pPr algn="just"/>
            <a:r>
              <a:rPr lang="es-MX" dirty="0" smtClean="0"/>
              <a:t>Situación: en </a:t>
            </a:r>
            <a:r>
              <a:rPr lang="es-MX" dirty="0"/>
              <a:t>una lógica de carencias, la contribución específica de cada programa a su </a:t>
            </a:r>
            <a:r>
              <a:rPr lang="es-MX" dirty="0" smtClean="0"/>
              <a:t>abatimiento.</a:t>
            </a:r>
          </a:p>
          <a:p>
            <a:pPr algn="just"/>
            <a:r>
              <a:rPr lang="es-MX" dirty="0"/>
              <a:t>	</a:t>
            </a:r>
            <a:r>
              <a:rPr lang="es-MX" dirty="0" smtClean="0"/>
              <a:t>Acción: Se </a:t>
            </a:r>
            <a:r>
              <a:rPr lang="es-MX" dirty="0"/>
              <a:t>estableció un mapa de interacción entre dependencias donde la coordinación logra que todos los programas se hagan cargo de que las personas que integran sus padrones o la población a su atención accedan a los programas de otras dependencias que abatan sus carencias. Esto es, se desarrolló un esquema de coordinación en cogestión. Siendo de tal forma que hasta las dependencias que tenían a su cargo toda una carencia ahora trabajan conjuntamente con otras en la implementación de sus programas.</a:t>
            </a:r>
          </a:p>
        </p:txBody>
      </p:sp>
    </p:spTree>
    <p:extLst>
      <p:ext uri="{BB962C8B-B14F-4D97-AF65-F5344CB8AC3E}">
        <p14:creationId xmlns:p14="http://schemas.microsoft.com/office/powerpoint/2010/main" val="19885517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1111</TotalTime>
  <Words>1537</Words>
  <Application>Microsoft Office PowerPoint</Application>
  <PresentationFormat>Presentación en pantalla (4:3)</PresentationFormat>
  <Paragraphs>92</Paragraphs>
  <Slides>13</Slides>
  <Notes>0</Notes>
  <HiddenSlides>0</HiddenSlides>
  <MMClips>0</MMClips>
  <ScaleCrop>false</ScaleCrop>
  <HeadingPairs>
    <vt:vector size="4" baseType="variant">
      <vt:variant>
        <vt:lpstr>Tema</vt:lpstr>
      </vt:variant>
      <vt:variant>
        <vt:i4>1</vt:i4>
      </vt:variant>
      <vt:variant>
        <vt:lpstr>Títulos de diapositiva</vt:lpstr>
      </vt:variant>
      <vt:variant>
        <vt:i4>13</vt:i4>
      </vt:variant>
    </vt:vector>
  </HeadingPairs>
  <TitlesOfParts>
    <vt:vector size="14" baseType="lpstr">
      <vt:lpstr>Flujo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USUARIO</cp:lastModifiedBy>
  <cp:revision>51</cp:revision>
  <dcterms:created xsi:type="dcterms:W3CDTF">2016-03-14T17:29:31Z</dcterms:created>
  <dcterms:modified xsi:type="dcterms:W3CDTF">2016-03-16T21:47:54Z</dcterms:modified>
</cp:coreProperties>
</file>